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32"/>
  </p:notesMasterIdLst>
  <p:sldIdLst>
    <p:sldId id="320" r:id="rId5"/>
    <p:sldId id="366" r:id="rId6"/>
    <p:sldId id="259" r:id="rId7"/>
    <p:sldId id="264" r:id="rId8"/>
    <p:sldId id="317" r:id="rId9"/>
    <p:sldId id="355" r:id="rId10"/>
    <p:sldId id="325" r:id="rId11"/>
    <p:sldId id="356" r:id="rId12"/>
    <p:sldId id="344" r:id="rId13"/>
    <p:sldId id="354" r:id="rId14"/>
    <p:sldId id="299" r:id="rId15"/>
    <p:sldId id="346" r:id="rId16"/>
    <p:sldId id="303" r:id="rId17"/>
    <p:sldId id="349" r:id="rId18"/>
    <p:sldId id="371" r:id="rId19"/>
    <p:sldId id="308" r:id="rId20"/>
    <p:sldId id="351" r:id="rId21"/>
    <p:sldId id="372" r:id="rId22"/>
    <p:sldId id="301" r:id="rId23"/>
    <p:sldId id="361" r:id="rId24"/>
    <p:sldId id="360" r:id="rId25"/>
    <p:sldId id="363" r:id="rId26"/>
    <p:sldId id="365" r:id="rId27"/>
    <p:sldId id="358" r:id="rId28"/>
    <p:sldId id="370" r:id="rId29"/>
    <p:sldId id="350" r:id="rId30"/>
    <p:sldId id="367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Castelle-Parsons" initials="AC" lastIdx="12" clrIdx="0">
    <p:extLst>
      <p:ext uri="{19B8F6BF-5375-455C-9EA6-DF929625EA0E}">
        <p15:presenceInfo xmlns:p15="http://schemas.microsoft.com/office/powerpoint/2012/main" userId="S::Anna.Castelle-Parsons@nzqa.govt.nz::cb5ba2b8-7fe5-485b-8de9-1c45a051cdf4" providerId="AD"/>
      </p:ext>
    </p:extLst>
  </p:cmAuthor>
  <p:cmAuthor id="2" name="Nicola Martin" initials="NM" lastIdx="9" clrIdx="1">
    <p:extLst>
      <p:ext uri="{19B8F6BF-5375-455C-9EA6-DF929625EA0E}">
        <p15:presenceInfo xmlns:p15="http://schemas.microsoft.com/office/powerpoint/2012/main" userId="S::Nicola.Martin@nzqa.govt.nz::56a10fb8-18be-468e-856b-58f90db32c4f" providerId="AD"/>
      </p:ext>
    </p:extLst>
  </p:cmAuthor>
  <p:cmAuthor id="3" name="Frannie Aston" initials="FA" lastIdx="6" clrIdx="2">
    <p:extLst>
      <p:ext uri="{19B8F6BF-5375-455C-9EA6-DF929625EA0E}">
        <p15:presenceInfo xmlns:p15="http://schemas.microsoft.com/office/powerpoint/2012/main" userId="S::Frannie.Aston@nzqa.govt.nz::82032c86-afd5-4e19-aca3-b591314e927d" providerId="AD"/>
      </p:ext>
    </p:extLst>
  </p:cmAuthor>
  <p:cmAuthor id="4" name="Gavin Middleton" initials="GM" lastIdx="2" clrIdx="3">
    <p:extLst>
      <p:ext uri="{19B8F6BF-5375-455C-9EA6-DF929625EA0E}">
        <p15:presenceInfo xmlns:p15="http://schemas.microsoft.com/office/powerpoint/2012/main" userId="S::Gavin.Middleton@nzqa.govt.nz::f4494776-fba0-439d-ac15-425f051294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40"/>
    <a:srgbClr val="FFFFFF"/>
    <a:srgbClr val="0097A7"/>
    <a:srgbClr val="00717D"/>
    <a:srgbClr val="00ACBD"/>
    <a:srgbClr val="002060"/>
    <a:srgbClr val="92D050"/>
    <a:srgbClr val="2A6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2961" autoAdjust="0"/>
  </p:normalViewPr>
  <p:slideViewPr>
    <p:cSldViewPr snapToGrid="0">
      <p:cViewPr varScale="1">
        <p:scale>
          <a:sx n="82" d="100"/>
          <a:sy n="82" d="100"/>
        </p:scale>
        <p:origin x="10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C439C-2A52-4937-AD78-E44F88EC9243}" type="datetimeFigureOut">
              <a:rPr lang="en-NZ" smtClean="0"/>
              <a:t>22/09/2021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9FDC8-2603-4583-B34D-2A6DE82CFA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625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9FDC8-2603-4583-B34D-2A6DE82CFACB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01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15C3D-91EB-4990-B780-D6E878B29E4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273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t">
              <a:lnSpc>
                <a:spcPct val="100000"/>
              </a:lnSpc>
              <a:buSzPct val="100000"/>
              <a:buFont typeface="Arial" panose="020B0604020202020204" pitchFamily="34" charset="0"/>
              <a:buNone/>
            </a:pPr>
            <a:endParaRPr lang="en-NZ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15C3D-91EB-4990-B780-D6E878B29E4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059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9FDC8-2603-4583-B34D-2A6DE82CFACB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240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9FDC8-2603-4583-B34D-2A6DE82CFACB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886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9FDC8-2603-4583-B34D-2A6DE82CFACB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608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9FDC8-2603-4583-B34D-2A6DE82CFACB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383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d4e7091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d4e7091af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13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;p4"/>
          <p:cNvSpPr txBox="1">
            <a:spLocks noGrp="1"/>
          </p:cNvSpPr>
          <p:nvPr>
            <p:ph type="ctrTitle"/>
          </p:nvPr>
        </p:nvSpPr>
        <p:spPr>
          <a:xfrm>
            <a:off x="720398" y="360727"/>
            <a:ext cx="9698602" cy="323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720398" y="3736875"/>
            <a:ext cx="9698601" cy="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 dirty="0"/>
          </a:p>
        </p:txBody>
      </p:sp>
      <p:pic>
        <p:nvPicPr>
          <p:cNvPr id="12" name="Google Shape;47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4852" y="587528"/>
            <a:ext cx="382725" cy="1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432FF5-4608-49D3-871E-06B2E9C0F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l="-19642" t="16039" r="54" b="9912"/>
          <a:stretch/>
        </p:blipFill>
        <p:spPr>
          <a:xfrm>
            <a:off x="720398" y="388716"/>
            <a:ext cx="11227443" cy="6080568"/>
          </a:xfrm>
          <a:prstGeom prst="snipRoundRect">
            <a:avLst>
              <a:gd name="adj1" fmla="val 16667"/>
              <a:gd name="adj2" fmla="val 27254"/>
            </a:avLst>
          </a:prstGeom>
        </p:spPr>
      </p:pic>
    </p:spTree>
    <p:extLst>
      <p:ext uri="{BB962C8B-B14F-4D97-AF65-F5344CB8AC3E}">
        <p14:creationId xmlns:p14="http://schemas.microsoft.com/office/powerpoint/2010/main" val="240306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 RH" preserve="1">
  <p:cSld name="Headline 2 RH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t="14361"/>
          <a:stretch/>
        </p:blipFill>
        <p:spPr>
          <a:xfrm flipH="1">
            <a:off x="11055333" y="0"/>
            <a:ext cx="1136667" cy="188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20399" y="425400"/>
            <a:ext cx="10348969" cy="5064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720398" y="1777085"/>
            <a:ext cx="10348969" cy="4090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52" y="587528"/>
            <a:ext cx="382725" cy="1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subTitle" idx="2"/>
          </p:nvPr>
        </p:nvSpPr>
        <p:spPr>
          <a:xfrm>
            <a:off x="720399" y="1031401"/>
            <a:ext cx="10348968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eorgia"/>
              <a:buNone/>
              <a:tabLst/>
              <a:defRPr sz="2000" b="1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eorgia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4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 RH" preserve="1">
  <p:cSld name="1_Headline 2 RH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t="14361"/>
          <a:stretch/>
        </p:blipFill>
        <p:spPr>
          <a:xfrm flipH="1">
            <a:off x="11055333" y="0"/>
            <a:ext cx="1136667" cy="188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20399" y="392743"/>
            <a:ext cx="10348969" cy="1027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720399" y="2038301"/>
            <a:ext cx="10348968" cy="38289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52" y="587528"/>
            <a:ext cx="382725" cy="1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subTitle" idx="2"/>
          </p:nvPr>
        </p:nvSpPr>
        <p:spPr>
          <a:xfrm>
            <a:off x="720398" y="1511864"/>
            <a:ext cx="10348969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eorgia"/>
              <a:buNone/>
              <a:defRPr sz="2000" b="1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007179" y="63797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AB4BE-FBA1-3E4F-9F65-63A943E96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64403" y="6321932"/>
            <a:ext cx="3771067" cy="3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1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 subtitle" preserve="1" userDrawn="1">
  <p:cSld name="Section header w 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EFB5CC-9B91-9748-AC5E-72B29A763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-19642" t="16039" r="54" b="9912"/>
          <a:stretch/>
        </p:blipFill>
        <p:spPr>
          <a:xfrm>
            <a:off x="540152" y="7717"/>
            <a:ext cx="11227443" cy="6080568"/>
          </a:xfrm>
          <a:prstGeom prst="snipRoundRect">
            <a:avLst>
              <a:gd name="adj1" fmla="val 16667"/>
              <a:gd name="adj2" fmla="val 27254"/>
            </a:avLst>
          </a:prstGeom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342600" y="2037200"/>
            <a:ext cx="95068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6640"/>
            <a:ext cx="1139000" cy="2206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42600" y="4022761"/>
            <a:ext cx="9506800" cy="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7" b="1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DF472FE-7F8D-244D-AA89-60BCD3A4CD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99454" y="3845353"/>
            <a:ext cx="855998" cy="22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33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8C53-6F82-5844-BE01-B4A2ED8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808" y="593367"/>
            <a:ext cx="9506800" cy="7635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able Placeholder 10">
            <a:extLst>
              <a:ext uri="{FF2B5EF4-FFF2-40B4-BE49-F238E27FC236}">
                <a16:creationId xmlns:a16="http://schemas.microsoft.com/office/drawing/2014/main" id="{62BE3A12-15E8-344B-AF9D-0D6EC67CAC3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13392" y="2533133"/>
            <a:ext cx="9565217" cy="3283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Google Shape;68;p13">
            <a:extLst>
              <a:ext uri="{FF2B5EF4-FFF2-40B4-BE49-F238E27FC236}">
                <a16:creationId xmlns:a16="http://schemas.microsoft.com/office/drawing/2014/main" id="{9968B558-C4A9-D54D-880B-8E91F3AF0C8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34823"/>
          <a:stretch/>
        </p:blipFill>
        <p:spPr>
          <a:xfrm>
            <a:off x="0" y="1554250"/>
            <a:ext cx="1139000" cy="27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9;p13">
            <a:extLst>
              <a:ext uri="{FF2B5EF4-FFF2-40B4-BE49-F238E27FC236}">
                <a16:creationId xmlns:a16="http://schemas.microsoft.com/office/drawing/2014/main" id="{AB1F7FBB-26FF-294C-AE61-2D9711ACC59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808" y="1554250"/>
            <a:ext cx="95068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rgbClr val="00ACB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38167-4BF9-7141-9082-F358E28A3F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7116" y="6291057"/>
            <a:ext cx="4228053" cy="32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;p1">
            <a:extLst>
              <a:ext uri="{FF2B5EF4-FFF2-40B4-BE49-F238E27FC236}">
                <a16:creationId xmlns:a16="http://schemas.microsoft.com/office/drawing/2014/main" id="{8C9AEA94-BD52-4DA4-B6D6-44081AF3C0D2}"/>
              </a:ext>
            </a:extLst>
          </p:cNvPr>
          <p:cNvSpPr txBox="1"/>
          <p:nvPr userDrawn="1"/>
        </p:nvSpPr>
        <p:spPr>
          <a:xfrm>
            <a:off x="748594" y="6091833"/>
            <a:ext cx="6377733" cy="5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51494E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Reform of Vocational Education (</a:t>
            </a:r>
            <a:r>
              <a:rPr lang="en-GB" sz="1600" b="1" dirty="0" err="1">
                <a:solidFill>
                  <a:srgbClr val="51494E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RoVE</a:t>
            </a:r>
            <a:r>
              <a:rPr lang="en-GB" sz="1600" b="1" dirty="0">
                <a:solidFill>
                  <a:srgbClr val="51494E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dirty="0" err="1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GB" sz="1600" b="0" i="0" dirty="0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Pūnaha</a:t>
            </a:r>
            <a:r>
              <a:rPr lang="en-GB" sz="1600" b="0" i="0" dirty="0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Mātauranga</a:t>
            </a:r>
            <a:r>
              <a:rPr lang="en-GB" sz="1600" b="0" i="0" dirty="0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Ahumahi</a:t>
            </a:r>
            <a:endParaRPr sz="1600" b="0" i="0" dirty="0">
              <a:solidFill>
                <a:srgbClr val="51494E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1EB52-E194-41C1-9C43-56C26AFFF2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4403" y="6321932"/>
            <a:ext cx="3771067" cy="387248"/>
          </a:xfrm>
          <a:prstGeom prst="rect">
            <a:avLst/>
          </a:prstGeom>
        </p:spPr>
      </p:pic>
      <p:pic>
        <p:nvPicPr>
          <p:cNvPr id="7" name="Google Shape;44;p9">
            <a:extLst>
              <a:ext uri="{FF2B5EF4-FFF2-40B4-BE49-F238E27FC236}">
                <a16:creationId xmlns:a16="http://schemas.microsoft.com/office/drawing/2014/main" id="{DCFF803D-66F3-4812-B12D-34217C7FAEB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14361"/>
          <a:stretch/>
        </p:blipFill>
        <p:spPr>
          <a:xfrm flipH="1">
            <a:off x="11055333" y="0"/>
            <a:ext cx="1136667" cy="188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32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;p1">
            <a:extLst>
              <a:ext uri="{FF2B5EF4-FFF2-40B4-BE49-F238E27FC236}">
                <a16:creationId xmlns:a16="http://schemas.microsoft.com/office/drawing/2014/main" id="{6AE45FD5-34FA-2C47-BE49-9EC2B5F382BF}"/>
              </a:ext>
            </a:extLst>
          </p:cNvPr>
          <p:cNvSpPr txBox="1"/>
          <p:nvPr userDrawn="1"/>
        </p:nvSpPr>
        <p:spPr>
          <a:xfrm>
            <a:off x="748594" y="6091833"/>
            <a:ext cx="6377733" cy="5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51494E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Reform of Vocational Education (</a:t>
            </a:r>
            <a:r>
              <a:rPr lang="en-GB" sz="1600" b="1" dirty="0" err="1">
                <a:solidFill>
                  <a:srgbClr val="51494E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RoVE</a:t>
            </a:r>
            <a:r>
              <a:rPr lang="en-GB" sz="1600" b="1" dirty="0">
                <a:solidFill>
                  <a:srgbClr val="51494E"/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dirty="0" err="1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GB" sz="1600" b="0" i="0" dirty="0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Pūnaha</a:t>
            </a:r>
            <a:r>
              <a:rPr lang="en-GB" sz="1600" b="0" i="0" dirty="0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Mātauranga</a:t>
            </a:r>
            <a:r>
              <a:rPr lang="en-GB" sz="1600" b="0" i="0" dirty="0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Ahumahi</a:t>
            </a:r>
            <a:endParaRPr sz="1600" b="0" i="0" dirty="0">
              <a:solidFill>
                <a:srgbClr val="51494E"/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</p:txBody>
      </p:sp>
      <p:pic>
        <p:nvPicPr>
          <p:cNvPr id="5" name="Google Shape;44;p9"/>
          <p:cNvPicPr preferRelativeResize="0"/>
          <p:nvPr userDrawn="1"/>
        </p:nvPicPr>
        <p:blipFill rotWithShape="1">
          <a:blip r:embed="rId9">
            <a:alphaModFix/>
          </a:blip>
          <a:srcRect t="14361"/>
          <a:stretch/>
        </p:blipFill>
        <p:spPr>
          <a:xfrm flipH="1">
            <a:off x="11055333" y="0"/>
            <a:ext cx="1136667" cy="18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7D1C3-1971-451C-B718-D482E8A3690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64403" y="6321932"/>
            <a:ext cx="3771067" cy="3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4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2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52396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orient="horz" pos="3061">
          <p15:clr>
            <a:srgbClr val="EA4335"/>
          </p15:clr>
        </p15:guide>
        <p15:guide id="4" pos="227">
          <p15:clr>
            <a:srgbClr val="00FFFF"/>
          </p15:clr>
        </p15:guide>
        <p15:guide id="5" pos="5556">
          <p15:clr>
            <a:srgbClr val="00FF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zqa.govt.nz/providers-partners/rove/consultation-resourc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qa.govt.nz/providers-partners/rove/consultation-resource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qa.govt.nz/providers-partners/rove/consultation-resourc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qa.govt.nz/providers-partners/rove/consultation-resourc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VQconsult@nzqa.govt.nz" TargetMode="External"/><Relationship Id="rId4" Type="http://schemas.openxmlformats.org/officeDocument/2006/relationships/hyperlink" Target="https://vqconsult.nzqa.govt.n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zqa.govt.nz/providers-partners/rove/consultation-resourc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CF62008-5262-410F-A3CC-C011B8C38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45" y="1756544"/>
            <a:ext cx="582418" cy="189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191" y="-64639"/>
            <a:ext cx="10147589" cy="1606800"/>
          </a:xfrm>
        </p:spPr>
        <p:txBody>
          <a:bodyPr/>
          <a:lstStyle/>
          <a:p>
            <a:pPr marL="152396" algn="l">
              <a:lnSpc>
                <a:spcPct val="115000"/>
              </a:lnSpc>
              <a:buSzPts val="1800"/>
            </a:pPr>
            <a:r>
              <a:rPr lang="en-GB" sz="2000" b="1" dirty="0">
                <a:latin typeface="Georgia" panose="02040502050405020303" pitchFamily="18" charset="0"/>
              </a:rPr>
              <a:t>Simplifying New Zealand qualifications and other credentials</a:t>
            </a:r>
            <a:endParaRPr lang="en-NZ" sz="2000" b="1" dirty="0">
              <a:latin typeface="Georgia" panose="02040502050405020303" pitchFamily="18" charset="0"/>
              <a:sym typeface="Georgi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FFDFA8-A073-4975-BF82-E0EBB1E83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4386" y="1092601"/>
            <a:ext cx="1612787" cy="201115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65076D6-5D2D-4002-9D58-B0A641516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96951" y="4301759"/>
            <a:ext cx="752237" cy="181748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BB21705-67C2-4575-8CE7-99E2A5E26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96951" y="2053850"/>
            <a:ext cx="582420" cy="1863061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5B13476C-B0AE-4B6F-BA3B-0B3E054313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62" y="3165071"/>
            <a:ext cx="568679" cy="17810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736" y="1044448"/>
            <a:ext cx="8822452" cy="712096"/>
          </a:xfrm>
        </p:spPr>
        <p:txBody>
          <a:bodyPr/>
          <a:lstStyle/>
          <a:p>
            <a:pPr algn="l"/>
            <a:r>
              <a:rPr lang="en-US" sz="2800" dirty="0"/>
              <a:t>This webinar will commence soon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A8D98-59DB-4F24-8E07-A5E60DE96767}"/>
              </a:ext>
            </a:extLst>
          </p:cNvPr>
          <p:cNvSpPr txBox="1"/>
          <p:nvPr/>
        </p:nvSpPr>
        <p:spPr>
          <a:xfrm>
            <a:off x="1176654" y="1570831"/>
            <a:ext cx="8788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endParaRPr lang="en-NZ" sz="1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3" indent="-4762"/>
            <a:r>
              <a:rPr lang="en-NZ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  <a:p>
            <a:pPr marL="247650" lvl="3" indent="-252413">
              <a:buFont typeface="Arial" panose="020B0604020202020204" pitchFamily="34" charset="0"/>
              <a:buChar char="•"/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and opening karakia</a:t>
            </a:r>
          </a:p>
          <a:p>
            <a:pPr marL="247650" lvl="3" indent="-252413">
              <a:buFont typeface="Arial" panose="020B0604020202020204" pitchFamily="34" charset="0"/>
              <a:buChar char="•"/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(proposals, feedback and decisions)</a:t>
            </a:r>
          </a:p>
          <a:p>
            <a:pPr marL="247650" lvl="3" indent="-252413">
              <a:buFont typeface="Arial" panose="020B0604020202020204" pitchFamily="34" charset="0"/>
              <a:buChar char="•"/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</a:t>
            </a:r>
          </a:p>
          <a:p>
            <a:pPr marL="247650" lvl="3" indent="-252413">
              <a:buFont typeface="Arial" panose="020B0604020202020204" pitchFamily="34" charset="0"/>
              <a:buChar char="•"/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Closing and </a:t>
            </a:r>
            <a:r>
              <a:rPr lang="en-N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karakia</a:t>
            </a:r>
            <a:endParaRPr lang="en-N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AEF70-B668-43ED-A3E9-90729BEECE15}"/>
              </a:ext>
            </a:extLst>
          </p:cNvPr>
          <p:cNvSpPr txBox="1"/>
          <p:nvPr/>
        </p:nvSpPr>
        <p:spPr>
          <a:xfrm>
            <a:off x="1307753" y="3314579"/>
            <a:ext cx="87880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pause periodically for questions during the session today.</a:t>
            </a:r>
          </a:p>
          <a:p>
            <a:endParaRPr lang="en-N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ask a question in writing</a:t>
            </a:r>
            <a:r>
              <a:rPr lang="en-N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please use the Q &amp; A function at the bottom of your screen. We will either respond in writing during the presentation or verbally ask it on your behalf during </a:t>
            </a:r>
            <a:r>
              <a:rPr lang="en-N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 time.</a:t>
            </a:r>
          </a:p>
          <a:p>
            <a:endParaRPr lang="en-NZ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ask a question verbally</a:t>
            </a:r>
            <a:r>
              <a:rPr lang="en-N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please raise your hand using the “raising your hand” icon at the bottom of your screen. We can then invite you to speak during question time.</a:t>
            </a:r>
            <a:r>
              <a:rPr lang="en-N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NZ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E9145-626B-4FE0-A83A-8F7FB6A3DD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870" y="3913964"/>
            <a:ext cx="530333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73601A-4DB1-4D18-9834-6558D5E9EA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513" y="4629342"/>
            <a:ext cx="6330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16BF-1159-4725-B1A1-CB59DB4B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97" y="318557"/>
            <a:ext cx="10348969" cy="5064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NZ" sz="22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 ā </a:t>
            </a:r>
            <a:r>
              <a:rPr lang="en-NZ" sz="2200" b="1" kern="1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mātou</a:t>
            </a:r>
            <a:r>
              <a:rPr lang="en-NZ" sz="22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200" b="1" kern="1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tono</a:t>
            </a:r>
            <a:r>
              <a:rPr lang="en-NZ" sz="22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2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|</a:t>
            </a:r>
            <a:r>
              <a:rPr lang="en-NZ" sz="22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Our proposals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809A4-E2A4-45CF-9B0C-29B4414B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398" y="1496877"/>
            <a:ext cx="10348969" cy="4329722"/>
          </a:xfrm>
        </p:spPr>
        <p:txBody>
          <a:bodyPr numCol="1"/>
          <a:lstStyle/>
          <a:p>
            <a:pPr marL="342900" lvl="0" indent="-342900">
              <a:lnSpc>
                <a:spcPct val="118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Proposal 1 </a:t>
            </a:r>
          </a:p>
          <a:p>
            <a:pPr marL="358775" lvl="0">
              <a:lnSpc>
                <a:spcPct val="118000"/>
              </a:lnSpc>
              <a:spcAft>
                <a:spcPts val="0"/>
              </a:spcAft>
            </a:pPr>
            <a:r>
              <a:rPr lang="en-NZ" sz="18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Ensure vocational qualifications meet the needs of students and employers. </a:t>
            </a:r>
          </a:p>
          <a:p>
            <a:pPr marL="358775" lvl="0">
              <a:lnSpc>
                <a:spcPct val="118000"/>
              </a:lnSpc>
              <a:spcAft>
                <a:spcPts val="0"/>
              </a:spcAft>
            </a:pPr>
            <a:r>
              <a:rPr lang="en-NZ" sz="1800" b="1" i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Two options were explored:</a:t>
            </a:r>
          </a:p>
          <a:p>
            <a:pPr marL="644525" lvl="0" indent="-285750">
              <a:lnSpc>
                <a:spcPct val="118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NZ" sz="1800" b="1" i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Option 1A</a:t>
            </a:r>
            <a:r>
              <a:rPr lang="en-NZ" sz="18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qualifications and their components are delivered as currently outlined in the Education and Training Act 2020, or</a:t>
            </a:r>
          </a:p>
          <a:p>
            <a:pPr marL="644525" lvl="0" indent="-285750">
              <a:lnSpc>
                <a:spcPct val="118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NZ" sz="1800" b="1" i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Option 1B</a:t>
            </a:r>
            <a:r>
              <a:rPr lang="en-NZ" sz="18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further simplification of the qualifications system by replacing training packages and programmes with a ‘national curriculum’.</a:t>
            </a:r>
          </a:p>
          <a:p>
            <a:pPr marL="342900" indent="-342900">
              <a:lnSpc>
                <a:spcPct val="118000"/>
              </a:lnSpc>
              <a:buFont typeface="Symbol" panose="05050102010706020507" pitchFamily="18" charset="2"/>
              <a:buChar char=""/>
            </a:pPr>
            <a:r>
              <a:rPr lang="en-NZ" sz="2000" b="1" kern="1400" dirty="0"/>
              <a:t>Proposal 2 </a:t>
            </a:r>
          </a:p>
          <a:p>
            <a:pPr marL="358775">
              <a:lnSpc>
                <a:spcPct val="118000"/>
              </a:lnSpc>
            </a:pPr>
            <a:r>
              <a:rPr lang="en-NZ" sz="1800" kern="1400" dirty="0"/>
              <a:t>Replace training schemes with micro-credentials.</a:t>
            </a:r>
          </a:p>
          <a:p>
            <a:pPr marL="342900" indent="-342900">
              <a:lnSpc>
                <a:spcPct val="118000"/>
              </a:lnSpc>
              <a:buFont typeface="Symbol" panose="05050102010706020507" pitchFamily="18" charset="2"/>
              <a:buChar char=""/>
            </a:pPr>
            <a:r>
              <a:rPr lang="en-NZ" sz="2000" b="1" kern="1400" dirty="0"/>
              <a:t>Proposal 3 </a:t>
            </a:r>
          </a:p>
          <a:p>
            <a:pPr marL="358775">
              <a:lnSpc>
                <a:spcPct val="118000"/>
              </a:lnSpc>
            </a:pPr>
            <a:r>
              <a:rPr lang="en-NZ" sz="1800" kern="1400" dirty="0"/>
              <a:t>Enable Workforce Development Councils (WDCs) to develop micro-credentials for providers to deliver.</a:t>
            </a:r>
          </a:p>
          <a:p>
            <a:endParaRPr lang="en-NZ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D21944-1C61-4AC6-A4DD-3B74557DA8C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20398" y="943736"/>
            <a:ext cx="10348968" cy="434400"/>
          </a:xfrm>
        </p:spPr>
        <p:txBody>
          <a:bodyPr/>
          <a:lstStyle/>
          <a:p>
            <a:r>
              <a:rPr lang="en-NZ" dirty="0"/>
              <a:t>Three proposals were consulted 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C5167-5E1C-49B9-B3C7-D0C2B0E28E56}"/>
              </a:ext>
            </a:extLst>
          </p:cNvPr>
          <p:cNvSpPr txBox="1"/>
          <p:nvPr/>
        </p:nvSpPr>
        <p:spPr>
          <a:xfrm>
            <a:off x="1030014" y="5457267"/>
            <a:ext cx="81665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proposals are detailed on page 9 of  </a:t>
            </a:r>
            <a:r>
              <a:rPr lang="en-NZ" sz="12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Summary of feedback</a:t>
            </a:r>
            <a:endParaRPr lang="en-N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2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A7182-8138-EF4D-85F2-AAE1359B0122}"/>
              </a:ext>
            </a:extLst>
          </p:cNvPr>
          <p:cNvGrpSpPr/>
          <p:nvPr/>
        </p:nvGrpSpPr>
        <p:grpSpPr>
          <a:xfrm>
            <a:off x="6502690" y="2172493"/>
            <a:ext cx="5300629" cy="3889780"/>
            <a:chOff x="4295114" y="1648339"/>
            <a:chExt cx="4281440" cy="3141865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B0C48500-0F65-CF45-A3FB-3C893D0A9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8727" y="1648339"/>
              <a:ext cx="817057" cy="2140896"/>
            </a:xfrm>
            <a:prstGeom prst="rect">
              <a:avLst/>
            </a:prstGeom>
          </p:spPr>
        </p:pic>
        <p:pic>
          <p:nvPicPr>
            <p:cNvPr id="13" name="Picture 12" descr="Logo, icon&#10;&#10;Description automatically generated">
              <a:extLst>
                <a:ext uri="{FF2B5EF4-FFF2-40B4-BE49-F238E27FC236}">
                  <a16:creationId xmlns:a16="http://schemas.microsoft.com/office/drawing/2014/main" id="{CF268010-6CC3-9E46-9CAB-D27AAA15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662154" y="2272027"/>
              <a:ext cx="914400" cy="2006600"/>
            </a:xfrm>
            <a:prstGeom prst="rect">
              <a:avLst/>
            </a:prstGeom>
          </p:spPr>
        </p:pic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9D7AF58-A6E6-AB47-95E3-E15FECD7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9046" y="1723302"/>
              <a:ext cx="1352145" cy="2140896"/>
            </a:xfrm>
            <a:prstGeom prst="rect">
              <a:avLst/>
            </a:prstGeom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4885B5F-B93B-B34D-BB8D-1F2055FBE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5219" y="2163083"/>
              <a:ext cx="549899" cy="2032773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E4586B93-AB6B-804B-B6A5-91C09FD7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295114" y="2834439"/>
              <a:ext cx="1910545" cy="1955765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92B93479-52A7-AD43-87B0-F818AD7BC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1325" y="2461447"/>
              <a:ext cx="787787" cy="216964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1260F8-BBE0-40ED-B3D8-BEF11A741EE3}"/>
              </a:ext>
            </a:extLst>
          </p:cNvPr>
          <p:cNvSpPr txBox="1"/>
          <p:nvPr/>
        </p:nvSpPr>
        <p:spPr>
          <a:xfrm>
            <a:off x="870509" y="1768061"/>
            <a:ext cx="71605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dirty="0">
                <a:latin typeface="Georgia" panose="02040502050405020303" pitchFamily="18" charset="0"/>
              </a:rPr>
              <a:t>He aha </a:t>
            </a:r>
            <a:r>
              <a:rPr lang="en-NZ" sz="4000" b="1" dirty="0" err="1">
                <a:latin typeface="Georgia" panose="02040502050405020303" pitchFamily="18" charset="0"/>
              </a:rPr>
              <a:t>tō</a:t>
            </a:r>
            <a:r>
              <a:rPr lang="en-NZ" sz="4000" b="1" dirty="0">
                <a:latin typeface="Georgia" panose="02040502050405020303" pitchFamily="18" charset="0"/>
              </a:rPr>
              <a:t> </a:t>
            </a:r>
            <a:r>
              <a:rPr lang="en-NZ" sz="4000" b="1" dirty="0" err="1">
                <a:latin typeface="Georgia" panose="02040502050405020303" pitchFamily="18" charset="0"/>
              </a:rPr>
              <a:t>mātou</a:t>
            </a:r>
            <a:r>
              <a:rPr lang="en-NZ" sz="4000" b="1" dirty="0">
                <a:latin typeface="Georgia" panose="02040502050405020303" pitchFamily="18" charset="0"/>
              </a:rPr>
              <a:t> i </a:t>
            </a:r>
            <a:r>
              <a:rPr lang="en-NZ" sz="4000" b="1" dirty="0" err="1">
                <a:latin typeface="Georgia" panose="02040502050405020303" pitchFamily="18" charset="0"/>
              </a:rPr>
              <a:t>rongo</a:t>
            </a:r>
            <a:r>
              <a:rPr lang="en-NZ" sz="4000" b="1" dirty="0">
                <a:latin typeface="Georgia" panose="02040502050405020303" pitchFamily="18" charset="0"/>
              </a:rPr>
              <a:t> ai </a:t>
            </a:r>
            <a:r>
              <a:rPr lang="en-NZ" sz="4000" dirty="0">
                <a:latin typeface="Georgia" panose="02040502050405020303" pitchFamily="18" charset="0"/>
              </a:rPr>
              <a:t>What we heard </a:t>
            </a:r>
          </a:p>
        </p:txBody>
      </p:sp>
    </p:spTree>
    <p:extLst>
      <p:ext uri="{BB962C8B-B14F-4D97-AF65-F5344CB8AC3E}">
        <p14:creationId xmlns:p14="http://schemas.microsoft.com/office/powerpoint/2010/main" val="210559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511CF76-DDCA-4F2D-B1F4-F8F4E17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3" y="246725"/>
            <a:ext cx="10348969" cy="506438"/>
          </a:xfrm>
        </p:spPr>
        <p:txBody>
          <a:bodyPr/>
          <a:lstStyle/>
          <a:p>
            <a:r>
              <a:rPr lang="en-GB" sz="2800" b="1" dirty="0">
                <a:latin typeface="Georgia" panose="02040502050405020303" pitchFamily="18" charset="0"/>
              </a:rPr>
              <a:t>Proposal 1:  </a:t>
            </a:r>
            <a:r>
              <a:rPr lang="en-NZ" sz="2800" b="1" dirty="0">
                <a:latin typeface="Georgia" panose="02040502050405020303" pitchFamily="18" charset="0"/>
              </a:rPr>
              <a:t>What support did the options get?</a:t>
            </a:r>
            <a:br>
              <a:rPr lang="en-NZ" sz="2800" b="1" dirty="0">
                <a:latin typeface="Georgia" panose="02040502050405020303" pitchFamily="18" charset="0"/>
              </a:rPr>
            </a:br>
            <a:r>
              <a:rPr lang="en-NZ" sz="1200" dirty="0">
                <a:latin typeface="Georgia" panose="02040502050405020303" pitchFamily="18" charset="0"/>
              </a:rPr>
              <a:t>Of the 428 submissions, 396 responded to Proposal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B6C90-F44B-4470-9F54-99E9545DC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95" y="1267728"/>
            <a:ext cx="4279404" cy="4322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17F09A-3CCE-4749-B19E-793CA9CEC6C0}"/>
              </a:ext>
            </a:extLst>
          </p:cNvPr>
          <p:cNvSpPr txBox="1"/>
          <p:nvPr/>
        </p:nvSpPr>
        <p:spPr>
          <a:xfrm>
            <a:off x="5285283" y="5862159"/>
            <a:ext cx="8124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full summary of feedback received for </a:t>
            </a:r>
            <a:r>
              <a:rPr lang="en-NZ" sz="1100" kern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Proposal 1 </a:t>
            </a:r>
            <a:r>
              <a:rPr lang="en-NZ" sz="11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found on pages 11 -17  </a:t>
            </a:r>
            <a:r>
              <a:rPr lang="en-NZ" sz="11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Summary of feedback</a:t>
            </a:r>
            <a:endParaRPr lang="en-NZ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D8C6-86FA-4C0C-8680-0F9FE47E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Themes in support of the options for proposal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51731-0FC5-4094-9B21-03A7C452C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315" y="1041361"/>
            <a:ext cx="10893533" cy="4090144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NZ" sz="1800" b="1" dirty="0"/>
              <a:t>In support of Option A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Less change at a time of significant change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Retains ability of WDCs to endorse individual programmes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Gives iwi and industry a strong voice in the system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Supports flexibility to industry needs/needs of the labour market, designing programmes to suit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Supports some sectors better than a national curriculum (e.g. creative sector - dance, film, the arts, etc)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NZ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NZ" sz="1800" b="1" dirty="0"/>
              <a:t>In support of Option B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Consistency of skills across learners and resulting benefit for industry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National curriculum simpler than </a:t>
            </a:r>
            <a:r>
              <a:rPr lang="en-N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products in Option A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Would facilitate collaboration between WDCs and providers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Enable transition for learners between providers and modes of delivery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Would enable the inclusion of mātauranga Māori across the curriculum in a consistent manner</a:t>
            </a:r>
          </a:p>
          <a:p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36776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D8C6-86FA-4C0C-8680-0F9FE47E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Concerns about the options for proposal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51731-0FC5-4094-9B21-03A7C452C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987" y="1041361"/>
            <a:ext cx="10938579" cy="4090144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NZ" sz="1800" b="1" dirty="0"/>
              <a:t>Concerns about Option A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Too much duplication in the system currently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Too much fragmentation, different teaching style, different assessment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Could introduce delay in getting programme approval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Too similar to the current model so will not result in the changes needed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Does not address workforce knowledge and skills required in some sectors e.g. mental health, addiction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NZ" sz="10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NZ" sz="1800" b="1" dirty="0"/>
              <a:t>Concerns about Option B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Some concern about loss of endorsement function for WDCs / while others felt it gave too much power to WDCs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Cost of developing national curriculum / lack of academic capability and curriculum leads in WDCs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Less flexibility and responsiveness for some sectors (creative/hospitality) and weakened regional variation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Well suited to ‘trades’ industries but inflexible to accommodate other industries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Too much additional change at a time when there is already change.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NZ" sz="1800" dirty="0">
              <a:latin typeface="Georgia" panose="02040502050405020303" pitchFamily="18" charset="0"/>
            </a:endParaRPr>
          </a:p>
          <a:p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139800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1330A-E777-467A-9E0A-8A82F74466E2}"/>
              </a:ext>
            </a:extLst>
          </p:cNvPr>
          <p:cNvSpPr txBox="1"/>
          <p:nvPr/>
        </p:nvSpPr>
        <p:spPr>
          <a:xfrm>
            <a:off x="706336" y="1986455"/>
            <a:ext cx="3045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Calibri" panose="020F0502020204030204" pitchFamily="34" charset="0"/>
                <a:cs typeface="Calibri" panose="020F0502020204030204" pitchFamily="34" charset="0"/>
              </a:rPr>
              <a:t>The feedback</a:t>
            </a:r>
          </a:p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193 submissions on this proposal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65% support this</a:t>
            </a:r>
          </a:p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23% do not support this</a:t>
            </a:r>
          </a:p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12% no view or unclear view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118CC-5D3F-415E-8B16-8EC173569CC7}"/>
              </a:ext>
            </a:extLst>
          </p:cNvPr>
          <p:cNvSpPr txBox="1"/>
          <p:nvPr/>
        </p:nvSpPr>
        <p:spPr>
          <a:xfrm>
            <a:off x="4719146" y="1481959"/>
            <a:ext cx="67665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Calibri" panose="020F0502020204030204" pitchFamily="34" charset="0"/>
                <a:cs typeface="Calibri" panose="020F0502020204030204" pitchFamily="34" charset="0"/>
              </a:rPr>
              <a:t>Reasons for supporting this proposal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The simplicity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Smaller packages of learning more accessible for learners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Help industry to navigate possible options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Lead to greater flexibility and would support learners to upskill through enhanced opportunities for professional development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b="1" dirty="0">
                <a:latin typeface="Calibri" panose="020F0502020204030204" pitchFamily="34" charset="0"/>
                <a:cs typeface="Calibri" panose="020F0502020204030204" pitchFamily="34" charset="0"/>
              </a:rPr>
              <a:t>Reasons for not supporting this proposal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Not clear how will be used in some skilled industries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Concerned it will increase costs/workload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Concerned about the transition process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Want the status quo – both training schemes and micro-credentials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i="1" dirty="0">
                <a:latin typeface="Calibri" panose="020F0502020204030204" pitchFamily="34" charset="0"/>
                <a:cs typeface="Calibri" panose="020F0502020204030204" pitchFamily="34" charset="0"/>
              </a:rPr>
              <a:t>It was also noted that English language does not fit well with either micro-credentials or training schemes.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NZ" dirty="0">
              <a:latin typeface="Georgia" panose="02040502050405020303" pitchFamily="18" charset="0"/>
            </a:endParaRPr>
          </a:p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518C9-ECAC-4DDD-B541-33688CC7512A}"/>
              </a:ext>
            </a:extLst>
          </p:cNvPr>
          <p:cNvSpPr txBox="1"/>
          <p:nvPr/>
        </p:nvSpPr>
        <p:spPr>
          <a:xfrm>
            <a:off x="874500" y="380695"/>
            <a:ext cx="102454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</a:rPr>
              <a:t>Proposal 2:  </a:t>
            </a:r>
          </a:p>
          <a:p>
            <a:r>
              <a:rPr lang="en-NZ" sz="2800" dirty="0">
                <a:latin typeface="Georgia" panose="02040502050405020303" pitchFamily="18" charset="0"/>
                <a:cs typeface="Calibri" panose="020F0502020204030204" pitchFamily="34" charset="0"/>
                <a:sym typeface="Arial"/>
              </a:rPr>
              <a:t>Replacing training schemes with micro-credentials</a:t>
            </a:r>
            <a:endParaRPr lang="en-NZ" sz="2800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E8320-BA4D-4E51-BF3A-C10530550608}"/>
              </a:ext>
            </a:extLst>
          </p:cNvPr>
          <p:cNvSpPr txBox="1"/>
          <p:nvPr/>
        </p:nvSpPr>
        <p:spPr>
          <a:xfrm>
            <a:off x="4719146" y="568949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full summary of feedback received for </a:t>
            </a:r>
            <a:r>
              <a:rPr lang="en-NZ" sz="1000" kern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Proposal 2 </a:t>
            </a:r>
            <a:r>
              <a:rPr lang="en-NZ" sz="10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found on pages 18 -19 </a:t>
            </a:r>
            <a:r>
              <a:rPr lang="en-NZ" sz="10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Summary of feedback</a:t>
            </a:r>
            <a:endParaRPr lang="en-N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0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1330A-E777-467A-9E0A-8A82F74466E2}"/>
              </a:ext>
            </a:extLst>
          </p:cNvPr>
          <p:cNvSpPr txBox="1"/>
          <p:nvPr/>
        </p:nvSpPr>
        <p:spPr>
          <a:xfrm>
            <a:off x="706336" y="1986455"/>
            <a:ext cx="3045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Calibri" panose="020F0502020204030204" pitchFamily="34" charset="0"/>
                <a:cs typeface="Calibri" panose="020F0502020204030204" pitchFamily="34" charset="0"/>
              </a:rPr>
              <a:t>The feedback</a:t>
            </a:r>
          </a:p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186 submissions on this proposal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69% support this</a:t>
            </a:r>
          </a:p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28% do not support this</a:t>
            </a:r>
          </a:p>
          <a:p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3% uncertain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118CC-5D3F-415E-8B16-8EC173569CC7}"/>
              </a:ext>
            </a:extLst>
          </p:cNvPr>
          <p:cNvSpPr txBox="1"/>
          <p:nvPr/>
        </p:nvSpPr>
        <p:spPr>
          <a:xfrm>
            <a:off x="4348571" y="1443841"/>
            <a:ext cx="71370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Calibri" panose="020F0502020204030204" pitchFamily="34" charset="0"/>
                <a:cs typeface="Calibri" panose="020F0502020204030204" pitchFamily="34" charset="0"/>
              </a:rPr>
              <a:t>Reasons for supporting this proposal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Ensure industry needs are met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Remove duplication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Streamline and help reduce cost for providers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Faster response to industry need</a:t>
            </a:r>
          </a:p>
          <a:p>
            <a:endParaRPr lang="en-N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i="1" dirty="0">
                <a:latin typeface="Calibri" panose="020F0502020204030204" pitchFamily="34" charset="0"/>
                <a:cs typeface="Calibri" panose="020F0502020204030204" pitchFamily="34" charset="0"/>
              </a:rPr>
              <a:t>Many who supported the proposal said it was conditional on providers also being able to develop micro-credentials</a:t>
            </a:r>
          </a:p>
          <a:p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b="1" dirty="0">
                <a:latin typeface="Calibri" panose="020F0502020204030204" pitchFamily="34" charset="0"/>
                <a:cs typeface="Calibri" panose="020F0502020204030204" pitchFamily="34" charset="0"/>
              </a:rPr>
              <a:t>Reasons for not supporting this proposal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Should be led by providers rather than WDCs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WDC capability in this area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Could be anti-competitive for WDCs to develop micro-credentials if they could hinder the development of provider led micro-credentials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Separating approval and accreditation could lead to proliferation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36B51-D7C3-4E19-ADC8-ADB5953C0667}"/>
              </a:ext>
            </a:extLst>
          </p:cNvPr>
          <p:cNvSpPr txBox="1"/>
          <p:nvPr/>
        </p:nvSpPr>
        <p:spPr>
          <a:xfrm>
            <a:off x="603543" y="389838"/>
            <a:ext cx="101298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</a:rPr>
              <a:t>Proposal 3:  </a:t>
            </a:r>
            <a:r>
              <a:rPr lang="en-GB" sz="2800" dirty="0">
                <a:latin typeface="Georgia" panose="02040502050405020303" pitchFamily="18" charset="0"/>
                <a:cs typeface="Calibri" panose="020F0502020204030204" pitchFamily="34" charset="0"/>
              </a:rPr>
              <a:t>Enabling micro-credentials to be developed by WDCs for providers to deliver</a:t>
            </a:r>
            <a:endParaRPr lang="en-NZ" sz="2800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081B5-A030-4367-B34E-E8E7FDD0CBC4}"/>
              </a:ext>
            </a:extLst>
          </p:cNvPr>
          <p:cNvSpPr txBox="1"/>
          <p:nvPr/>
        </p:nvSpPr>
        <p:spPr>
          <a:xfrm>
            <a:off x="4719146" y="568949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full summary of feedback received for </a:t>
            </a:r>
            <a:r>
              <a:rPr lang="en-NZ" sz="1000" kern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Proposal 3 </a:t>
            </a:r>
            <a:r>
              <a:rPr lang="en-NZ" sz="10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found on </a:t>
            </a:r>
            <a:r>
              <a:rPr lang="en-NZ" sz="1000" kern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pages 20 </a:t>
            </a:r>
            <a:r>
              <a:rPr lang="en-NZ" sz="10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Summary of feedback</a:t>
            </a:r>
            <a:endParaRPr lang="en-N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1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A7182-8138-EF4D-85F2-AAE1359B0122}"/>
              </a:ext>
            </a:extLst>
          </p:cNvPr>
          <p:cNvGrpSpPr/>
          <p:nvPr/>
        </p:nvGrpSpPr>
        <p:grpSpPr>
          <a:xfrm>
            <a:off x="6502690" y="2172493"/>
            <a:ext cx="5300629" cy="3889780"/>
            <a:chOff x="4295114" y="1648339"/>
            <a:chExt cx="4281440" cy="3141865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B0C48500-0F65-CF45-A3FB-3C893D0A9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8727" y="1648339"/>
              <a:ext cx="817057" cy="2140896"/>
            </a:xfrm>
            <a:prstGeom prst="rect">
              <a:avLst/>
            </a:prstGeom>
          </p:spPr>
        </p:pic>
        <p:pic>
          <p:nvPicPr>
            <p:cNvPr id="13" name="Picture 12" descr="Logo, icon&#10;&#10;Description automatically generated">
              <a:extLst>
                <a:ext uri="{FF2B5EF4-FFF2-40B4-BE49-F238E27FC236}">
                  <a16:creationId xmlns:a16="http://schemas.microsoft.com/office/drawing/2014/main" id="{CF268010-6CC3-9E46-9CAB-D27AAA15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662154" y="2272027"/>
              <a:ext cx="914400" cy="2006600"/>
            </a:xfrm>
            <a:prstGeom prst="rect">
              <a:avLst/>
            </a:prstGeom>
          </p:spPr>
        </p:pic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9D7AF58-A6E6-AB47-95E3-E15FECD7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9046" y="1723302"/>
              <a:ext cx="1352145" cy="2140896"/>
            </a:xfrm>
            <a:prstGeom prst="rect">
              <a:avLst/>
            </a:prstGeom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4885B5F-B93B-B34D-BB8D-1F2055FBE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5219" y="2163083"/>
              <a:ext cx="549899" cy="2032773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E4586B93-AB6B-804B-B6A5-91C09FD7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295114" y="2834439"/>
              <a:ext cx="1910545" cy="1955765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92B93479-52A7-AD43-87B0-F818AD7BC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1325" y="2461447"/>
              <a:ext cx="787787" cy="216964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1260F8-BBE0-40ED-B3D8-BEF11A741EE3}"/>
              </a:ext>
            </a:extLst>
          </p:cNvPr>
          <p:cNvSpPr txBox="1"/>
          <p:nvPr/>
        </p:nvSpPr>
        <p:spPr>
          <a:xfrm>
            <a:off x="1642232" y="1772858"/>
            <a:ext cx="48159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NZ" sz="4000" b="1" dirty="0">
                <a:latin typeface="Georgia" panose="02040502050405020303" pitchFamily="18" charset="0"/>
              </a:rPr>
              <a:t>Ngā </a:t>
            </a:r>
            <a:r>
              <a:rPr lang="en-NZ" sz="4000" b="1" dirty="0" err="1">
                <a:latin typeface="Georgia" panose="02040502050405020303" pitchFamily="18" charset="0"/>
              </a:rPr>
              <a:t>whakatau</a:t>
            </a:r>
            <a:endParaRPr lang="en-NZ" sz="4000" b="1" dirty="0">
              <a:latin typeface="Georgia" panose="02040502050405020303" pitchFamily="18" charset="0"/>
            </a:endParaRPr>
          </a:p>
          <a:p>
            <a:r>
              <a:rPr lang="en-GB" sz="4000" dirty="0">
                <a:latin typeface="Georgia" panose="02040502050405020303" pitchFamily="18" charset="0"/>
              </a:rPr>
              <a:t>The decisions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81311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C248-19D8-4D2D-BF17-69DD69FD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200" dirty="0"/>
              <a:t>Qualifications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F7CE1-3E16-4899-A37C-1B2D228D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8677" y="1195165"/>
            <a:ext cx="4973366" cy="2102775"/>
          </a:xfrm>
        </p:spPr>
        <p:txBody>
          <a:bodyPr numCol="1"/>
          <a:lstStyle/>
          <a:p>
            <a:pPr marL="179388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NZ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Enablers:</a:t>
            </a:r>
          </a:p>
          <a:p>
            <a:pPr marL="465138" marR="0" indent="-28575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WDCs (and others) develop qualifications in collaboration with industry and providers</a:t>
            </a:r>
          </a:p>
          <a:p>
            <a:pPr marL="465138" marR="0" indent="-28575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NZQA approves and lists the qualification on the NZQF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77AC9-193E-45C1-9B13-D4C0F9372986}"/>
              </a:ext>
            </a:extLst>
          </p:cNvPr>
          <p:cNvSpPr txBox="1"/>
          <p:nvPr/>
        </p:nvSpPr>
        <p:spPr>
          <a:xfrm>
            <a:off x="510194" y="1195165"/>
            <a:ext cx="5154884" cy="229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marR="0" indent="-15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NZ" sz="18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Qualifications (and the associated skill standards) will continue to set out a clear pathway to the level of knowledge, skills and attributes that learners will have achieved upon graduation. </a:t>
            </a:r>
          </a:p>
          <a:p>
            <a:pPr marL="358775" marR="0" indent="-15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NZ" b="1" i="1" kern="14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96B89-A032-4680-866A-8B035EDB1DCD}"/>
              </a:ext>
            </a:extLst>
          </p:cNvPr>
          <p:cNvSpPr/>
          <p:nvPr/>
        </p:nvSpPr>
        <p:spPr>
          <a:xfrm>
            <a:off x="6558454" y="3910309"/>
            <a:ext cx="4887310" cy="1926253"/>
          </a:xfrm>
          <a:prstGeom prst="rect">
            <a:avLst/>
          </a:prstGeom>
          <a:solidFill>
            <a:srgbClr val="FFAB40">
              <a:alpha val="30196"/>
            </a:srgbClr>
          </a:solidFill>
          <a:ln>
            <a:solidFill>
              <a:srgbClr val="FFAB4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currently provided for the Education and Training Act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from October 2021 when WDCs established </a:t>
            </a:r>
          </a:p>
          <a:p>
            <a:endParaRPr lang="en-NZ" b="1" dirty="0">
              <a:solidFill>
                <a:schemeClr val="tx1"/>
              </a:solidFill>
            </a:endParaRPr>
          </a:p>
          <a:p>
            <a:endParaRPr lang="en-NZ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192CA26-2E84-42BA-8E45-39B5BE528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3" y="2642361"/>
            <a:ext cx="3258208" cy="27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2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84F424-5154-4C2B-BB69-A795F9680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35498"/>
              </p:ext>
            </p:extLst>
          </p:nvPr>
        </p:nvGraphicFramePr>
        <p:xfrm>
          <a:off x="1688077" y="2157241"/>
          <a:ext cx="8815845" cy="2256104"/>
        </p:xfrm>
        <a:graphic>
          <a:graphicData uri="http://schemas.openxmlformats.org/drawingml/2006/table">
            <a:tbl>
              <a:tblPr/>
              <a:tblGrid>
                <a:gridCol w="2042982">
                  <a:extLst>
                    <a:ext uri="{9D8B030D-6E8A-4147-A177-3AD203B41FA5}">
                      <a16:colId xmlns:a16="http://schemas.microsoft.com/office/drawing/2014/main" val="2249042138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1634724568"/>
                    </a:ext>
                  </a:extLst>
                </a:gridCol>
                <a:gridCol w="965607">
                  <a:extLst>
                    <a:ext uri="{9D8B030D-6E8A-4147-A177-3AD203B41FA5}">
                      <a16:colId xmlns:a16="http://schemas.microsoft.com/office/drawing/2014/main" val="2429970184"/>
                    </a:ext>
                  </a:extLst>
                </a:gridCol>
                <a:gridCol w="1053389">
                  <a:extLst>
                    <a:ext uri="{9D8B030D-6E8A-4147-A177-3AD203B41FA5}">
                      <a16:colId xmlns:a16="http://schemas.microsoft.com/office/drawing/2014/main" val="1872141002"/>
                    </a:ext>
                  </a:extLst>
                </a:gridCol>
                <a:gridCol w="1057772">
                  <a:extLst>
                    <a:ext uri="{9D8B030D-6E8A-4147-A177-3AD203B41FA5}">
                      <a16:colId xmlns:a16="http://schemas.microsoft.com/office/drawing/2014/main" val="3656226839"/>
                    </a:ext>
                  </a:extLst>
                </a:gridCol>
                <a:gridCol w="961560">
                  <a:extLst>
                    <a:ext uri="{9D8B030D-6E8A-4147-A177-3AD203B41FA5}">
                      <a16:colId xmlns:a16="http://schemas.microsoft.com/office/drawing/2014/main" val="2310989413"/>
                    </a:ext>
                  </a:extLst>
                </a:gridCol>
                <a:gridCol w="877487">
                  <a:extLst>
                    <a:ext uri="{9D8B030D-6E8A-4147-A177-3AD203B41FA5}">
                      <a16:colId xmlns:a16="http://schemas.microsoft.com/office/drawing/2014/main" val="2458781526"/>
                    </a:ext>
                  </a:extLst>
                </a:gridCol>
                <a:gridCol w="878853">
                  <a:extLst>
                    <a:ext uri="{9D8B030D-6E8A-4147-A177-3AD203B41FA5}">
                      <a16:colId xmlns:a16="http://schemas.microsoft.com/office/drawing/2014/main" val="1435369453"/>
                    </a:ext>
                  </a:extLst>
                </a:gridCol>
              </a:tblGrid>
              <a:tr h="64079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000" kern="1400">
                          <a:ln>
                            <a:noFill/>
                          </a:ln>
                          <a:solidFill>
                            <a:srgbClr val="00717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NZ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kern="1400">
                          <a:ln>
                            <a:noFill/>
                          </a:ln>
                          <a:solidFill>
                            <a:srgbClr val="00717D"/>
                          </a:solidFill>
                          <a:effectLst/>
                          <a:latin typeface="Gill Sans MT" panose="020B0502020104020203" pitchFamily="34" charset="0"/>
                        </a:rPr>
                        <a:t>Qualification</a:t>
                      </a:r>
                      <a:endParaRPr lang="en-NZ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kern="1400" dirty="0">
                          <a:ln>
                            <a:noFill/>
                          </a:ln>
                          <a:solidFill>
                            <a:srgbClr val="00717D"/>
                          </a:solidFill>
                          <a:effectLst/>
                          <a:latin typeface="Gill Sans MT" panose="020B0502020104020203" pitchFamily="34" charset="0"/>
                        </a:rPr>
                        <a:t>Unit / Skill Standards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kern="1400">
                          <a:ln>
                            <a:noFill/>
                          </a:ln>
                          <a:solidFill>
                            <a:srgbClr val="00717D"/>
                          </a:solidFill>
                          <a:effectLst/>
                          <a:latin typeface="Gill Sans MT" panose="020B0502020104020203" pitchFamily="34" charset="0"/>
                        </a:rPr>
                        <a:t>Programmes</a:t>
                      </a:r>
                      <a:endParaRPr lang="en-NZ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kern="1400">
                          <a:ln>
                            <a:noFill/>
                          </a:ln>
                          <a:solidFill>
                            <a:srgbClr val="00717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NZ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kern="1400" dirty="0">
                          <a:ln>
                            <a:noFill/>
                          </a:ln>
                          <a:solidFill>
                            <a:srgbClr val="00717D"/>
                          </a:solidFill>
                          <a:effectLst/>
                          <a:latin typeface="Gill Sans MT" panose="020B0502020104020203" pitchFamily="34" charset="0"/>
                        </a:rPr>
                        <a:t>‘National Curriculum’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00" b="1" kern="1400" dirty="0">
                          <a:ln>
                            <a:noFill/>
                          </a:ln>
                          <a:solidFill>
                            <a:srgbClr val="00717D"/>
                          </a:solidFill>
                          <a:effectLst/>
                          <a:latin typeface="Gill Sans MT" panose="020B0502020104020203" pitchFamily="34" charset="0"/>
                        </a:rPr>
                        <a:t>Training Packages</a:t>
                      </a:r>
                      <a:endParaRPr lang="en-NZ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kern="1400" dirty="0">
                          <a:ln>
                            <a:noFill/>
                          </a:ln>
                          <a:solidFill>
                            <a:srgbClr val="00717D"/>
                          </a:solidFill>
                          <a:effectLst/>
                          <a:latin typeface="Gill Sans MT" panose="020B0502020104020203" pitchFamily="34" charset="0"/>
                        </a:rPr>
                        <a:t>Training Schemes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100" b="1" kern="1400">
                          <a:ln>
                            <a:noFill/>
                          </a:ln>
                          <a:solidFill>
                            <a:srgbClr val="00717D"/>
                          </a:solidFill>
                          <a:effectLst/>
                          <a:latin typeface="Gill Sans MT" panose="020B0502020104020203" pitchFamily="34" charset="0"/>
                        </a:rPr>
                        <a:t>Micro-Credentials</a:t>
                      </a:r>
                      <a:endParaRPr lang="en-NZ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060240"/>
                  </a:ext>
                </a:extLst>
              </a:tr>
              <a:tr h="4977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100" b="1" kern="1400" dirty="0">
                          <a:ln>
                            <a:noFill/>
                          </a:ln>
                          <a:solidFill>
                            <a:srgbClr val="00717D"/>
                          </a:solidFill>
                          <a:effectLst/>
                          <a:latin typeface="Gill Sans MT" panose="020B0502020104020203" pitchFamily="34" charset="0"/>
                        </a:rPr>
                        <a:t>Current state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 dirty="0">
                          <a:ln>
                            <a:noFill/>
                          </a:ln>
                          <a:solidFill>
                            <a:srgbClr val="7E7E7E"/>
                          </a:solidFill>
                          <a:effectLst/>
                          <a:latin typeface="Gill Sans MT" panose="020B0502020104020203" pitchFamily="34" charset="0"/>
                        </a:rPr>
                        <a:t>ITO / NZQA / TEO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>
                          <a:ln>
                            <a:noFill/>
                          </a:ln>
                          <a:solidFill>
                            <a:srgbClr val="7E7E7E"/>
                          </a:solidFill>
                          <a:effectLst/>
                          <a:latin typeface="Gill Sans MT" panose="020B0502020104020203" pitchFamily="34" charset="0"/>
                        </a:rPr>
                        <a:t>ITO / NZQA</a:t>
                      </a:r>
                      <a:endParaRPr lang="en-NZ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 MT" panose="020B0502020104020203" pitchFamily="34" charset="0"/>
                        </a:rPr>
                        <a:t>ITO / TEO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 MT" panose="020B0502020104020203" pitchFamily="34" charset="0"/>
                        </a:rPr>
                        <a:t>NA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000" b="1" kern="140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00" b="1" kern="140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 MT" panose="020B0502020104020203" pitchFamily="34" charset="0"/>
                        </a:rPr>
                        <a:t>NA</a:t>
                      </a:r>
                      <a:endParaRPr lang="en-NZ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 MT" panose="020B0502020104020203" pitchFamily="34" charset="0"/>
                        </a:rPr>
                        <a:t>TEO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 MT" panose="020B0502020104020203" pitchFamily="34" charset="0"/>
                        </a:rPr>
                        <a:t>TEO / ITOs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393668"/>
                  </a:ext>
                </a:extLst>
              </a:tr>
              <a:tr h="7921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100" b="1" kern="1400" dirty="0">
                          <a:ln>
                            <a:noFill/>
                          </a:ln>
                          <a:solidFill>
                            <a:srgbClr val="00717D"/>
                          </a:solidFill>
                          <a:effectLst/>
                          <a:latin typeface="Gill Sans MT" panose="020B0502020104020203" pitchFamily="34" charset="0"/>
                        </a:rPr>
                        <a:t>Future state if proposed changes pass into legislation – amended Education and Training Act 2020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WDC / NZQA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EE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WDC / NZQA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EE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 dirty="0">
                          <a:ln>
                            <a:noFill/>
                          </a:ln>
                          <a:solidFill>
                            <a:srgbClr val="7E7E7E"/>
                          </a:solidFill>
                          <a:effectLst/>
                          <a:latin typeface="Gill Sans MT" panose="020B0502020104020203" pitchFamily="34" charset="0"/>
                        </a:rPr>
                        <a:t>TEO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 dirty="0">
                          <a:ln>
                            <a:noFill/>
                          </a:ln>
                          <a:solidFill>
                            <a:srgbClr val="7E7E7E"/>
                          </a:solidFill>
                          <a:effectLst/>
                          <a:latin typeface="Gill Sans MT" panose="020B0502020104020203" pitchFamily="34" charset="0"/>
                        </a:rPr>
                        <a:t>WDC &amp; TEO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000" b="1" kern="140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Gill Sans MT" panose="020B0502020104020203" pitchFamily="34" charset="0"/>
                        </a:rPr>
                        <a:t>NA</a:t>
                      </a:r>
                      <a:endParaRPr lang="en-NZ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NA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9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WDC / TEO</a:t>
                      </a:r>
                      <a:endParaRPr lang="en-NZ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1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975548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BF08775D-EF25-4FC4-B058-41C5DDF8A1B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291328" y="1298308"/>
            <a:ext cx="8600190" cy="34202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1DC6C5E-E372-4742-8DED-0E6D7B5C8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05" y="583962"/>
            <a:ext cx="9627174" cy="6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Simplifying New Zealand qualifications and other credentials - decisions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000" b="1" i="0" u="none" strike="noStrike" cap="none" normalizeH="0" baseline="0" dirty="0">
                <a:ln>
                  <a:noFill/>
                </a:ln>
                <a:solidFill>
                  <a:srgbClr val="0097A7"/>
                </a:solidFill>
                <a:effectLst/>
                <a:latin typeface="Georgia" panose="02040502050405020303" pitchFamily="18" charset="0"/>
              </a:rPr>
              <a:t>What will the education products be: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4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A7182-8138-EF4D-85F2-AAE1359B0122}"/>
              </a:ext>
            </a:extLst>
          </p:cNvPr>
          <p:cNvGrpSpPr/>
          <p:nvPr/>
        </p:nvGrpSpPr>
        <p:grpSpPr>
          <a:xfrm>
            <a:off x="6592385" y="2482736"/>
            <a:ext cx="5300629" cy="3889780"/>
            <a:chOff x="4295114" y="1648339"/>
            <a:chExt cx="4281440" cy="3141865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B0C48500-0F65-CF45-A3FB-3C893D0A9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8727" y="1648339"/>
              <a:ext cx="817057" cy="2140896"/>
            </a:xfrm>
            <a:prstGeom prst="rect">
              <a:avLst/>
            </a:prstGeom>
          </p:spPr>
        </p:pic>
        <p:pic>
          <p:nvPicPr>
            <p:cNvPr id="13" name="Picture 12" descr="Logo, icon&#10;&#10;Description automatically generated">
              <a:extLst>
                <a:ext uri="{FF2B5EF4-FFF2-40B4-BE49-F238E27FC236}">
                  <a16:creationId xmlns:a16="http://schemas.microsoft.com/office/drawing/2014/main" id="{CF268010-6CC3-9E46-9CAB-D27AAA15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662154" y="2272027"/>
              <a:ext cx="914400" cy="2006600"/>
            </a:xfrm>
            <a:prstGeom prst="rect">
              <a:avLst/>
            </a:prstGeom>
          </p:spPr>
        </p:pic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9D7AF58-A6E6-AB47-95E3-E15FECD7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9046" y="1723302"/>
              <a:ext cx="1352145" cy="2140896"/>
            </a:xfrm>
            <a:prstGeom prst="rect">
              <a:avLst/>
            </a:prstGeom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4885B5F-B93B-B34D-BB8D-1F2055FBE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5219" y="2163083"/>
              <a:ext cx="549899" cy="2032773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E4586B93-AB6B-804B-B6A5-91C09FD7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295114" y="2834439"/>
              <a:ext cx="1910545" cy="1955765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92B93479-52A7-AD43-87B0-F818AD7BC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1325" y="2461447"/>
              <a:ext cx="787787" cy="216964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1260F8-BBE0-40ED-B3D8-BEF11A741EE3}"/>
              </a:ext>
            </a:extLst>
          </p:cNvPr>
          <p:cNvSpPr txBox="1"/>
          <p:nvPr/>
        </p:nvSpPr>
        <p:spPr>
          <a:xfrm>
            <a:off x="1053381" y="983905"/>
            <a:ext cx="908666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sz="4000" b="1" kern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Reform of vocational education qualifications and credentials</a:t>
            </a:r>
          </a:p>
          <a:p>
            <a:pPr lvl="0">
              <a:spcAft>
                <a:spcPts val="0"/>
              </a:spcAft>
            </a:pPr>
            <a:r>
              <a:rPr lang="en-NZ" sz="2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Ngā </a:t>
            </a:r>
            <a:r>
              <a:rPr lang="en-NZ" sz="2800" b="1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whakatau</a:t>
            </a:r>
            <a:r>
              <a:rPr lang="en-NZ" sz="2800" b="1" dirty="0">
                <a:latin typeface="Georgia" panose="02040502050405020303" pitchFamily="18" charset="0"/>
                <a:ea typeface="Times New Roman" panose="02020603050405020304" pitchFamily="18" charset="0"/>
              </a:rPr>
              <a:t>| </a:t>
            </a:r>
            <a:r>
              <a:rPr lang="en-NZ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 decisions</a:t>
            </a:r>
            <a:endParaRPr lang="en-NZ" sz="2800" kern="14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NZ" sz="4000" kern="14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8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C248-19D8-4D2D-BF17-69DD69FD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75" y="521022"/>
            <a:ext cx="10533058" cy="5064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600"/>
            </a:pPr>
            <a:r>
              <a:rPr lang="en-NZ" sz="1800" dirty="0">
                <a:solidFill>
                  <a:schemeClr val="tx1"/>
                </a:solidFill>
              </a:rPr>
              <a:t>Proposed changes: </a:t>
            </a:r>
            <a:br>
              <a:rPr lang="en-NZ" dirty="0">
                <a:solidFill>
                  <a:schemeClr val="tx1"/>
                </a:solidFill>
              </a:rPr>
            </a:br>
            <a:r>
              <a:rPr lang="en-NZ" b="1" dirty="0">
                <a:solidFill>
                  <a:schemeClr val="tx1"/>
                </a:solidFill>
                <a:latin typeface="Georgia" panose="02040502050405020303" pitchFamily="18" charset="0"/>
                <a:cs typeface="Arial"/>
                <a:sym typeface="Arial"/>
              </a:rPr>
              <a:t>‘National curriculum’ </a:t>
            </a:r>
            <a:r>
              <a:rPr lang="en-NZ" sz="1600" b="1" dirty="0">
                <a:solidFill>
                  <a:schemeClr val="tx1"/>
                </a:solidFill>
                <a:latin typeface="Georgia" panose="02040502050405020303" pitchFamily="18" charset="0"/>
                <a:cs typeface="Arial"/>
                <a:sym typeface="Arial"/>
              </a:rPr>
              <a:t>(working title) </a:t>
            </a:r>
            <a:r>
              <a:rPr lang="en-NZ" b="1" dirty="0">
                <a:solidFill>
                  <a:schemeClr val="tx1"/>
                </a:solidFill>
                <a:latin typeface="Georgia" panose="02040502050405020303" pitchFamily="18" charset="0"/>
                <a:cs typeface="Arial"/>
                <a:sym typeface="Arial"/>
              </a:rPr>
              <a:t>or multiple programmes</a:t>
            </a:r>
            <a:endParaRPr lang="en-NZ" sz="2400" b="1" dirty="0">
              <a:solidFill>
                <a:schemeClr val="tx1"/>
              </a:solidFill>
              <a:latin typeface="Georgia" panose="02040502050405020303" pitchFamily="18" charset="0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F7CE1-3E16-4899-A37C-1B2D228D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822" y="1516348"/>
            <a:ext cx="5987566" cy="2102775"/>
          </a:xfrm>
        </p:spPr>
        <p:txBody>
          <a:bodyPr numCol="1"/>
          <a:lstStyle/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NZ" sz="20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points: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WDCs can determine – qualification by qualification – </a:t>
            </a:r>
            <a:r>
              <a:rPr lang="en-AU" sz="1800" b="1" dirty="0"/>
              <a:t>whether to enable multiple programmes </a:t>
            </a:r>
            <a:r>
              <a:rPr lang="en-AU" sz="1800" dirty="0"/>
              <a:t>against the New Zealand qualification </a:t>
            </a:r>
            <a:r>
              <a:rPr lang="en-AU" sz="1800" b="1" dirty="0"/>
              <a:t>or to use a ‘national curriculum’</a:t>
            </a:r>
            <a:r>
              <a:rPr lang="en-AU" sz="1800" dirty="0"/>
              <a:t>.</a:t>
            </a:r>
            <a:r>
              <a:rPr lang="en-NZ" sz="1800" dirty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kern="1400" dirty="0"/>
              <a:t>WDCs and other standard setting bodies (SSB) will </a:t>
            </a:r>
            <a:r>
              <a:rPr lang="en-NZ" sz="1800" b="1" kern="1400" dirty="0"/>
              <a:t>facilitate the collaborative development of a ‘national curriculum</a:t>
            </a:r>
            <a:r>
              <a:rPr lang="en-NZ" sz="1800" kern="1400" dirty="0"/>
              <a:t>’ that reflects the practical needs of industry and the critical perspectives of educators.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rgbClr val="262626"/>
                </a:solidFill>
                <a:ea typeface="Times New Roman" panose="02020603050405020304" pitchFamily="18" charset="0"/>
              </a:rPr>
              <a:t>Where a ‘national curriculum’ exists it </a:t>
            </a:r>
            <a:r>
              <a:rPr lang="en-NZ" sz="1800" b="1" dirty="0">
                <a:solidFill>
                  <a:srgbClr val="262626"/>
                </a:solidFill>
                <a:ea typeface="Times New Roman" panose="02020603050405020304" pitchFamily="18" charset="0"/>
              </a:rPr>
              <a:t>must be used by all providers offering that qualification</a:t>
            </a:r>
            <a:r>
              <a:rPr lang="en-NZ" sz="1800" dirty="0">
                <a:solidFill>
                  <a:srgbClr val="262626"/>
                </a:solidFill>
                <a:ea typeface="Times New Roman" panose="02020603050405020304" pitchFamily="18" charset="0"/>
              </a:rPr>
              <a:t>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96B89-A032-4680-866A-8B035EDB1DCD}"/>
              </a:ext>
            </a:extLst>
          </p:cNvPr>
          <p:cNvSpPr/>
          <p:nvPr/>
        </p:nvSpPr>
        <p:spPr>
          <a:xfrm>
            <a:off x="7099530" y="4492134"/>
            <a:ext cx="4650459" cy="1410408"/>
          </a:xfrm>
          <a:prstGeom prst="rect">
            <a:avLst/>
          </a:prstGeom>
          <a:solidFill>
            <a:srgbClr val="FFAB40">
              <a:alpha val="30196"/>
            </a:srgbClr>
          </a:solidFill>
          <a:ln>
            <a:solidFill>
              <a:srgbClr val="FFAB4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NZQA will work with WDCs on developing an illustrative ‘national curriculum’ for WDCs to consider how a ‘national curriculum’ might fit in their particular context.</a:t>
            </a:r>
            <a:endParaRPr lang="en-NZ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93D5E-16A4-4613-BBA3-0A97F3C62046}"/>
              </a:ext>
            </a:extLst>
          </p:cNvPr>
          <p:cNvSpPr txBox="1"/>
          <p:nvPr/>
        </p:nvSpPr>
        <p:spPr>
          <a:xfrm>
            <a:off x="8075688" y="2158603"/>
            <a:ext cx="2698141" cy="2031325"/>
          </a:xfrm>
          <a:prstGeom prst="rect">
            <a:avLst/>
          </a:prstGeom>
          <a:noFill/>
          <a:ln>
            <a:solidFill>
              <a:srgbClr val="FFAB4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A ‘national curriculum’ will draw on skill standards for a qualification and provide further context, structure and information to guide a provider’s approach to teaching and assessment. </a:t>
            </a:r>
          </a:p>
        </p:txBody>
      </p:sp>
    </p:spTree>
    <p:extLst>
      <p:ext uri="{BB962C8B-B14F-4D97-AF65-F5344CB8AC3E}">
        <p14:creationId xmlns:p14="http://schemas.microsoft.com/office/powerpoint/2010/main" val="311779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C248-19D8-4D2D-BF17-69DD69FD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1800" dirty="0"/>
              <a:t>Proposed changes: </a:t>
            </a:r>
            <a:br>
              <a:rPr lang="en-NZ" dirty="0"/>
            </a:br>
            <a:r>
              <a:rPr lang="en-NZ" dirty="0"/>
              <a:t>Skill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F7CE1-3E16-4899-A37C-1B2D228D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399" y="1131292"/>
            <a:ext cx="7482041" cy="2102775"/>
          </a:xfrm>
        </p:spPr>
        <p:txBody>
          <a:bodyPr numCol="1"/>
          <a:lstStyle/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NZ" sz="20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points: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  <a:tab pos="457200" algn="l"/>
              </a:tabLst>
            </a:pPr>
            <a:r>
              <a:rPr lang="en-NZ" sz="1800" kern="1400" dirty="0"/>
              <a:t>The </a:t>
            </a:r>
            <a:r>
              <a:rPr lang="en-NZ" sz="1800" b="1" kern="1400" dirty="0"/>
              <a:t>definition </a:t>
            </a:r>
            <a:r>
              <a:rPr lang="en-NZ" sz="1800" kern="1400" dirty="0"/>
              <a:t>of skill standards will be </a:t>
            </a:r>
            <a:r>
              <a:rPr lang="en-NZ" sz="1800" b="1" kern="1400" dirty="0"/>
              <a:t>broadened to include learning outcomes.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  <a:tab pos="457200" algn="l"/>
              </a:tabLst>
            </a:pPr>
            <a:r>
              <a:rPr lang="en-NZ" sz="1800" b="1" kern="1400" dirty="0"/>
              <a:t>Skill standards will be developed by WDCs </a:t>
            </a:r>
            <a:r>
              <a:rPr lang="en-NZ" sz="1800" kern="1400" dirty="0"/>
              <a:t>(and SSBs, where appropriate) in collaboration with industry and providers</a:t>
            </a:r>
            <a:r>
              <a:rPr lang="en-NZ" sz="1800" b="1" kern="1400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  <a:tab pos="457200" algn="l"/>
              </a:tabLst>
            </a:pPr>
            <a:r>
              <a:rPr lang="en-NZ" sz="1800" b="1" dirty="0">
                <a:solidFill>
                  <a:srgbClr val="262626"/>
                </a:solidFill>
                <a:effectLst/>
                <a:ea typeface="Calibri" panose="020F0502020204030204" pitchFamily="34" charset="0"/>
              </a:rPr>
              <a:t>Where a skills standard is specified </a:t>
            </a:r>
            <a:r>
              <a:rPr lang="en-NZ" sz="1800" dirty="0">
                <a:solidFill>
                  <a:srgbClr val="262626"/>
                </a:solidFill>
                <a:effectLst/>
                <a:ea typeface="Calibri" panose="020F0502020204030204" pitchFamily="34" charset="0"/>
              </a:rPr>
              <a:t>relating to a qualification or micro-credential, </a:t>
            </a:r>
            <a:r>
              <a:rPr lang="en-NZ" sz="1800" b="1" dirty="0">
                <a:solidFill>
                  <a:srgbClr val="262626"/>
                </a:solidFill>
                <a:effectLst/>
                <a:ea typeface="Calibri" panose="020F0502020204030204" pitchFamily="34" charset="0"/>
              </a:rPr>
              <a:t>all providers must use it </a:t>
            </a:r>
            <a:r>
              <a:rPr lang="en-NZ" sz="1800" dirty="0">
                <a:solidFill>
                  <a:srgbClr val="262626"/>
                </a:solidFill>
                <a:effectLst/>
                <a:ea typeface="Calibri" panose="020F0502020204030204" pitchFamily="34" charset="0"/>
              </a:rPr>
              <a:t>including </a:t>
            </a:r>
            <a:r>
              <a:rPr lang="en-NZ" sz="1800" dirty="0">
                <a:solidFill>
                  <a:srgbClr val="262626"/>
                </a:solidFill>
                <a:ea typeface="Calibri" panose="020F0502020204030204" pitchFamily="34" charset="0"/>
              </a:rPr>
              <a:t>Te Pūkenga, PTEs, and universities, </a:t>
            </a:r>
            <a:r>
              <a:rPr lang="en-NZ" sz="1800" dirty="0">
                <a:solidFill>
                  <a:srgbClr val="262626"/>
                </a:solidFill>
                <a:effectLst/>
                <a:ea typeface="Calibri" panose="020F0502020204030204" pitchFamily="34" charset="0"/>
              </a:rPr>
              <a:t>unless the relevant WDC/SSB agrees otherwise (with the exception of wānanga, as already provided for in current legislation).</a:t>
            </a:r>
            <a:endParaRPr lang="en-NZ" sz="1800" dirty="0">
              <a:effectLst/>
              <a:ea typeface="Times New Roman" panose="02020603050405020304" pitchFamily="18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96B89-A032-4680-866A-8B035EDB1DCD}"/>
              </a:ext>
            </a:extLst>
          </p:cNvPr>
          <p:cNvSpPr/>
          <p:nvPr/>
        </p:nvSpPr>
        <p:spPr>
          <a:xfrm>
            <a:off x="1674890" y="4472411"/>
            <a:ext cx="8347295" cy="1447691"/>
          </a:xfrm>
          <a:prstGeom prst="rect">
            <a:avLst/>
          </a:prstGeom>
          <a:solidFill>
            <a:srgbClr val="FFAB40">
              <a:alpha val="30196"/>
            </a:srgbClr>
          </a:solidFill>
          <a:ln>
            <a:solidFill>
              <a:srgbClr val="FFAB4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N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NZQA has begun early thinking to inform future engagement with WDCs and others on the definition and design of skill standards.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expect substantial progress on this collaborative work in the first half of 2022.</a:t>
            </a:r>
            <a:endParaRPr lang="en-NZ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38C16-F1D8-4E4B-B3C3-686EE12B3117}"/>
              </a:ext>
            </a:extLst>
          </p:cNvPr>
          <p:cNvSpPr txBox="1"/>
          <p:nvPr/>
        </p:nvSpPr>
        <p:spPr>
          <a:xfrm>
            <a:off x="8609846" y="1131292"/>
            <a:ext cx="2631538" cy="27392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68808">
              <a:spcBef>
                <a:spcPts val="600"/>
              </a:spcBef>
              <a:spcAft>
                <a:spcPts val="600"/>
              </a:spcAft>
            </a:pPr>
            <a:r>
              <a:rPr lang="en-NZ" kern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skill standard specifies skills and the level of performance in those skills. </a:t>
            </a:r>
          </a:p>
          <a:p>
            <a:pPr marL="168808" marR="0" algn="l">
              <a:spcBef>
                <a:spcPts val="600"/>
              </a:spcBef>
              <a:spcAft>
                <a:spcPts val="600"/>
              </a:spcAft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Skill standards will form the building blocks of provider programmes or of any ‘national </a:t>
            </a:r>
            <a:r>
              <a:rPr lang="en-NZ" sz="1800" kern="140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curriculum’.</a:t>
            </a:r>
            <a:endParaRPr lang="en-NZ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2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C248-19D8-4D2D-BF17-69DD69FD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Skill standards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F7CE1-3E16-4899-A37C-1B2D228D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5655" y="1986263"/>
            <a:ext cx="4830492" cy="2102775"/>
          </a:xfrm>
        </p:spPr>
        <p:txBody>
          <a:bodyPr numCol="1"/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  <a:tabLst>
                <a:tab pos="179388" algn="l"/>
              </a:tabLst>
            </a:pPr>
            <a:r>
              <a:rPr lang="en-NZ" sz="1800" b="1" kern="1200" spc="-25" dirty="0">
                <a:cs typeface="+mn-cs"/>
              </a:rPr>
              <a:t>Both unit standards and achievement standards will continue to count towards all levels of NCEA.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NZ" sz="1800" kern="1200" spc="-25" dirty="0">
                <a:cs typeface="+mn-cs"/>
              </a:rPr>
              <a:t>Skill standards could contribute to the vocational education award.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NZ" sz="1800" kern="1200" spc="-25" dirty="0">
                <a:cs typeface="+mn-cs"/>
              </a:rPr>
              <a:t>The design of skill standards will take into account how schools will use those skill standards.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NZ" sz="1800" kern="1200" spc="-25" dirty="0">
                <a:cs typeface="+mn-cs"/>
              </a:rPr>
              <a:t>Over time, skill standards will replace unit standards as the core components of vocational education. </a:t>
            </a:r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77AC9-193E-45C1-9B13-D4C0F9372986}"/>
              </a:ext>
            </a:extLst>
          </p:cNvPr>
          <p:cNvSpPr txBox="1"/>
          <p:nvPr/>
        </p:nvSpPr>
        <p:spPr>
          <a:xfrm>
            <a:off x="533187" y="2135457"/>
            <a:ext cx="5258425" cy="2822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4763">
              <a:spcBef>
                <a:spcPts val="600"/>
              </a:spcBef>
              <a:spcAft>
                <a:spcPts val="600"/>
              </a:spcAft>
              <a:tabLst>
                <a:tab pos="179388" algn="l"/>
              </a:tabLst>
            </a:pPr>
            <a:r>
              <a:rPr lang="en-NZ" sz="1800" b="1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Skill standard development will be led by WDCs </a:t>
            </a:r>
            <a:r>
              <a:rPr lang="en-NZ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(and NZQA for the standards they are responsible for). </a:t>
            </a:r>
            <a:endParaRPr lang="en-N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375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NZ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Developing skill standards is one of the many operational processes WDCs will need to develop. </a:t>
            </a:r>
            <a:endParaRPr lang="en-NZ" spc="-25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0375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NZ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 time, more information will be made available by WDCs about engaging with this work.</a:t>
            </a:r>
            <a:endParaRPr lang="en-NZ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NZ" dirty="0"/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EE066B5A-A835-4C81-B3C9-5C98DF63E76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20399" y="1088980"/>
            <a:ext cx="4513753" cy="434400"/>
          </a:xfrm>
        </p:spPr>
        <p:txBody>
          <a:bodyPr/>
          <a:lstStyle/>
          <a:p>
            <a:r>
              <a:rPr lang="en-NZ" dirty="0"/>
              <a:t>How can you get involved with skill standard development?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3E14D-A9B0-4E86-8AA1-093549266F44}"/>
              </a:ext>
            </a:extLst>
          </p:cNvPr>
          <p:cNvSpPr txBox="1"/>
          <p:nvPr/>
        </p:nvSpPr>
        <p:spPr>
          <a:xfrm>
            <a:off x="6545655" y="1088980"/>
            <a:ext cx="46372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SzPts val="1700"/>
            </a:pPr>
            <a:r>
              <a:rPr lang="en-NZ" sz="2000" b="1" dirty="0">
                <a:solidFill>
                  <a:schemeClr val="accent5"/>
                </a:solidFill>
                <a:latin typeface="Georgia"/>
                <a:sym typeface="Georgia"/>
              </a:rPr>
              <a:t>What is the future of unit standards in schools?</a:t>
            </a:r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ECA1FF2C-0B27-4CA6-A01A-173EAABB9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68" y="4373027"/>
            <a:ext cx="3505532" cy="17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6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C248-19D8-4D2D-BF17-69DD69FD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3" y="388161"/>
            <a:ext cx="10348969" cy="5064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NZ" sz="1800" dirty="0"/>
              <a:t>Proposed changes:</a:t>
            </a:r>
            <a:br>
              <a:rPr lang="en-NZ" dirty="0"/>
            </a:br>
            <a:r>
              <a:rPr lang="en-NZ" dirty="0"/>
              <a:t>Micro-credentials and training schemes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F7CE1-3E16-4899-A37C-1B2D228D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098" y="1606882"/>
            <a:ext cx="3385996" cy="2379226"/>
          </a:xfrm>
          <a:ln>
            <a:solidFill>
              <a:srgbClr val="FFAB40"/>
            </a:solidFill>
          </a:ln>
        </p:spPr>
        <p:txBody>
          <a:bodyPr numCol="1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Micro-credentials will continue to be approved by NZQA. Providers can seek accreditation to deliver an approved micro-credential.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1800" dirty="0">
                <a:solidFill>
                  <a:srgbClr val="262626"/>
                </a:solidFill>
                <a:ea typeface="Times New Roman" panose="02020603050405020304" pitchFamily="18" charset="0"/>
              </a:rPr>
              <a:t>NZQA expects WDC-developed micro-credentials to be comprised of skill standards.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NZ" sz="1800" dirty="0">
              <a:solidFill>
                <a:srgbClr val="262626"/>
              </a:solidFill>
              <a:ea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NZ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77AC9-193E-45C1-9B13-D4C0F9372986}"/>
              </a:ext>
            </a:extLst>
          </p:cNvPr>
          <p:cNvSpPr txBox="1"/>
          <p:nvPr/>
        </p:nvSpPr>
        <p:spPr>
          <a:xfrm>
            <a:off x="594275" y="1395949"/>
            <a:ext cx="4638628" cy="426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marR="0" indent="-11113" algn="l">
              <a:spcBef>
                <a:spcPts val="600"/>
              </a:spcBef>
              <a:spcAft>
                <a:spcPts val="600"/>
              </a:spcAft>
            </a:pPr>
            <a:r>
              <a:rPr lang="en-NZ" sz="1800" b="1" kern="140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Key points:</a:t>
            </a:r>
          </a:p>
          <a:p>
            <a:pPr marL="465137" marR="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Micro-credentials can be developed by WDCs and others, which providers can be accredited to deliver.  </a:t>
            </a:r>
          </a:p>
          <a:p>
            <a:pPr marL="465137" marR="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kern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the term training schemes with m</a:t>
            </a: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icro-credential.</a:t>
            </a:r>
          </a:p>
          <a:p>
            <a:pPr marL="465137" marR="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kern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micro-credentials to the NZQF.</a:t>
            </a:r>
            <a:endParaRPr lang="en-NZ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168808">
              <a:lnSpc>
                <a:spcPct val="110000"/>
              </a:lnSpc>
            </a:pPr>
            <a:endParaRPr lang="en-NZ" i="1" kern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marR="0" indent="-158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NZ" sz="1800" b="1" i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96B89-A032-4680-866A-8B035EDB1DCD}"/>
              </a:ext>
            </a:extLst>
          </p:cNvPr>
          <p:cNvSpPr/>
          <p:nvPr/>
        </p:nvSpPr>
        <p:spPr>
          <a:xfrm>
            <a:off x="5459240" y="4292251"/>
            <a:ext cx="5875698" cy="1918425"/>
          </a:xfrm>
          <a:prstGeom prst="rect">
            <a:avLst/>
          </a:prstGeom>
          <a:solidFill>
            <a:srgbClr val="FFAB40">
              <a:alpha val="30196"/>
            </a:srgbClr>
          </a:solidFill>
          <a:ln>
            <a:solidFill>
              <a:srgbClr val="FFAB4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NZQA will work with providers on the transition of training schemes to micro-credentials.</a:t>
            </a:r>
            <a:r>
              <a:rPr lang="en-NZ" kern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Providers should talk to WDCs before planning to develop a micro-credential within a WDC’s industry coverage.</a:t>
            </a:r>
            <a:endParaRPr lang="en-NZ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F995FA4-F2CD-49DA-961E-EDDE619A1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01" y="3705451"/>
            <a:ext cx="1652296" cy="23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8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C248-19D8-4D2D-BF17-69DD69FD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Other proposed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77AC9-193E-45C1-9B13-D4C0F9372986}"/>
              </a:ext>
            </a:extLst>
          </p:cNvPr>
          <p:cNvSpPr txBox="1"/>
          <p:nvPr/>
        </p:nvSpPr>
        <p:spPr>
          <a:xfrm>
            <a:off x="510193" y="1195165"/>
            <a:ext cx="8108705" cy="226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>
              <a:spcBef>
                <a:spcPts val="600"/>
              </a:spcBef>
              <a:spcAft>
                <a:spcPts val="600"/>
              </a:spcAft>
            </a:pPr>
            <a:r>
              <a:rPr lang="en-NZ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points:</a:t>
            </a:r>
          </a:p>
          <a:p>
            <a:pPr marL="465138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Training packages will be removed from the legislation.</a:t>
            </a:r>
          </a:p>
          <a:p>
            <a:pPr marL="465138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kern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Directory of Assessment Standards (DAS) will be renamed the Directory of Assessment and Skill Standards (DASS).</a:t>
            </a:r>
            <a:endParaRPr lang="en-NZ" b="1" i="1" kern="14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NZ" dirty="0"/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7FC422E8-B28D-49F2-9166-C8E56EAC5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76" y="3263707"/>
            <a:ext cx="4670241" cy="24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23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A7182-8138-EF4D-85F2-AAE1359B0122}"/>
              </a:ext>
            </a:extLst>
          </p:cNvPr>
          <p:cNvGrpSpPr/>
          <p:nvPr/>
        </p:nvGrpSpPr>
        <p:grpSpPr>
          <a:xfrm>
            <a:off x="6502690" y="2172493"/>
            <a:ext cx="5300629" cy="3889780"/>
            <a:chOff x="4295114" y="1648339"/>
            <a:chExt cx="4281440" cy="3141865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B0C48500-0F65-CF45-A3FB-3C893D0A9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8727" y="1648339"/>
              <a:ext cx="817057" cy="2140896"/>
            </a:xfrm>
            <a:prstGeom prst="rect">
              <a:avLst/>
            </a:prstGeom>
          </p:spPr>
        </p:pic>
        <p:pic>
          <p:nvPicPr>
            <p:cNvPr id="13" name="Picture 12" descr="Logo, icon&#10;&#10;Description automatically generated">
              <a:extLst>
                <a:ext uri="{FF2B5EF4-FFF2-40B4-BE49-F238E27FC236}">
                  <a16:creationId xmlns:a16="http://schemas.microsoft.com/office/drawing/2014/main" id="{CF268010-6CC3-9E46-9CAB-D27AAA15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662154" y="2272027"/>
              <a:ext cx="914400" cy="2006600"/>
            </a:xfrm>
            <a:prstGeom prst="rect">
              <a:avLst/>
            </a:prstGeom>
          </p:spPr>
        </p:pic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9D7AF58-A6E6-AB47-95E3-E15FECD7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9046" y="1723302"/>
              <a:ext cx="1352145" cy="2140896"/>
            </a:xfrm>
            <a:prstGeom prst="rect">
              <a:avLst/>
            </a:prstGeom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4885B5F-B93B-B34D-BB8D-1F2055FBE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5219" y="2163083"/>
              <a:ext cx="549899" cy="2032773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E4586B93-AB6B-804B-B6A5-91C09FD7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295114" y="2834439"/>
              <a:ext cx="1910545" cy="1955765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92B93479-52A7-AD43-87B0-F818AD7BC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1325" y="2461447"/>
              <a:ext cx="787787" cy="216964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1260F8-BBE0-40ED-B3D8-BEF11A741EE3}"/>
              </a:ext>
            </a:extLst>
          </p:cNvPr>
          <p:cNvSpPr txBox="1"/>
          <p:nvPr/>
        </p:nvSpPr>
        <p:spPr>
          <a:xfrm>
            <a:off x="964233" y="1629682"/>
            <a:ext cx="71775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dirty="0">
                <a:latin typeface="Georgia" panose="02040502050405020303" pitchFamily="18" charset="0"/>
              </a:rPr>
              <a:t>Ngā </a:t>
            </a:r>
            <a:r>
              <a:rPr lang="en-NZ" sz="4000" b="1" dirty="0" err="1">
                <a:latin typeface="Georgia" panose="02040502050405020303" pitchFamily="18" charset="0"/>
              </a:rPr>
              <a:t>Pātai</a:t>
            </a:r>
            <a:endParaRPr lang="en-NZ" sz="4000" b="1" dirty="0">
              <a:latin typeface="Georgia" panose="02040502050405020303" pitchFamily="18" charset="0"/>
            </a:endParaRPr>
          </a:p>
          <a:p>
            <a:r>
              <a:rPr lang="en-NZ" sz="4000" dirty="0">
                <a:latin typeface="Georgia" panose="02040502050405020303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35726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4E51B-271C-413C-B779-9DF00020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NZ" sz="18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NZ" sz="18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NZ" sz="24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Ngā mahi e </a:t>
            </a:r>
            <a:r>
              <a:rPr lang="en-NZ" sz="2400" b="1" kern="1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whai</a:t>
            </a:r>
            <a:r>
              <a:rPr lang="en-NZ" sz="24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b="1" kern="1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ake</a:t>
            </a:r>
            <a:r>
              <a:rPr lang="en-NZ" sz="24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b="1" kern="1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</a:t>
            </a:r>
            <a:r>
              <a:rPr lang="en-NZ" sz="24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|</a:t>
            </a:r>
            <a:r>
              <a:rPr lang="en-NZ" sz="24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Next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65A01A-BA9E-4731-8BBC-420C98B9C80A}"/>
              </a:ext>
            </a:extLst>
          </p:cNvPr>
          <p:cNvSpPr/>
          <p:nvPr/>
        </p:nvSpPr>
        <p:spPr>
          <a:xfrm>
            <a:off x="3247757" y="1821911"/>
            <a:ext cx="473005" cy="580234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ts val="2160"/>
              </a:lnSpc>
            </a:pPr>
            <a:r>
              <a:rPr lang="en-NZ" sz="1600" b="1" dirty="0">
                <a:solidFill>
                  <a:srgbClr val="FFFFF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27 Apr  – 16 Jun 2021 </a:t>
            </a:r>
            <a:endParaRPr lang="en-N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71861-4046-49BD-B907-49BA7F77BC6D}"/>
              </a:ext>
            </a:extLst>
          </p:cNvPr>
          <p:cNvSpPr/>
          <p:nvPr/>
        </p:nvSpPr>
        <p:spPr>
          <a:xfrm>
            <a:off x="3543267" y="1753847"/>
            <a:ext cx="1260000" cy="576161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ts val="2160"/>
              </a:lnSpc>
            </a:pPr>
            <a:r>
              <a:rPr lang="en-NZ" sz="1600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June</a:t>
            </a:r>
          </a:p>
          <a:p>
            <a:pPr algn="ctr">
              <a:lnSpc>
                <a:spcPts val="2160"/>
              </a:lnSpc>
            </a:pPr>
            <a:r>
              <a:rPr lang="en-NZ" sz="1600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B4D126-6AAF-422E-B889-5509ADEA48B4}"/>
              </a:ext>
            </a:extLst>
          </p:cNvPr>
          <p:cNvSpPr/>
          <p:nvPr/>
        </p:nvSpPr>
        <p:spPr>
          <a:xfrm>
            <a:off x="2528897" y="1720090"/>
            <a:ext cx="1353632" cy="580234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ts val="2160"/>
              </a:lnSpc>
            </a:pPr>
            <a:r>
              <a:rPr lang="en-NZ" sz="1600" b="1" dirty="0">
                <a:solidFill>
                  <a:srgbClr val="FFFFF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27 Apr  – 16 Jun 2021 </a:t>
            </a:r>
            <a:endParaRPr lang="en-N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7D8325-F881-46ED-9619-CEEC4EA75B67}"/>
              </a:ext>
            </a:extLst>
          </p:cNvPr>
          <p:cNvSpPr/>
          <p:nvPr/>
        </p:nvSpPr>
        <p:spPr>
          <a:xfrm>
            <a:off x="1169955" y="2843465"/>
            <a:ext cx="1440000" cy="25146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endParaRPr lang="en-NZ" sz="12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2C07E1-4A43-48C8-BD04-7146F7B66C9B}"/>
              </a:ext>
            </a:extLst>
          </p:cNvPr>
          <p:cNvSpPr/>
          <p:nvPr/>
        </p:nvSpPr>
        <p:spPr>
          <a:xfrm>
            <a:off x="1136944" y="1743163"/>
            <a:ext cx="1260000" cy="576161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ts val="2160"/>
              </a:lnSpc>
            </a:pPr>
            <a:r>
              <a:rPr lang="en-NZ" sz="1600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Mid 2022</a:t>
            </a:r>
            <a:endParaRPr lang="en-NZ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751BC1-F91C-4372-B01C-202C8BDE03F0}"/>
              </a:ext>
            </a:extLst>
          </p:cNvPr>
          <p:cNvSpPr txBox="1"/>
          <p:nvPr/>
        </p:nvSpPr>
        <p:spPr>
          <a:xfrm>
            <a:off x="1169954" y="1292538"/>
            <a:ext cx="9899413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1800" b="1" i="1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Bill proposing changes to the Education and Training Act 2020 will be introduced to Parliament. </a:t>
            </a:r>
            <a:endParaRPr lang="en-NZ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Bill will go through several stages, giving MPs and the public the chance to have their say about the proposed changes.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NZQA will develop the Rules and guidance needed to support any legislative change and will consult on these in 2022, with timing influenced by the legislative process.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will begin on the development of skill standards and ‘national curriculum’.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1800" b="1" i="1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will be opportunities for further engagement through these processes.</a:t>
            </a:r>
            <a:endParaRPr lang="en-NZ" b="1" i="1" dirty="0"/>
          </a:p>
        </p:txBody>
      </p:sp>
    </p:spTree>
    <p:extLst>
      <p:ext uri="{BB962C8B-B14F-4D97-AF65-F5344CB8AC3E}">
        <p14:creationId xmlns:p14="http://schemas.microsoft.com/office/powerpoint/2010/main" val="2904894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61E7BBD-318E-C24B-A67D-098879129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8" r="3859" b="11787"/>
          <a:stretch/>
        </p:blipFill>
        <p:spPr>
          <a:xfrm>
            <a:off x="5162016" y="1862461"/>
            <a:ext cx="6861609" cy="4733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E5C9CF-6E08-A945-BB70-959189CB4094}"/>
              </a:ext>
            </a:extLst>
          </p:cNvPr>
          <p:cNvSpPr txBox="1"/>
          <p:nvPr/>
        </p:nvSpPr>
        <p:spPr>
          <a:xfrm>
            <a:off x="488557" y="1977547"/>
            <a:ext cx="62291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presentation, Summary of Feedback, qualifications and credentials schema and FAQs can be found here</a:t>
            </a:r>
          </a:p>
          <a:p>
            <a:r>
              <a:rPr lang="en-NZ" sz="2000" b="1" dirty="0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VQconsult.nzqa.govt.nz</a:t>
            </a:r>
            <a:endParaRPr lang="en-NZ" sz="2000" b="1" dirty="0">
              <a:solidFill>
                <a:srgbClr val="5149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2000" b="1" dirty="0">
              <a:solidFill>
                <a:srgbClr val="5149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000" b="1" dirty="0">
                <a:solidFill>
                  <a:srgbClr val="5149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further questions email</a:t>
            </a: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VQconsult@nzqa.govt.nz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3200" b="1" dirty="0">
              <a:solidFill>
                <a:srgbClr val="5149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9EE8A225-5301-604E-AD34-0F0DB81D2609}"/>
              </a:ext>
            </a:extLst>
          </p:cNvPr>
          <p:cNvSpPr txBox="1"/>
          <p:nvPr/>
        </p:nvSpPr>
        <p:spPr>
          <a:xfrm>
            <a:off x="416311" y="433823"/>
            <a:ext cx="8750928" cy="14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en-NZ" sz="2400" b="1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Tēnā</a:t>
            </a:r>
            <a:r>
              <a:rPr lang="en-NZ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NZ" sz="2400" b="1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koe</a:t>
            </a:r>
            <a:r>
              <a:rPr lang="en-NZ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i </a:t>
            </a:r>
            <a:r>
              <a:rPr lang="en-NZ" sz="2400" b="1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tō</a:t>
            </a:r>
            <a:r>
              <a:rPr lang="en-NZ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NZ" sz="2400" b="1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taenga</a:t>
            </a:r>
            <a:r>
              <a:rPr lang="en-NZ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mai </a:t>
            </a:r>
            <a:r>
              <a:rPr lang="en-NZ" sz="2400" b="1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ki</a:t>
            </a:r>
            <a:r>
              <a:rPr lang="en-NZ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NZ" sz="2400" b="1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tēnei</a:t>
            </a:r>
            <a:r>
              <a:rPr lang="en-NZ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NZ" sz="2400" b="1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huihuinga</a:t>
            </a:r>
            <a:r>
              <a:rPr lang="en-NZ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kōrero</a:t>
            </a:r>
          </a:p>
          <a:p>
            <a:pPr>
              <a:lnSpc>
                <a:spcPts val="4400"/>
              </a:lnSpc>
            </a:pPr>
            <a:r>
              <a:rPr lang="en-NZ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Thank you for attending today’s information session </a:t>
            </a:r>
            <a:endParaRPr lang="en-NZ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4400"/>
              </a:lnSpc>
            </a:pPr>
            <a:endParaRPr lang="en-NZ" b="1" dirty="0">
              <a:solidFill>
                <a:srgbClr val="51494E"/>
              </a:solidFill>
              <a:latin typeface="Calibri" panose="020F0502020204030204" pitchFamily="34" charset="0"/>
            </a:endParaRPr>
          </a:p>
          <a:p>
            <a:pPr>
              <a:lnSpc>
                <a:spcPts val="4400"/>
              </a:lnSpc>
            </a:pPr>
            <a:endParaRPr lang="en-NZ" sz="4800" b="1" dirty="0">
              <a:solidFill>
                <a:srgbClr val="51494E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93" y="6093054"/>
            <a:ext cx="11800114" cy="679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Google Shape;8;p1">
            <a:extLst>
              <a:ext uri="{FF2B5EF4-FFF2-40B4-BE49-F238E27FC236}">
                <a16:creationId xmlns:a16="http://schemas.microsoft.com/office/drawing/2014/main" id="{E149D372-EFFF-EF44-8FE3-8A893C538F21}"/>
              </a:ext>
            </a:extLst>
          </p:cNvPr>
          <p:cNvSpPr txBox="1"/>
          <p:nvPr/>
        </p:nvSpPr>
        <p:spPr>
          <a:xfrm>
            <a:off x="567634" y="6208140"/>
            <a:ext cx="4783300" cy="42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1600" b="1" dirty="0">
                <a:solidFill>
                  <a:srgbClr val="51494E"/>
                </a:solidFill>
                <a:latin typeface="Georgia"/>
                <a:ea typeface="Georgia"/>
                <a:cs typeface="Georgia"/>
                <a:sym typeface="Georgia"/>
              </a:rPr>
              <a:t>Reform of Vocational Education (RoVE)</a:t>
            </a:r>
          </a:p>
          <a:p>
            <a:r>
              <a:rPr lang="en-GB" sz="1600" dirty="0">
                <a:solidFill>
                  <a:srgbClr val="51494E"/>
                </a:solidFill>
                <a:latin typeface="Georgia" panose="02040502050405020303" pitchFamily="18" charset="0"/>
              </a:rPr>
              <a:t>Te </a:t>
            </a:r>
            <a:r>
              <a:rPr lang="en-GB" sz="1600" dirty="0" err="1">
                <a:solidFill>
                  <a:srgbClr val="51494E"/>
                </a:solidFill>
                <a:latin typeface="Georgia" panose="02040502050405020303" pitchFamily="18" charset="0"/>
              </a:rPr>
              <a:t>Pūnaha</a:t>
            </a:r>
            <a:r>
              <a:rPr lang="en-GB" sz="1600" dirty="0">
                <a:solidFill>
                  <a:srgbClr val="51494E"/>
                </a:solidFill>
                <a:latin typeface="Georgia" panose="02040502050405020303" pitchFamily="18" charset="0"/>
              </a:rPr>
              <a:t> </a:t>
            </a:r>
            <a:r>
              <a:rPr lang="en-GB" sz="1600" dirty="0" err="1">
                <a:solidFill>
                  <a:srgbClr val="51494E"/>
                </a:solidFill>
                <a:latin typeface="Georgia" panose="02040502050405020303" pitchFamily="18" charset="0"/>
              </a:rPr>
              <a:t>Mātauranga</a:t>
            </a:r>
            <a:r>
              <a:rPr lang="en-GB" sz="1600" dirty="0">
                <a:solidFill>
                  <a:srgbClr val="51494E"/>
                </a:solidFill>
                <a:latin typeface="Georgia" panose="02040502050405020303" pitchFamily="18" charset="0"/>
              </a:rPr>
              <a:t> </a:t>
            </a:r>
            <a:r>
              <a:rPr lang="en-GB" sz="1600" dirty="0" err="1">
                <a:solidFill>
                  <a:srgbClr val="51494E"/>
                </a:solidFill>
                <a:latin typeface="Georgia" panose="02040502050405020303" pitchFamily="18" charset="0"/>
              </a:rPr>
              <a:t>Ahumahi</a:t>
            </a:r>
            <a:endParaRPr sz="1600" dirty="0">
              <a:solidFill>
                <a:srgbClr val="51494E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007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97" y="615595"/>
            <a:ext cx="10348969" cy="506438"/>
          </a:xfrm>
        </p:spPr>
        <p:txBody>
          <a:bodyPr/>
          <a:lstStyle/>
          <a:p>
            <a:r>
              <a:rPr lang="en-NZ" dirty="0"/>
              <a:t>Te </a:t>
            </a:r>
            <a:r>
              <a:rPr lang="en-NZ" dirty="0" err="1"/>
              <a:t>whānuitanga</a:t>
            </a:r>
            <a:r>
              <a:rPr lang="en-NZ" dirty="0"/>
              <a:t> o </a:t>
            </a:r>
            <a:r>
              <a:rPr lang="en-NZ" dirty="0" err="1"/>
              <a:t>tēnei</a:t>
            </a:r>
            <a:r>
              <a:rPr lang="en-NZ" dirty="0"/>
              <a:t> </a:t>
            </a:r>
            <a:r>
              <a:rPr lang="en-NZ" dirty="0" err="1"/>
              <a:t>huihuinga</a:t>
            </a:r>
            <a:r>
              <a:rPr lang="en-NZ" dirty="0"/>
              <a:t> </a:t>
            </a:r>
            <a:br>
              <a:rPr lang="en-NZ" dirty="0"/>
            </a:br>
            <a:r>
              <a:rPr lang="en-NZ" b="0" dirty="0"/>
              <a:t>Session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96" y="1646733"/>
            <a:ext cx="10348969" cy="4688669"/>
          </a:xfrm>
        </p:spPr>
        <p:txBody>
          <a:bodyPr/>
          <a:lstStyle/>
          <a:p>
            <a:pPr marL="719138" lvl="4" indent="-342900">
              <a:buFont typeface="Arial" panose="020B0604020202020204" pitchFamily="34" charset="0"/>
              <a:buChar char="•"/>
            </a:pPr>
            <a:r>
              <a:rPr lang="en-NZ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Welcome and opening karakia</a:t>
            </a:r>
          </a:p>
          <a:p>
            <a:pPr marL="719138" lvl="4" indent="-342900">
              <a:buFont typeface="Arial" panose="020B0604020202020204" pitchFamily="34" charset="0"/>
              <a:buChar char="•"/>
            </a:pPr>
            <a:r>
              <a:rPr lang="en-NZ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Presentation (proposals, feedback and decisions)</a:t>
            </a:r>
          </a:p>
          <a:p>
            <a:pPr marL="719138" lvl="4" indent="-342900">
              <a:buFont typeface="Arial" panose="020B0604020202020204" pitchFamily="34" charset="0"/>
              <a:buChar char="•"/>
            </a:pPr>
            <a:r>
              <a:rPr lang="en-NZ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Questions to clarify</a:t>
            </a:r>
          </a:p>
          <a:p>
            <a:pPr marL="719138" lvl="4" indent="-342900">
              <a:buFont typeface="Arial" panose="020B0604020202020204" pitchFamily="34" charset="0"/>
              <a:buChar char="•"/>
            </a:pPr>
            <a:r>
              <a:rPr lang="en-NZ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Wrap up and closing karakia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B7ED5-239A-4D08-B4BC-96AB13363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62" y="2462689"/>
            <a:ext cx="3481873" cy="29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8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Vision for RoVE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99" y="1552016"/>
            <a:ext cx="11086334" cy="40901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Delivers to the unique needs of all learners, including those who have been traditionally underserved.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 relevant to the changing needs of employers.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 collaborative, innovative  and sustainable for all regions of New Zealand.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Uphold and enhance Māori crown partnerships.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75411-2D04-4963-AF60-72475A40D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36" y="2367642"/>
            <a:ext cx="2163423" cy="3066579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BFD59D42-7FE9-4AA4-822E-0015593FD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91" y="3275219"/>
            <a:ext cx="3369456" cy="2808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3817A-8668-4881-842A-35AF6722D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5" y="4095278"/>
            <a:ext cx="2747714" cy="22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7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ED8A92-8AC8-4F87-B81A-E5271513E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31855"/>
              </p:ext>
            </p:extLst>
          </p:nvPr>
        </p:nvGraphicFramePr>
        <p:xfrm>
          <a:off x="497183" y="756217"/>
          <a:ext cx="10395150" cy="4819547"/>
        </p:xfrm>
        <a:graphic>
          <a:graphicData uri="http://schemas.openxmlformats.org/drawingml/2006/table">
            <a:tbl>
              <a:tblPr/>
              <a:tblGrid>
                <a:gridCol w="5508596">
                  <a:extLst>
                    <a:ext uri="{9D8B030D-6E8A-4147-A177-3AD203B41FA5}">
                      <a16:colId xmlns:a16="http://schemas.microsoft.com/office/drawing/2014/main" val="2606955016"/>
                    </a:ext>
                  </a:extLst>
                </a:gridCol>
                <a:gridCol w="4886554">
                  <a:extLst>
                    <a:ext uri="{9D8B030D-6E8A-4147-A177-3AD203B41FA5}">
                      <a16:colId xmlns:a16="http://schemas.microsoft.com/office/drawing/2014/main" val="749951145"/>
                    </a:ext>
                  </a:extLst>
                </a:gridCol>
              </a:tblGrid>
              <a:tr h="3088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6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Current</a:t>
                      </a:r>
                      <a:endParaRPr lang="en-NZ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27645" marR="27645" marT="27645" marB="27645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6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Future</a:t>
                      </a:r>
                    </a:p>
                  </a:txBody>
                  <a:tcPr marL="27645" marR="27645" marT="27645" marB="27645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04431"/>
                  </a:ext>
                </a:extLst>
              </a:tr>
              <a:tr h="4504415">
                <a:tc>
                  <a:txBody>
                    <a:bodyPr/>
                    <a:lstStyle/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 competitive system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Complex system with many types of educational products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Employers’ voice is weak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Qualifications not always inclusive of </a:t>
                      </a:r>
                      <a:r>
                        <a:rPr lang="en-NZ" sz="1800" kern="1200" dirty="0" err="1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en-NZ" sz="1800" kern="12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NZ" sz="1800" kern="1200" dirty="0" err="1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ao</a:t>
                      </a:r>
                      <a:r>
                        <a:rPr lang="en-NZ" sz="1800" kern="12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Māori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Multiple programmes with a range of content and learning outcomes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Multiple curricula: learners are not easily able to move between work and study and between TEOs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Unit standards tend to be narrow and task-focussed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Complex regulatory environment with multiple approval/accreditation points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indent="-263525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 collaborative system</a:t>
                      </a:r>
                    </a:p>
                    <a:p>
                      <a:pPr marL="446088" indent="-2635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Simpler, focussed on qualifications, standards and micro-credentials</a:t>
                      </a:r>
                    </a:p>
                    <a:p>
                      <a:pPr marL="446088" indent="-2635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Meaningful influence by employers</a:t>
                      </a:r>
                    </a:p>
                    <a:p>
                      <a:pPr marL="446088" indent="-2635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Inclusive of te ao Māori</a:t>
                      </a:r>
                    </a:p>
                    <a:p>
                      <a:pPr marL="446088" indent="-2635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Consistent content and outcomes could be through a single high-level curriculum - learners can move between work and study and between TEOs</a:t>
                      </a:r>
                    </a:p>
                    <a:p>
                      <a:pPr marL="446088" indent="-2635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Skill standards designed to be broader, meeting industry and learner needs</a:t>
                      </a:r>
                    </a:p>
                    <a:p>
                      <a:pPr marL="446088" indent="-2635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Streamlined and agile regulatory environment </a:t>
                      </a:r>
                      <a:r>
                        <a:rPr lang="en-NZ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23796"/>
                  </a:ext>
                </a:extLst>
              </a:tr>
            </a:tbl>
          </a:graphicData>
        </a:graphic>
      </p:graphicFrame>
      <p:sp>
        <p:nvSpPr>
          <p:cNvPr id="3" name="Control 1">
            <a:extLst>
              <a:ext uri="{FF2B5EF4-FFF2-40B4-BE49-F238E27FC236}">
                <a16:creationId xmlns:a16="http://schemas.microsoft.com/office/drawing/2014/main" id="{46032C0E-5360-4FE9-8F81-554974B8B42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540287" y="3894117"/>
            <a:ext cx="5503862" cy="57245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36A8C-7114-4C98-A032-4B469102E9D1}"/>
              </a:ext>
            </a:extLst>
          </p:cNvPr>
          <p:cNvSpPr txBox="1"/>
          <p:nvPr/>
        </p:nvSpPr>
        <p:spPr>
          <a:xfrm>
            <a:off x="497183" y="150680"/>
            <a:ext cx="1017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latin typeface="Georgia" panose="02040502050405020303" pitchFamily="18" charset="0"/>
              </a:rPr>
              <a:t>Design of the qualifications system to support RoVE outcomes</a:t>
            </a:r>
            <a:endParaRPr lang="en-NZ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0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A7182-8138-EF4D-85F2-AAE1359B0122}"/>
              </a:ext>
            </a:extLst>
          </p:cNvPr>
          <p:cNvGrpSpPr/>
          <p:nvPr/>
        </p:nvGrpSpPr>
        <p:grpSpPr>
          <a:xfrm>
            <a:off x="6502690" y="2172493"/>
            <a:ext cx="5300629" cy="3889780"/>
            <a:chOff x="4295114" y="1648339"/>
            <a:chExt cx="4281440" cy="3141865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B0C48500-0F65-CF45-A3FB-3C893D0A9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8727" y="1648339"/>
              <a:ext cx="817057" cy="2140896"/>
            </a:xfrm>
            <a:prstGeom prst="rect">
              <a:avLst/>
            </a:prstGeom>
          </p:spPr>
        </p:pic>
        <p:pic>
          <p:nvPicPr>
            <p:cNvPr id="13" name="Picture 12" descr="Logo, icon&#10;&#10;Description automatically generated">
              <a:extLst>
                <a:ext uri="{FF2B5EF4-FFF2-40B4-BE49-F238E27FC236}">
                  <a16:creationId xmlns:a16="http://schemas.microsoft.com/office/drawing/2014/main" id="{CF268010-6CC3-9E46-9CAB-D27AAA15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662154" y="2272027"/>
              <a:ext cx="914400" cy="2006600"/>
            </a:xfrm>
            <a:prstGeom prst="rect">
              <a:avLst/>
            </a:prstGeom>
          </p:spPr>
        </p:pic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9D7AF58-A6E6-AB47-95E3-E15FECD7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9046" y="1723302"/>
              <a:ext cx="1352145" cy="2140896"/>
            </a:xfrm>
            <a:prstGeom prst="rect">
              <a:avLst/>
            </a:prstGeom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4885B5F-B93B-B34D-BB8D-1F2055FBE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5219" y="2163083"/>
              <a:ext cx="549899" cy="2032773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E4586B93-AB6B-804B-B6A5-91C09FD7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295114" y="2834439"/>
              <a:ext cx="1910545" cy="1955765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92B93479-52A7-AD43-87B0-F818AD7BC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1325" y="2461447"/>
              <a:ext cx="787787" cy="216964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1260F8-BBE0-40ED-B3D8-BEF11A741EE3}"/>
              </a:ext>
            </a:extLst>
          </p:cNvPr>
          <p:cNvSpPr txBox="1"/>
          <p:nvPr/>
        </p:nvSpPr>
        <p:spPr>
          <a:xfrm>
            <a:off x="1251242" y="2024790"/>
            <a:ext cx="732099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sz="4000" b="1" kern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aha </a:t>
            </a:r>
            <a:r>
              <a:rPr lang="en-NZ" sz="4000" b="1" kern="14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tā</a:t>
            </a:r>
            <a:r>
              <a:rPr lang="en-NZ" sz="4000" b="1" kern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000" b="1" kern="14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mātau</a:t>
            </a:r>
            <a:r>
              <a:rPr lang="en-NZ" sz="4000" b="1" kern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mahi </a:t>
            </a:r>
          </a:p>
          <a:p>
            <a:pPr>
              <a:spcAft>
                <a:spcPts val="600"/>
              </a:spcAft>
            </a:pPr>
            <a:r>
              <a:rPr lang="en-NZ" sz="4000" kern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we did</a:t>
            </a:r>
          </a:p>
        </p:txBody>
      </p:sp>
    </p:spTree>
    <p:extLst>
      <p:ext uri="{BB962C8B-B14F-4D97-AF65-F5344CB8AC3E}">
        <p14:creationId xmlns:p14="http://schemas.microsoft.com/office/powerpoint/2010/main" val="115874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3F9659FF-4F1B-4590-9A37-917481EB338B}"/>
              </a:ext>
            </a:extLst>
          </p:cNvPr>
          <p:cNvGrpSpPr/>
          <p:nvPr/>
        </p:nvGrpSpPr>
        <p:grpSpPr>
          <a:xfrm>
            <a:off x="6896801" y="1377194"/>
            <a:ext cx="1185321" cy="1406634"/>
            <a:chOff x="2384626" y="4351645"/>
            <a:chExt cx="1185321" cy="1406634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CD94D345-99B2-44BE-A9EA-E09DF2BF4C9C}"/>
                </a:ext>
              </a:extLst>
            </p:cNvPr>
            <p:cNvSpPr/>
            <p:nvPr/>
          </p:nvSpPr>
          <p:spPr>
            <a:xfrm>
              <a:off x="2384626" y="4530142"/>
              <a:ext cx="1185321" cy="1228137"/>
            </a:xfrm>
            <a:prstGeom prst="roundRect">
              <a:avLst/>
            </a:prstGeom>
            <a:solidFill>
              <a:srgbClr val="0097A7"/>
            </a:solidFill>
            <a:ln>
              <a:solidFill>
                <a:srgbClr val="009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E2DE666-CB74-4D00-B2ED-48ACFF7CBF2B}"/>
                </a:ext>
              </a:extLst>
            </p:cNvPr>
            <p:cNvSpPr/>
            <p:nvPr/>
          </p:nvSpPr>
          <p:spPr>
            <a:xfrm>
              <a:off x="2647769" y="4637026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DB2B010-C477-4108-A3AE-4E34C9E545A0}"/>
                </a:ext>
              </a:extLst>
            </p:cNvPr>
            <p:cNvSpPr/>
            <p:nvPr/>
          </p:nvSpPr>
          <p:spPr>
            <a:xfrm>
              <a:off x="2716512" y="4351645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8DFE6A1-FC65-4B5A-864E-17D3A6360011}"/>
                </a:ext>
              </a:extLst>
            </p:cNvPr>
            <p:cNvSpPr/>
            <p:nvPr/>
          </p:nvSpPr>
          <p:spPr>
            <a:xfrm>
              <a:off x="3105523" y="4639297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06BA7C8-FFDC-467C-A5F4-080BFA846065}"/>
                </a:ext>
              </a:extLst>
            </p:cNvPr>
            <p:cNvSpPr/>
            <p:nvPr/>
          </p:nvSpPr>
          <p:spPr>
            <a:xfrm>
              <a:off x="3174266" y="4353916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27F521-B91C-4794-89D6-E6E216BD6C5A}"/>
              </a:ext>
            </a:extLst>
          </p:cNvPr>
          <p:cNvGrpSpPr/>
          <p:nvPr/>
        </p:nvGrpSpPr>
        <p:grpSpPr>
          <a:xfrm>
            <a:off x="839796" y="1371165"/>
            <a:ext cx="1185321" cy="1406634"/>
            <a:chOff x="2384626" y="4351645"/>
            <a:chExt cx="1185321" cy="140663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E8AA90B-E754-4080-8722-3753E99BDED7}"/>
                </a:ext>
              </a:extLst>
            </p:cNvPr>
            <p:cNvSpPr/>
            <p:nvPr/>
          </p:nvSpPr>
          <p:spPr>
            <a:xfrm>
              <a:off x="2384626" y="4530142"/>
              <a:ext cx="1185321" cy="1228137"/>
            </a:xfrm>
            <a:prstGeom prst="roundRect">
              <a:avLst/>
            </a:prstGeom>
            <a:solidFill>
              <a:srgbClr val="0097A7"/>
            </a:solidFill>
            <a:ln>
              <a:solidFill>
                <a:srgbClr val="009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6A3E408-1E96-4F4E-BA40-338AE9B9FC23}"/>
                </a:ext>
              </a:extLst>
            </p:cNvPr>
            <p:cNvSpPr/>
            <p:nvPr/>
          </p:nvSpPr>
          <p:spPr>
            <a:xfrm>
              <a:off x="2647769" y="4637026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A0F186E-66C4-476B-91EE-F4A233AB31A7}"/>
                </a:ext>
              </a:extLst>
            </p:cNvPr>
            <p:cNvSpPr/>
            <p:nvPr/>
          </p:nvSpPr>
          <p:spPr>
            <a:xfrm>
              <a:off x="2716512" y="4351645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1B33690-76DC-464E-A3BE-3526400256D5}"/>
                </a:ext>
              </a:extLst>
            </p:cNvPr>
            <p:cNvSpPr/>
            <p:nvPr/>
          </p:nvSpPr>
          <p:spPr>
            <a:xfrm>
              <a:off x="3105523" y="4639297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634CF6B-E4CF-43AC-8123-14A2890DF7E4}"/>
                </a:ext>
              </a:extLst>
            </p:cNvPr>
            <p:cNvSpPr/>
            <p:nvPr/>
          </p:nvSpPr>
          <p:spPr>
            <a:xfrm>
              <a:off x="3174266" y="4353916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338" y="434429"/>
            <a:ext cx="9698602" cy="638093"/>
          </a:xfrm>
        </p:spPr>
        <p:txBody>
          <a:bodyPr/>
          <a:lstStyle/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200" kern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Timeline of the consultation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FC9520-BCE2-485D-B71B-259E2AFA96E1}"/>
              </a:ext>
            </a:extLst>
          </p:cNvPr>
          <p:cNvSpPr/>
          <p:nvPr/>
        </p:nvSpPr>
        <p:spPr>
          <a:xfrm>
            <a:off x="627086" y="3054623"/>
            <a:ext cx="1463729" cy="933603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7AB1F8-15DF-49B0-B139-F139729299AF}"/>
              </a:ext>
            </a:extLst>
          </p:cNvPr>
          <p:cNvSpPr/>
          <p:nvPr/>
        </p:nvSpPr>
        <p:spPr>
          <a:xfrm>
            <a:off x="7793655" y="3054623"/>
            <a:ext cx="1463729" cy="25146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sz="1200" b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BD994B-9006-4132-A348-0679AD069C0C}"/>
              </a:ext>
            </a:extLst>
          </p:cNvPr>
          <p:cNvSpPr/>
          <p:nvPr/>
        </p:nvSpPr>
        <p:spPr>
          <a:xfrm>
            <a:off x="9226968" y="3054623"/>
            <a:ext cx="1463729" cy="25146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endParaRPr lang="en-NZ" sz="12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728FA04C-79CE-4FD2-BD07-CD45F3C45F11}"/>
              </a:ext>
            </a:extLst>
          </p:cNvPr>
          <p:cNvSpPr/>
          <p:nvPr/>
        </p:nvSpPr>
        <p:spPr>
          <a:xfrm>
            <a:off x="9567075" y="1349545"/>
            <a:ext cx="1323206" cy="4359962"/>
          </a:xfrm>
          <a:prstGeom prst="roundRect">
            <a:avLst>
              <a:gd name="adj" fmla="val 839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9CE6E8-764C-4F13-B56B-34F3F65BEAF0}"/>
              </a:ext>
            </a:extLst>
          </p:cNvPr>
          <p:cNvSpPr/>
          <p:nvPr/>
        </p:nvSpPr>
        <p:spPr>
          <a:xfrm>
            <a:off x="824298" y="3054623"/>
            <a:ext cx="1245537" cy="25908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2EAD0-989D-46D8-ADDB-6DC24130C3ED}"/>
              </a:ext>
            </a:extLst>
          </p:cNvPr>
          <p:cNvGrpSpPr/>
          <p:nvPr/>
        </p:nvGrpSpPr>
        <p:grpSpPr>
          <a:xfrm>
            <a:off x="5544357" y="1843201"/>
            <a:ext cx="5231035" cy="3563095"/>
            <a:chOff x="3973226" y="2135867"/>
            <a:chExt cx="5231035" cy="356309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32CF43C-C2B4-43E3-97D5-987993F027AA}"/>
                </a:ext>
              </a:extLst>
            </p:cNvPr>
            <p:cNvSpPr/>
            <p:nvPr/>
          </p:nvSpPr>
          <p:spPr>
            <a:xfrm>
              <a:off x="3973226" y="2135867"/>
              <a:ext cx="1280761" cy="35804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160"/>
                </a:lnSpc>
              </a:pPr>
              <a:endParaRPr lang="en-NZ" sz="1600" b="1" dirty="0">
                <a:solidFill>
                  <a:srgbClr val="FFFFF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A74661-9920-4661-B720-6944DCA21B97}"/>
                </a:ext>
              </a:extLst>
            </p:cNvPr>
            <p:cNvSpPr/>
            <p:nvPr/>
          </p:nvSpPr>
          <p:spPr>
            <a:xfrm>
              <a:off x="8036308" y="3184362"/>
              <a:ext cx="1167953" cy="251460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endParaRPr lang="en-NZ"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Rectangle 14">
            <a:extLst>
              <a:ext uri="{FF2B5EF4-FFF2-40B4-BE49-F238E27FC236}">
                <a16:creationId xmlns:a16="http://schemas.microsoft.com/office/drawing/2014/main" id="{5B679E85-2958-4C65-9A63-F68C5CF3DDB8}"/>
              </a:ext>
            </a:extLst>
          </p:cNvPr>
          <p:cNvSpPr/>
          <p:nvPr/>
        </p:nvSpPr>
        <p:spPr>
          <a:xfrm>
            <a:off x="859275" y="1921075"/>
            <a:ext cx="1130134" cy="640175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NZ" sz="1600" b="1" dirty="0">
                <a:solidFill>
                  <a:srgbClr val="FFFFFF"/>
                </a:solidFill>
                <a:latin typeface="Calibri"/>
                <a:ea typeface="Arial" panose="020B0604020202020204" pitchFamily="34" charset="0"/>
                <a:cs typeface="Arial"/>
              </a:rPr>
              <a:t>Oct 2019 – Dec 2020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D996EA-31BF-4BC5-BAE1-1AA5EC59F465}"/>
              </a:ext>
            </a:extLst>
          </p:cNvPr>
          <p:cNvSpPr/>
          <p:nvPr/>
        </p:nvSpPr>
        <p:spPr>
          <a:xfrm>
            <a:off x="676958" y="2716313"/>
            <a:ext cx="2066907" cy="3235747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endParaRPr lang="en-NZ" sz="1200" b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NZ" sz="1200" b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NZ" sz="1200" b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NZ" sz="1200" b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200" b="1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CF138-74FE-413B-8403-96A89EA8E9C4}"/>
              </a:ext>
            </a:extLst>
          </p:cNvPr>
          <p:cNvSpPr txBox="1"/>
          <p:nvPr/>
        </p:nvSpPr>
        <p:spPr>
          <a:xfrm>
            <a:off x="837342" y="2943173"/>
            <a:ext cx="1197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Calibri" panose="020F0502020204030204" pitchFamily="34" charset="0"/>
                <a:cs typeface="Calibri" panose="020F0502020204030204" pitchFamily="34" charset="0"/>
              </a:rPr>
              <a:t>NZQA considers high level options to ensure qualification’s system supports the intent of RoVE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E1C93C-6322-4781-B2D7-2C0DC637A6C9}"/>
              </a:ext>
            </a:extLst>
          </p:cNvPr>
          <p:cNvSpPr/>
          <p:nvPr/>
        </p:nvSpPr>
        <p:spPr>
          <a:xfrm>
            <a:off x="2145907" y="2812558"/>
            <a:ext cx="2209785" cy="25908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r>
              <a:rPr lang="en-NZ" sz="12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Engagement</a:t>
            </a:r>
          </a:p>
          <a:p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significant full day workshops in March and July</a:t>
            </a:r>
          </a:p>
          <a:p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Remainder of 2020 engagement with over 300 stakeholders including Māori partners and students/trainees</a:t>
            </a:r>
          </a:p>
          <a:p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Extensive pre-consultation with targeted stakeholders</a:t>
            </a:r>
          </a:p>
          <a:p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AB8DD6-C91D-45B0-A036-A97E4690EADF}"/>
              </a:ext>
            </a:extLst>
          </p:cNvPr>
          <p:cNvSpPr/>
          <p:nvPr/>
        </p:nvSpPr>
        <p:spPr>
          <a:xfrm>
            <a:off x="4501753" y="2812558"/>
            <a:ext cx="2209785" cy="11430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Consultation</a:t>
            </a:r>
          </a:p>
          <a:p>
            <a:r>
              <a:rPr lang="en-NZ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 meetings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iwi and Māori partners and </a:t>
            </a:r>
            <a:r>
              <a:rPr lang="en-NZ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information sessions (329</a:t>
            </a:r>
            <a:r>
              <a:rPr lang="en-NZ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participants)</a:t>
            </a:r>
          </a:p>
          <a:p>
            <a:pPr marL="544513" lvl="1" indent="-87313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iwi and Māori sessions</a:t>
            </a:r>
          </a:p>
          <a:p>
            <a:pPr marL="544513" lvl="1" indent="-87313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general sessions</a:t>
            </a:r>
          </a:p>
          <a:p>
            <a:pPr marL="544513" lvl="1" indent="-87313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Pasifika session</a:t>
            </a:r>
          </a:p>
          <a:p>
            <a:pPr marL="544513" lvl="1" indent="-87313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Disability session</a:t>
            </a:r>
          </a:p>
          <a:p>
            <a:pPr marL="544513" lvl="1" indent="-87313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Subsidiaries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industry bodies meetings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workshops - </a:t>
            </a:r>
            <a:r>
              <a:rPr lang="en-NZ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iEBs</a:t>
            </a:r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 sector staff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 closing emails to 1307 stakeholders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4513" lvl="1" indent="-87313">
              <a:buFont typeface="Arial" panose="020B0604020202020204" pitchFamily="34" charset="0"/>
              <a:buChar char="•"/>
            </a:pPr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4513" lvl="1" indent="-87313">
              <a:buFont typeface="Arial" panose="020B0604020202020204" pitchFamily="34" charset="0"/>
              <a:buChar char="•"/>
            </a:pPr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4513" lvl="1" indent="-87313">
              <a:buFont typeface="Arial" panose="020B0604020202020204" pitchFamily="34" charset="0"/>
              <a:buChar char="•"/>
            </a:pPr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4513" lvl="1" indent="-87313">
              <a:buFont typeface="Arial" panose="020B0604020202020204" pitchFamily="34" charset="0"/>
              <a:buChar char="•"/>
            </a:pPr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NZ" sz="1200" b="1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630910-30C2-48B6-B025-31D35E0F01C4}"/>
              </a:ext>
            </a:extLst>
          </p:cNvPr>
          <p:cNvSpPr/>
          <p:nvPr/>
        </p:nvSpPr>
        <p:spPr>
          <a:xfrm>
            <a:off x="6894628" y="1893341"/>
            <a:ext cx="1280763" cy="580234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ts val="2160"/>
              </a:lnSpc>
            </a:pPr>
            <a:r>
              <a:rPr lang="en-NZ" sz="1600" b="1" dirty="0">
                <a:solidFill>
                  <a:srgbClr val="FFFFF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16 Jun </a:t>
            </a:r>
          </a:p>
          <a:p>
            <a:pPr algn="ctr">
              <a:lnSpc>
                <a:spcPts val="2160"/>
              </a:lnSpc>
            </a:pPr>
            <a:r>
              <a:rPr lang="en-NZ" sz="1600" b="1" dirty="0">
                <a:solidFill>
                  <a:srgbClr val="FFFFF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2021 </a:t>
            </a:r>
            <a:endParaRPr lang="en-N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6D99256-C00C-496C-95AF-A5471B39D987}"/>
              </a:ext>
            </a:extLst>
          </p:cNvPr>
          <p:cNvSpPr/>
          <p:nvPr/>
        </p:nvSpPr>
        <p:spPr>
          <a:xfrm>
            <a:off x="6923541" y="2844974"/>
            <a:ext cx="1186475" cy="1722786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r>
              <a:rPr lang="en-NZ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received</a:t>
            </a:r>
          </a:p>
          <a:p>
            <a:endParaRPr lang="en-NZ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428 responses</a:t>
            </a:r>
          </a:p>
          <a:p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353 – online survey</a:t>
            </a:r>
          </a:p>
          <a:p>
            <a:r>
              <a:rPr lang="en-NZ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 written submissions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A69EE9-16B9-4C87-BF8C-221C30D6921A}"/>
              </a:ext>
            </a:extLst>
          </p:cNvPr>
          <p:cNvGrpSpPr/>
          <p:nvPr/>
        </p:nvGrpSpPr>
        <p:grpSpPr>
          <a:xfrm>
            <a:off x="4479763" y="1356030"/>
            <a:ext cx="2246843" cy="1433767"/>
            <a:chOff x="2530267" y="1197145"/>
            <a:chExt cx="2246843" cy="1433767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370E891-9878-460D-997E-2394CA821542}"/>
                </a:ext>
              </a:extLst>
            </p:cNvPr>
            <p:cNvSpPr/>
            <p:nvPr/>
          </p:nvSpPr>
          <p:spPr>
            <a:xfrm>
              <a:off x="2578745" y="1377113"/>
              <a:ext cx="2198365" cy="1253799"/>
            </a:xfrm>
            <a:prstGeom prst="roundRect">
              <a:avLst/>
            </a:prstGeom>
            <a:solidFill>
              <a:srgbClr val="0097A7"/>
            </a:solidFill>
            <a:ln>
              <a:solidFill>
                <a:srgbClr val="009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6" name="Rectangle 14">
              <a:extLst>
                <a:ext uri="{FF2B5EF4-FFF2-40B4-BE49-F238E27FC236}">
                  <a16:creationId xmlns:a16="http://schemas.microsoft.com/office/drawing/2014/main" id="{15E10E51-AD6C-4AF1-9FE5-60FCACE82CF6}"/>
                </a:ext>
              </a:extLst>
            </p:cNvPr>
            <p:cNvSpPr/>
            <p:nvPr/>
          </p:nvSpPr>
          <p:spPr>
            <a:xfrm>
              <a:off x="2530267" y="1864524"/>
              <a:ext cx="2163454" cy="6401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NZ" sz="1600" b="1" dirty="0">
                  <a:solidFill>
                    <a:srgbClr val="FFFFFF"/>
                  </a:solidFill>
                  <a:latin typeface="Calibri"/>
                  <a:ea typeface="Arial" panose="020B0604020202020204" pitchFamily="34" charset="0"/>
                  <a:cs typeface="Arial"/>
                </a:rPr>
                <a:t>27 Apr 2021  –  </a:t>
              </a:r>
            </a:p>
            <a:p>
              <a:pPr algn="ctr">
                <a:lnSpc>
                  <a:spcPts val="2160"/>
                </a:lnSpc>
              </a:pPr>
              <a:r>
                <a:rPr lang="en-NZ" sz="1600" b="1" dirty="0">
                  <a:solidFill>
                    <a:srgbClr val="FFFFFF"/>
                  </a:solidFill>
                  <a:latin typeface="Calibri"/>
                  <a:ea typeface="Arial" panose="020B0604020202020204" pitchFamily="34" charset="0"/>
                  <a:cs typeface="Arial"/>
                </a:rPr>
                <a:t>Jun 2021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56C2F7B-5212-49FD-A8A1-F6069D62503F}"/>
                </a:ext>
              </a:extLst>
            </p:cNvPr>
            <p:cNvSpPr/>
            <p:nvPr/>
          </p:nvSpPr>
          <p:spPr>
            <a:xfrm>
              <a:off x="4202398" y="1527474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9F37AB-DCD2-4C3A-8CBC-AC2FBD58DAF4}"/>
                </a:ext>
              </a:extLst>
            </p:cNvPr>
            <p:cNvSpPr/>
            <p:nvPr/>
          </p:nvSpPr>
          <p:spPr>
            <a:xfrm>
              <a:off x="4271141" y="1242093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1B4FA13-B56A-4E83-B11F-8EF2F976EEA6}"/>
                </a:ext>
              </a:extLst>
            </p:cNvPr>
            <p:cNvSpPr/>
            <p:nvPr/>
          </p:nvSpPr>
          <p:spPr>
            <a:xfrm>
              <a:off x="2780399" y="1482526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9D2AA30-919D-489A-BC00-1F117FF05B64}"/>
                </a:ext>
              </a:extLst>
            </p:cNvPr>
            <p:cNvSpPr/>
            <p:nvPr/>
          </p:nvSpPr>
          <p:spPr>
            <a:xfrm>
              <a:off x="2849142" y="1197145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ADA6755-78A7-40D8-A689-1CFDDB8410EC}"/>
              </a:ext>
            </a:extLst>
          </p:cNvPr>
          <p:cNvGrpSpPr/>
          <p:nvPr/>
        </p:nvGrpSpPr>
        <p:grpSpPr>
          <a:xfrm>
            <a:off x="2185191" y="1349545"/>
            <a:ext cx="2198366" cy="1432279"/>
            <a:chOff x="2495355" y="1197145"/>
            <a:chExt cx="2198366" cy="1432279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60F208D1-D075-4A00-99E0-239A87E65214}"/>
                </a:ext>
              </a:extLst>
            </p:cNvPr>
            <p:cNvSpPr/>
            <p:nvPr/>
          </p:nvSpPr>
          <p:spPr>
            <a:xfrm>
              <a:off x="2495355" y="1401287"/>
              <a:ext cx="2198365" cy="1228137"/>
            </a:xfrm>
            <a:prstGeom prst="roundRect">
              <a:avLst/>
            </a:prstGeom>
            <a:solidFill>
              <a:srgbClr val="0097A7"/>
            </a:solidFill>
            <a:ln>
              <a:solidFill>
                <a:srgbClr val="009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5" name="Rectangle 14">
              <a:extLst>
                <a:ext uri="{FF2B5EF4-FFF2-40B4-BE49-F238E27FC236}">
                  <a16:creationId xmlns:a16="http://schemas.microsoft.com/office/drawing/2014/main" id="{4E1722E8-B4D7-4EE5-8C27-D3FD16A6136C}"/>
                </a:ext>
              </a:extLst>
            </p:cNvPr>
            <p:cNvSpPr/>
            <p:nvPr/>
          </p:nvSpPr>
          <p:spPr>
            <a:xfrm>
              <a:off x="2530267" y="1864524"/>
              <a:ext cx="2163454" cy="358047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NZ" sz="1600" b="1" dirty="0">
                  <a:solidFill>
                    <a:srgbClr val="FFFFFF"/>
                  </a:solidFill>
                  <a:latin typeface="Calibri"/>
                  <a:ea typeface="Arial" panose="020B0604020202020204" pitchFamily="34" charset="0"/>
                  <a:cs typeface="Arial"/>
                </a:rPr>
                <a:t>Mar 2020  – Mar 2021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FF95877-25F8-48CA-862C-6C6F5F42BE91}"/>
                </a:ext>
              </a:extLst>
            </p:cNvPr>
            <p:cNvSpPr/>
            <p:nvPr/>
          </p:nvSpPr>
          <p:spPr>
            <a:xfrm>
              <a:off x="4202398" y="1527474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90056E3-0B63-4604-B876-1957DD61ECB3}"/>
                </a:ext>
              </a:extLst>
            </p:cNvPr>
            <p:cNvSpPr/>
            <p:nvPr/>
          </p:nvSpPr>
          <p:spPr>
            <a:xfrm>
              <a:off x="4271141" y="1242093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82A390A-3110-49DE-B570-B79E93DFA1A5}"/>
                </a:ext>
              </a:extLst>
            </p:cNvPr>
            <p:cNvSpPr/>
            <p:nvPr/>
          </p:nvSpPr>
          <p:spPr>
            <a:xfrm>
              <a:off x="2780399" y="1482526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E42B120-D7EE-44E6-88CD-EC99382B4516}"/>
                </a:ext>
              </a:extLst>
            </p:cNvPr>
            <p:cNvSpPr/>
            <p:nvPr/>
          </p:nvSpPr>
          <p:spPr>
            <a:xfrm>
              <a:off x="2849142" y="1197145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758F57C-D8F4-4BAF-91C5-5C1D211F63E6}"/>
              </a:ext>
            </a:extLst>
          </p:cNvPr>
          <p:cNvGrpSpPr/>
          <p:nvPr/>
        </p:nvGrpSpPr>
        <p:grpSpPr>
          <a:xfrm>
            <a:off x="9635026" y="1380860"/>
            <a:ext cx="1185321" cy="1406634"/>
            <a:chOff x="2384626" y="4351645"/>
            <a:chExt cx="1185321" cy="1406634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8165A43C-36DB-42F6-9B88-1C9B59789245}"/>
                </a:ext>
              </a:extLst>
            </p:cNvPr>
            <p:cNvSpPr/>
            <p:nvPr/>
          </p:nvSpPr>
          <p:spPr>
            <a:xfrm>
              <a:off x="2384626" y="4530142"/>
              <a:ext cx="1185321" cy="1228137"/>
            </a:xfrm>
            <a:prstGeom prst="roundRect">
              <a:avLst/>
            </a:prstGeom>
            <a:solidFill>
              <a:srgbClr val="0097A7"/>
            </a:solidFill>
            <a:ln>
              <a:solidFill>
                <a:srgbClr val="009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F00A1CF-479F-4DA7-8D9B-BDD149A3C9ED}"/>
                </a:ext>
              </a:extLst>
            </p:cNvPr>
            <p:cNvSpPr/>
            <p:nvPr/>
          </p:nvSpPr>
          <p:spPr>
            <a:xfrm>
              <a:off x="2647769" y="4637026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0F42E84-1681-4BCF-AF89-D9DB5C0A94B7}"/>
                </a:ext>
              </a:extLst>
            </p:cNvPr>
            <p:cNvSpPr/>
            <p:nvPr/>
          </p:nvSpPr>
          <p:spPr>
            <a:xfrm>
              <a:off x="2716512" y="4351645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6023B46-8E88-4FAE-8095-E05B74B69B6F}"/>
                </a:ext>
              </a:extLst>
            </p:cNvPr>
            <p:cNvSpPr/>
            <p:nvPr/>
          </p:nvSpPr>
          <p:spPr>
            <a:xfrm>
              <a:off x="3105523" y="4639297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1A08125-65E1-43DB-A32A-0F86FBE7CFFF}"/>
                </a:ext>
              </a:extLst>
            </p:cNvPr>
            <p:cNvSpPr/>
            <p:nvPr/>
          </p:nvSpPr>
          <p:spPr>
            <a:xfrm>
              <a:off x="3174266" y="4353916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0938761-BC02-495A-B932-0760D57C9955}"/>
              </a:ext>
            </a:extLst>
          </p:cNvPr>
          <p:cNvSpPr/>
          <p:nvPr/>
        </p:nvSpPr>
        <p:spPr>
          <a:xfrm>
            <a:off x="9507777" y="1912729"/>
            <a:ext cx="1280763" cy="580234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ts val="2160"/>
              </a:lnSpc>
            </a:pPr>
            <a:r>
              <a:rPr lang="en-NZ" sz="1600" b="1" dirty="0">
                <a:solidFill>
                  <a:srgbClr val="FFFFF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14 Sept</a:t>
            </a:r>
          </a:p>
          <a:p>
            <a:pPr algn="ctr">
              <a:lnSpc>
                <a:spcPts val="2160"/>
              </a:lnSpc>
            </a:pPr>
            <a:r>
              <a:rPr lang="en-NZ" sz="1600" b="1" dirty="0">
                <a:solidFill>
                  <a:srgbClr val="FFFFF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41636E-28EE-43B7-9960-D50E50B9B93F}"/>
              </a:ext>
            </a:extLst>
          </p:cNvPr>
          <p:cNvGrpSpPr/>
          <p:nvPr/>
        </p:nvGrpSpPr>
        <p:grpSpPr>
          <a:xfrm>
            <a:off x="8220715" y="1361270"/>
            <a:ext cx="1185321" cy="1406634"/>
            <a:chOff x="2384626" y="4351645"/>
            <a:chExt cx="1185321" cy="1406634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E9B019F-48E1-4F5F-9D36-27790EC8FB47}"/>
                </a:ext>
              </a:extLst>
            </p:cNvPr>
            <p:cNvSpPr/>
            <p:nvPr/>
          </p:nvSpPr>
          <p:spPr>
            <a:xfrm>
              <a:off x="2384626" y="4530142"/>
              <a:ext cx="1185321" cy="1228137"/>
            </a:xfrm>
            <a:prstGeom prst="roundRect">
              <a:avLst/>
            </a:prstGeom>
            <a:solidFill>
              <a:srgbClr val="0097A7"/>
            </a:solidFill>
            <a:ln>
              <a:solidFill>
                <a:srgbClr val="0097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B6741C5-3952-4001-8EBA-B3F09C655E62}"/>
                </a:ext>
              </a:extLst>
            </p:cNvPr>
            <p:cNvSpPr/>
            <p:nvPr/>
          </p:nvSpPr>
          <p:spPr>
            <a:xfrm>
              <a:off x="2647769" y="4637026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7120FF8-AB46-449A-8871-47D7D61ABECF}"/>
                </a:ext>
              </a:extLst>
            </p:cNvPr>
            <p:cNvSpPr/>
            <p:nvPr/>
          </p:nvSpPr>
          <p:spPr>
            <a:xfrm>
              <a:off x="2716512" y="4351645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42AB8E-84C4-428F-9536-1EE2098CAAD0}"/>
                </a:ext>
              </a:extLst>
            </p:cNvPr>
            <p:cNvSpPr/>
            <p:nvPr/>
          </p:nvSpPr>
          <p:spPr>
            <a:xfrm>
              <a:off x="3105523" y="4639297"/>
              <a:ext cx="194322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649213C-51B2-42E2-8FB8-21FDC4CAE781}"/>
                </a:ext>
              </a:extLst>
            </p:cNvPr>
            <p:cNvSpPr/>
            <p:nvPr/>
          </p:nvSpPr>
          <p:spPr>
            <a:xfrm>
              <a:off x="3174266" y="4353916"/>
              <a:ext cx="94245" cy="439297"/>
            </a:xfrm>
            <a:prstGeom prst="ellipse">
              <a:avLst/>
            </a:prstGeom>
            <a:solidFill>
              <a:srgbClr val="0097A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93D047EC-7A8F-45D1-883A-F799CFE46336}"/>
              </a:ext>
            </a:extLst>
          </p:cNvPr>
          <p:cNvSpPr/>
          <p:nvPr/>
        </p:nvSpPr>
        <p:spPr>
          <a:xfrm>
            <a:off x="8199538" y="1854643"/>
            <a:ext cx="1280763" cy="580234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ts val="2160"/>
              </a:lnSpc>
            </a:pPr>
            <a:r>
              <a:rPr lang="en-NZ" sz="1600" b="1" dirty="0">
                <a:solidFill>
                  <a:srgbClr val="FFFFF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16 Jun - Aug</a:t>
            </a:r>
          </a:p>
          <a:p>
            <a:pPr algn="ctr">
              <a:lnSpc>
                <a:spcPts val="2160"/>
              </a:lnSpc>
              <a:buAutoNum type="arabicPlain" startAt="2021"/>
            </a:pPr>
            <a:r>
              <a:rPr lang="en-NZ" sz="1600" b="1" dirty="0">
                <a:solidFill>
                  <a:srgbClr val="FFFFFF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A29AA7E-C112-4AB4-87C9-C1F0B383D7D3}"/>
              </a:ext>
            </a:extLst>
          </p:cNvPr>
          <p:cNvSpPr/>
          <p:nvPr/>
        </p:nvSpPr>
        <p:spPr>
          <a:xfrm>
            <a:off x="8237529" y="2812558"/>
            <a:ext cx="1167953" cy="25146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r>
              <a:rPr lang="en-NZ" sz="12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Analysis to summarise feedback and prepare advice for the Minister</a:t>
            </a:r>
            <a:endParaRPr lang="en-NZ" sz="1200" b="1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2524AE-1F1C-4979-9D59-71E771994388}"/>
              </a:ext>
            </a:extLst>
          </p:cNvPr>
          <p:cNvSpPr/>
          <p:nvPr/>
        </p:nvSpPr>
        <p:spPr>
          <a:xfrm>
            <a:off x="9666737" y="2846329"/>
            <a:ext cx="1167953" cy="25146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r>
              <a:rPr lang="en-NZ" sz="12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Decisions announced</a:t>
            </a:r>
            <a:endParaRPr lang="en-NZ" sz="1200" b="1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7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035E-6BA2-4E55-B750-42E97A46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99" y="445373"/>
            <a:ext cx="10348969" cy="506438"/>
          </a:xfrm>
        </p:spPr>
        <p:txBody>
          <a:bodyPr/>
          <a:lstStyle/>
          <a:p>
            <a:r>
              <a:rPr lang="en-NZ" sz="2200" dirty="0"/>
              <a:t>Who we heard from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8D9709-D52F-4F98-8B8F-14B4C38BE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26206"/>
              </p:ext>
            </p:extLst>
          </p:nvPr>
        </p:nvGraphicFramePr>
        <p:xfrm>
          <a:off x="3057096" y="1385934"/>
          <a:ext cx="5860133" cy="380396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460747">
                  <a:extLst>
                    <a:ext uri="{9D8B030D-6E8A-4147-A177-3AD203B41FA5}">
                      <a16:colId xmlns:a16="http://schemas.microsoft.com/office/drawing/2014/main" val="24705574"/>
                    </a:ext>
                  </a:extLst>
                </a:gridCol>
                <a:gridCol w="2399386">
                  <a:extLst>
                    <a:ext uri="{9D8B030D-6E8A-4147-A177-3AD203B41FA5}">
                      <a16:colId xmlns:a16="http://schemas.microsoft.com/office/drawing/2014/main" val="3214123584"/>
                    </a:ext>
                  </a:extLst>
                </a:gridCol>
              </a:tblGrid>
              <a:tr h="406290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Stakeholder Group</a:t>
                      </a:r>
                      <a:endParaRPr lang="en-NZ" sz="1800" kern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AB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Responses</a:t>
                      </a:r>
                      <a:endParaRPr lang="en-NZ" sz="1800" kern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A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4328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Industry</a:t>
                      </a:r>
                      <a:endParaRPr lang="en-NZ" sz="18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NZ" sz="180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128436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NZ" sz="1800" b="0" u="none" strike="noStrike" kern="14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Professional Bodies</a:t>
                      </a:r>
                      <a:endParaRPr lang="en-NZ" sz="1800" b="0" i="0" u="none" strike="noStrike" kern="1400" cap="non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NZ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076226"/>
                  </a:ext>
                </a:extLst>
              </a:tr>
              <a:tr h="366180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WDC Interim Establishment Boards</a:t>
                      </a:r>
                      <a:endParaRPr lang="en-NZ" sz="18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NZ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8127190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TITOs</a:t>
                      </a:r>
                      <a:endParaRPr lang="en-NZ" sz="18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NZ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405531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 Pūkenga and subsidiaries</a:t>
                      </a:r>
                      <a:endParaRPr lang="en-NZ" sz="1800" b="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NZ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2727095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0" kern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Wananga</a:t>
                      </a:r>
                      <a:endParaRPr lang="en-NZ" sz="18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NZ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668645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0" kern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PTEs</a:t>
                      </a:r>
                      <a:endParaRPr lang="en-NZ" sz="18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en-NZ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48565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0" kern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GTEs</a:t>
                      </a:r>
                      <a:endParaRPr lang="en-NZ" sz="18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NZ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372607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0" kern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Individuals</a:t>
                      </a:r>
                      <a:endParaRPr lang="en-NZ" sz="18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242</a:t>
                      </a:r>
                      <a:endParaRPr lang="en-NZ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456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0" kern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endParaRPr lang="en-NZ" sz="1800" b="0" kern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NZ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189880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NZ" sz="1800" b="1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428</a:t>
                      </a:r>
                      <a:endParaRPr lang="en-NZ" sz="1800" b="1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8454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6D03E7-C865-4869-A0FD-2B1248361B01}"/>
              </a:ext>
            </a:extLst>
          </p:cNvPr>
          <p:cNvSpPr txBox="1"/>
          <p:nvPr/>
        </p:nvSpPr>
        <p:spPr>
          <a:xfrm>
            <a:off x="3057096" y="5390751"/>
            <a:ext cx="6883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full list of organisational responses is included in </a:t>
            </a:r>
            <a:r>
              <a:rPr lang="en-NZ" sz="1000" kern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Summary of feedback: Appendix 1 </a:t>
            </a:r>
            <a:r>
              <a:rPr lang="en-NZ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endParaRPr lang="en-N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9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A7182-8138-EF4D-85F2-AAE1359B0122}"/>
              </a:ext>
            </a:extLst>
          </p:cNvPr>
          <p:cNvGrpSpPr/>
          <p:nvPr/>
        </p:nvGrpSpPr>
        <p:grpSpPr>
          <a:xfrm>
            <a:off x="6502690" y="2172493"/>
            <a:ext cx="5300629" cy="3889780"/>
            <a:chOff x="4295114" y="1648339"/>
            <a:chExt cx="4281440" cy="3141865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B0C48500-0F65-CF45-A3FB-3C893D0A9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8727" y="1648339"/>
              <a:ext cx="817057" cy="2140896"/>
            </a:xfrm>
            <a:prstGeom prst="rect">
              <a:avLst/>
            </a:prstGeom>
          </p:spPr>
        </p:pic>
        <p:pic>
          <p:nvPicPr>
            <p:cNvPr id="13" name="Picture 12" descr="Logo, icon&#10;&#10;Description automatically generated">
              <a:extLst>
                <a:ext uri="{FF2B5EF4-FFF2-40B4-BE49-F238E27FC236}">
                  <a16:creationId xmlns:a16="http://schemas.microsoft.com/office/drawing/2014/main" id="{CF268010-6CC3-9E46-9CAB-D27AAA15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662154" y="2272027"/>
              <a:ext cx="914400" cy="2006600"/>
            </a:xfrm>
            <a:prstGeom prst="rect">
              <a:avLst/>
            </a:prstGeom>
          </p:spPr>
        </p:pic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9D7AF58-A6E6-AB47-95E3-E15FECD7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9046" y="1723302"/>
              <a:ext cx="1352145" cy="2140896"/>
            </a:xfrm>
            <a:prstGeom prst="rect">
              <a:avLst/>
            </a:prstGeom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4885B5F-B93B-B34D-BB8D-1F2055FBE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5219" y="2163083"/>
              <a:ext cx="549899" cy="2032773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E4586B93-AB6B-804B-B6A5-91C09FD7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295114" y="2834439"/>
              <a:ext cx="1910545" cy="1955765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92B93479-52A7-AD43-87B0-F818AD7BC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1325" y="2461447"/>
              <a:ext cx="787787" cy="216964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1260F8-BBE0-40ED-B3D8-BEF11A741EE3}"/>
              </a:ext>
            </a:extLst>
          </p:cNvPr>
          <p:cNvSpPr txBox="1"/>
          <p:nvPr/>
        </p:nvSpPr>
        <p:spPr>
          <a:xfrm>
            <a:off x="1251242" y="2024790"/>
            <a:ext cx="73209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 ā </a:t>
            </a:r>
            <a:r>
              <a:rPr lang="en-NZ" sz="4000" b="1" kern="1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mātou</a:t>
            </a:r>
            <a:r>
              <a:rPr lang="en-NZ" sz="40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000" b="1" kern="14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tono</a:t>
            </a:r>
            <a:r>
              <a:rPr lang="en-NZ" sz="4000" b="1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NZ" sz="4000" kern="1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proposals 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96406925"/>
      </p:ext>
    </p:extLst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873785F169894CA2D8A73502B4772F" ma:contentTypeVersion="2" ma:contentTypeDescription="Create a new document." ma:contentTypeScope="" ma:versionID="cc19ba3ff252fece12689d9a8dda539a">
  <xsd:schema xmlns:xsd="http://www.w3.org/2001/XMLSchema" xmlns:xs="http://www.w3.org/2001/XMLSchema" xmlns:p="http://schemas.microsoft.com/office/2006/metadata/properties" xmlns:ns3="fda9dda0-5d34-4248-b511-e6d49df0fa7e" targetNamespace="http://schemas.microsoft.com/office/2006/metadata/properties" ma:root="true" ma:fieldsID="bd89bb57180ad4714bbc4215baa00064" ns3:_="">
    <xsd:import namespace="fda9dda0-5d34-4248-b511-e6d49df0fa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9dda0-5d34-4248-b511-e6d49df0fa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50DF81-8C71-427A-BC84-0C44C35FED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a9dda0-5d34-4248-b511-e6d49df0f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771F36-00BD-416E-A722-A1431A078470}">
  <ds:schemaRefs>
    <ds:schemaRef ds:uri="http://purl.org/dc/terms/"/>
    <ds:schemaRef ds:uri="http://schemas.openxmlformats.org/package/2006/metadata/core-properties"/>
    <ds:schemaRef ds:uri="fda9dda0-5d34-4248-b511-e6d49df0fa7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520E915-DA41-4020-90B4-F76ADC223F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11752</TotalTime>
  <Words>2251</Words>
  <Application>Microsoft Office PowerPoint</Application>
  <PresentationFormat>Widescreen</PresentationFormat>
  <Paragraphs>332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Georgia</vt:lpstr>
      <vt:lpstr>Gill Sans MT</vt:lpstr>
      <vt:lpstr>Symbol</vt:lpstr>
      <vt:lpstr>Times New Roman</vt:lpstr>
      <vt:lpstr>Verdana</vt:lpstr>
      <vt:lpstr>Wingdings</vt:lpstr>
      <vt:lpstr>1_Simple Light</vt:lpstr>
      <vt:lpstr>Simplifying New Zealand qualifications and other credentials</vt:lpstr>
      <vt:lpstr>PowerPoint Presentation</vt:lpstr>
      <vt:lpstr>Te whānuitanga o tēnei huihuinga  Session overview</vt:lpstr>
      <vt:lpstr>Vision for RoVE</vt:lpstr>
      <vt:lpstr>PowerPoint Presentation</vt:lpstr>
      <vt:lpstr>PowerPoint Presentation</vt:lpstr>
      <vt:lpstr>Timeline of the consultation</vt:lpstr>
      <vt:lpstr>Who we heard from</vt:lpstr>
      <vt:lpstr>PowerPoint Presentation</vt:lpstr>
      <vt:lpstr>Ko ā mātou tono | Our proposals </vt:lpstr>
      <vt:lpstr>PowerPoint Presentation</vt:lpstr>
      <vt:lpstr>Proposal 1:  What support did the options get? Of the 428 submissions, 396 responded to Proposal 1</vt:lpstr>
      <vt:lpstr>Themes in support of the options for proposal 1</vt:lpstr>
      <vt:lpstr>Concerns about the options for proposal 1</vt:lpstr>
      <vt:lpstr>PowerPoint Presentation</vt:lpstr>
      <vt:lpstr>PowerPoint Presentation</vt:lpstr>
      <vt:lpstr>PowerPoint Presentation</vt:lpstr>
      <vt:lpstr>Qualifications</vt:lpstr>
      <vt:lpstr>PowerPoint Presentation</vt:lpstr>
      <vt:lpstr>Proposed changes:  ‘National curriculum’ (working title) or multiple programmes</vt:lpstr>
      <vt:lpstr>Proposed changes:  Skill standards</vt:lpstr>
      <vt:lpstr>Skill standards </vt:lpstr>
      <vt:lpstr>Proposed changes: Micro-credentials and training schemes</vt:lpstr>
      <vt:lpstr>Other proposed changes</vt:lpstr>
      <vt:lpstr>PowerPoint Presentation</vt:lpstr>
      <vt:lpstr>  Ngā mahi e whai ake nei| Next steps</vt:lpstr>
      <vt:lpstr>PowerPoint Presentation</vt:lpstr>
    </vt:vector>
  </TitlesOfParts>
  <Company>Tertiary Education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Industries Information session</dc:title>
  <dc:creator>Cameron McAuslan</dc:creator>
  <cp:lastModifiedBy>Eve McMahon</cp:lastModifiedBy>
  <cp:revision>310</cp:revision>
  <cp:lastPrinted>2021-05-24T23:21:15Z</cp:lastPrinted>
  <dcterms:created xsi:type="dcterms:W3CDTF">2021-01-15T00:09:38Z</dcterms:created>
  <dcterms:modified xsi:type="dcterms:W3CDTF">2021-09-21T20:34:23Z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0x010100B6873785F169894CA2D8A73502B4772F</vt:lpwstr>
  </property>
</Properties>
</file>