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452" r:id="rId6"/>
    <p:sldId id="429" r:id="rId7"/>
    <p:sldId id="269" r:id="rId8"/>
    <p:sldId id="450" r:id="rId9"/>
    <p:sldId id="439" r:id="rId10"/>
    <p:sldId id="451" r:id="rId11"/>
    <p:sldId id="446" r:id="rId12"/>
    <p:sldId id="456" r:id="rId13"/>
    <p:sldId id="292" r:id="rId14"/>
    <p:sldId id="441" r:id="rId15"/>
    <p:sldId id="443" r:id="rId16"/>
    <p:sldId id="453" r:id="rId17"/>
    <p:sldId id="449" r:id="rId18"/>
    <p:sldId id="431" r:id="rId19"/>
    <p:sldId id="444" r:id="rId20"/>
    <p:sldId id="447" r:id="rId21"/>
    <p:sldId id="457" r:id="rId22"/>
    <p:sldId id="442"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ristine Kilkelly" initials="KK" lastIdx="6" clrIdx="6">
    <p:extLst>
      <p:ext uri="{19B8F6BF-5375-455C-9EA6-DF929625EA0E}">
        <p15:presenceInfo xmlns:p15="http://schemas.microsoft.com/office/powerpoint/2012/main" userId="S::Kristine.Kilkelly@nzqa.govt.nz::f9fbfc9e-bb69-42c7-adfd-b6826aba8ec0" providerId="AD"/>
      </p:ext>
    </p:extLst>
  </p:cmAuthor>
  <p:cmAuthor id="1" name="Andrew Macklin" initials="AM" lastIdx="22" clrIdx="0">
    <p:extLst>
      <p:ext uri="{19B8F6BF-5375-455C-9EA6-DF929625EA0E}">
        <p15:presenceInfo xmlns:p15="http://schemas.microsoft.com/office/powerpoint/2012/main" userId="S::andrew.macklin@nzqa.govt.nz::1cbcbccf-7b3f-4495-aeed-2756480cb036" providerId="AD"/>
      </p:ext>
    </p:extLst>
  </p:cmAuthor>
  <p:cmAuthor id="2" name="Vivien Downes" initials="VD" lastIdx="15" clrIdx="1">
    <p:extLst>
      <p:ext uri="{19B8F6BF-5375-455C-9EA6-DF929625EA0E}">
        <p15:presenceInfo xmlns:p15="http://schemas.microsoft.com/office/powerpoint/2012/main" userId="S::vivien.downes@nzqa.govt.nz::61bae8fe-7f1b-4a47-b1cd-64c823c28dec" providerId="AD"/>
      </p:ext>
    </p:extLst>
  </p:cmAuthor>
  <p:cmAuthor id="3" name="Kay Wilson" initials="KW" lastIdx="25" clrIdx="2">
    <p:extLst>
      <p:ext uri="{19B8F6BF-5375-455C-9EA6-DF929625EA0E}">
        <p15:presenceInfo xmlns:p15="http://schemas.microsoft.com/office/powerpoint/2012/main" userId="S::kay.wilson@nzqa.govt.nz::84d3c1e3-a435-4e92-9b2e-8b93d8bea1c4" providerId="AD"/>
      </p:ext>
    </p:extLst>
  </p:cmAuthor>
  <p:cmAuthor id="4" name="Coralie Baines" initials="CB" lastIdx="1" clrIdx="3">
    <p:extLst>
      <p:ext uri="{19B8F6BF-5375-455C-9EA6-DF929625EA0E}">
        <p15:presenceInfo xmlns:p15="http://schemas.microsoft.com/office/powerpoint/2012/main" userId="S::Coralie.Baines@nzqa.govt.nz::c135e383-b68a-4c13-bf0a-9115ec3d5018" providerId="AD"/>
      </p:ext>
    </p:extLst>
  </p:cmAuthor>
  <p:cmAuthor id="5" name="Brent Logan" initials="BL" lastIdx="4" clrIdx="4">
    <p:extLst>
      <p:ext uri="{19B8F6BF-5375-455C-9EA6-DF929625EA0E}">
        <p15:presenceInfo xmlns:p15="http://schemas.microsoft.com/office/powerpoint/2012/main" userId="S::Brent.Logan@nzqa.govt.nz::81a41c0a-5692-4b82-9cf8-ba7c718a003c" providerId="AD"/>
      </p:ext>
    </p:extLst>
  </p:cmAuthor>
  <p:cmAuthor id="6" name="Terry Fenn" initials="TF" lastIdx="29" clrIdx="5">
    <p:extLst>
      <p:ext uri="{19B8F6BF-5375-455C-9EA6-DF929625EA0E}">
        <p15:presenceInfo xmlns:p15="http://schemas.microsoft.com/office/powerpoint/2012/main" userId="S-1-5-21-1645522239-261903793-725345543-1129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9E"/>
    <a:srgbClr val="F0F4F2"/>
    <a:srgbClr val="66A9C5"/>
    <a:srgbClr val="55692F"/>
    <a:srgbClr val="9CA568"/>
    <a:srgbClr val="174067"/>
    <a:srgbClr val="E4E5E7"/>
    <a:srgbClr val="40484A"/>
    <a:srgbClr val="E31837"/>
    <a:srgbClr val="52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3C5C8-F254-4005-8249-EE5C86A87718}" v="553" dt="2021-08-25T02:53:22.900"/>
    <p1510:client id="{2C0810AD-A797-47B4-9BAE-128D40F65C2E}" v="9" dt="2021-08-24T04:48:31.383"/>
    <p1510:client id="{492F1CFF-F62D-41EA-A314-DC8A34932D8A}" vWet="4" dt="2021-08-25T02:39:08.427"/>
    <p1510:client id="{856B915E-EFBE-4903-94BD-F2B728AAECB6}" v="4" dt="2021-08-24T04:20:32.136"/>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Wards" userId="d0e2cf93-c512-4174-8839-addc4256bfe8" providerId="ADAL" clId="{E405A1A9-9C6D-4615-9CF7-316304585BB0}"/>
    <pc:docChg chg="undo custSel modSld">
      <pc:chgData name="Alice Wards" userId="d0e2cf93-c512-4174-8839-addc4256bfe8" providerId="ADAL" clId="{E405A1A9-9C6D-4615-9CF7-316304585BB0}" dt="2021-08-24T01:31:59.992" v="75" actId="14100"/>
      <pc:docMkLst>
        <pc:docMk/>
      </pc:docMkLst>
      <pc:sldChg chg="addSp delSp modSp mod">
        <pc:chgData name="Alice Wards" userId="d0e2cf93-c512-4174-8839-addc4256bfe8" providerId="ADAL" clId="{E405A1A9-9C6D-4615-9CF7-316304585BB0}" dt="2021-08-24T01:31:59.992" v="75" actId="14100"/>
        <pc:sldMkLst>
          <pc:docMk/>
          <pc:sldMk cId="819390237" sldId="444"/>
        </pc:sldMkLst>
        <pc:picChg chg="add mod ord">
          <ac:chgData name="Alice Wards" userId="d0e2cf93-c512-4174-8839-addc4256bfe8" providerId="ADAL" clId="{E405A1A9-9C6D-4615-9CF7-316304585BB0}" dt="2021-08-24T01:30:18.745" v="63" actId="1076"/>
          <ac:picMkLst>
            <pc:docMk/>
            <pc:sldMk cId="819390237" sldId="444"/>
            <ac:picMk id="4" creationId="{FE72C4F0-99F3-4ADF-80D7-F2640388947F}"/>
          </ac:picMkLst>
        </pc:picChg>
        <pc:picChg chg="add mod ord">
          <ac:chgData name="Alice Wards" userId="d0e2cf93-c512-4174-8839-addc4256bfe8" providerId="ADAL" clId="{E405A1A9-9C6D-4615-9CF7-316304585BB0}" dt="2021-08-24T01:31:26.439" v="69" actId="167"/>
          <ac:picMkLst>
            <pc:docMk/>
            <pc:sldMk cId="819390237" sldId="444"/>
            <ac:picMk id="7" creationId="{93A8443E-A13B-4576-BB9E-55E0E1A43A5E}"/>
          </ac:picMkLst>
        </pc:picChg>
        <pc:picChg chg="del">
          <ac:chgData name="Alice Wards" userId="d0e2cf93-c512-4174-8839-addc4256bfe8" providerId="ADAL" clId="{E405A1A9-9C6D-4615-9CF7-316304585BB0}" dt="2021-08-24T01:31:16.303" v="65" actId="478"/>
          <ac:picMkLst>
            <pc:docMk/>
            <pc:sldMk cId="819390237" sldId="444"/>
            <ac:picMk id="8" creationId="{9EB72A87-5008-430F-B1FA-7112DB206EB3}"/>
          </ac:picMkLst>
        </pc:picChg>
        <pc:picChg chg="del">
          <ac:chgData name="Alice Wards" userId="d0e2cf93-c512-4174-8839-addc4256bfe8" providerId="ADAL" clId="{E405A1A9-9C6D-4615-9CF7-316304585BB0}" dt="2021-08-24T01:29:49.611" v="57" actId="478"/>
          <ac:picMkLst>
            <pc:docMk/>
            <pc:sldMk cId="819390237" sldId="444"/>
            <ac:picMk id="15" creationId="{FC488E81-B5E6-4B20-92F8-4490302D7CFC}"/>
          </ac:picMkLst>
        </pc:picChg>
        <pc:cxnChg chg="mod">
          <ac:chgData name="Alice Wards" userId="d0e2cf93-c512-4174-8839-addc4256bfe8" providerId="ADAL" clId="{E405A1A9-9C6D-4615-9CF7-316304585BB0}" dt="2021-08-24T01:30:25.906" v="64" actId="14100"/>
          <ac:cxnSpMkLst>
            <pc:docMk/>
            <pc:sldMk cId="819390237" sldId="444"/>
            <ac:cxnSpMk id="13" creationId="{A085B42D-CDFA-4F6A-94D0-E6E5E591A0A7}"/>
          </ac:cxnSpMkLst>
        </pc:cxnChg>
        <pc:cxnChg chg="add mod">
          <ac:chgData name="Alice Wards" userId="d0e2cf93-c512-4174-8839-addc4256bfe8" providerId="ADAL" clId="{E405A1A9-9C6D-4615-9CF7-316304585BB0}" dt="2021-08-24T01:31:59.992" v="75" actId="14100"/>
          <ac:cxnSpMkLst>
            <pc:docMk/>
            <pc:sldMk cId="819390237" sldId="444"/>
            <ac:cxnSpMk id="14" creationId="{89A1D427-92BC-4A0A-8EF3-BB8BA7F7CC86}"/>
          </ac:cxnSpMkLst>
        </pc:cxnChg>
      </pc:sldChg>
      <pc:sldChg chg="modSp mod">
        <pc:chgData name="Alice Wards" userId="d0e2cf93-c512-4174-8839-addc4256bfe8" providerId="ADAL" clId="{E405A1A9-9C6D-4615-9CF7-316304585BB0}" dt="2021-08-24T00:13:51.162" v="53" actId="20577"/>
        <pc:sldMkLst>
          <pc:docMk/>
          <pc:sldMk cId="784678128" sldId="446"/>
        </pc:sldMkLst>
        <pc:spChg chg="mod">
          <ac:chgData name="Alice Wards" userId="d0e2cf93-c512-4174-8839-addc4256bfe8" providerId="ADAL" clId="{E405A1A9-9C6D-4615-9CF7-316304585BB0}" dt="2021-08-24T00:13:51.162" v="53" actId="20577"/>
          <ac:spMkLst>
            <pc:docMk/>
            <pc:sldMk cId="784678128" sldId="446"/>
            <ac:spMk id="7" creationId="{699626D8-7410-4B61-A937-A48F2DE7C634}"/>
          </ac:spMkLst>
        </pc:spChg>
      </pc:sldChg>
      <pc:sldChg chg="modSp mod">
        <pc:chgData name="Alice Wards" userId="d0e2cf93-c512-4174-8839-addc4256bfe8" providerId="ADAL" clId="{E405A1A9-9C6D-4615-9CF7-316304585BB0}" dt="2021-08-24T00:18:02.142" v="56" actId="13926"/>
        <pc:sldMkLst>
          <pc:docMk/>
          <pc:sldMk cId="429494288" sldId="449"/>
        </pc:sldMkLst>
        <pc:spChg chg="mod">
          <ac:chgData name="Alice Wards" userId="d0e2cf93-c512-4174-8839-addc4256bfe8" providerId="ADAL" clId="{E405A1A9-9C6D-4615-9CF7-316304585BB0}" dt="2021-08-24T00:18:02.142" v="56" actId="13926"/>
          <ac:spMkLst>
            <pc:docMk/>
            <pc:sldMk cId="429494288" sldId="449"/>
            <ac:spMk id="7" creationId="{699626D8-7410-4B61-A937-A48F2DE7C634}"/>
          </ac:spMkLst>
        </pc:spChg>
      </pc:sldChg>
      <pc:sldChg chg="modSp mod">
        <pc:chgData name="Alice Wards" userId="d0e2cf93-c512-4174-8839-addc4256bfe8" providerId="ADAL" clId="{E405A1A9-9C6D-4615-9CF7-316304585BB0}" dt="2021-08-24T00:05:52.001" v="51" actId="20577"/>
        <pc:sldMkLst>
          <pc:docMk/>
          <pc:sldMk cId="3333996122" sldId="452"/>
        </pc:sldMkLst>
        <pc:spChg chg="mod">
          <ac:chgData name="Alice Wards" userId="d0e2cf93-c512-4174-8839-addc4256bfe8" providerId="ADAL" clId="{E405A1A9-9C6D-4615-9CF7-316304585BB0}" dt="2021-08-24T00:05:52.001" v="51" actId="20577"/>
          <ac:spMkLst>
            <pc:docMk/>
            <pc:sldMk cId="3333996122" sldId="452"/>
            <ac:spMk id="7" creationId="{699626D8-7410-4B61-A937-A48F2DE7C634}"/>
          </ac:spMkLst>
        </pc:spChg>
      </pc:sldChg>
    </pc:docChg>
  </pc:docChgLst>
  <pc:docChgLst>
    <pc:chgData name="Andrew Macklin" userId="1cbcbccf-7b3f-4495-aeed-2756480cb036" providerId="ADAL" clId="{856B915E-EFBE-4903-94BD-F2B728AAECB6}"/>
    <pc:docChg chg="custSel modSld">
      <pc:chgData name="Andrew Macklin" userId="1cbcbccf-7b3f-4495-aeed-2756480cb036" providerId="ADAL" clId="{856B915E-EFBE-4903-94BD-F2B728AAECB6}" dt="2021-08-24T04:20:32.136" v="9"/>
      <pc:docMkLst>
        <pc:docMk/>
      </pc:docMkLst>
      <pc:sldChg chg="addCm modCm">
        <pc:chgData name="Andrew Macklin" userId="1cbcbccf-7b3f-4495-aeed-2756480cb036" providerId="ADAL" clId="{856B915E-EFBE-4903-94BD-F2B728AAECB6}" dt="2021-08-24T04:10:07.647" v="7"/>
        <pc:sldMkLst>
          <pc:docMk/>
          <pc:sldMk cId="2763566514" sldId="442"/>
        </pc:sldMkLst>
      </pc:sldChg>
      <pc:sldChg chg="addCm modCm">
        <pc:chgData name="Andrew Macklin" userId="1cbcbccf-7b3f-4495-aeed-2756480cb036" providerId="ADAL" clId="{856B915E-EFBE-4903-94BD-F2B728AAECB6}" dt="2021-08-24T04:20:32.136" v="9"/>
        <pc:sldMkLst>
          <pc:docMk/>
          <pc:sldMk cId="1625505068" sldId="447"/>
        </pc:sldMkLst>
      </pc:sldChg>
      <pc:sldChg chg="addCm modCm">
        <pc:chgData name="Andrew Macklin" userId="1cbcbccf-7b3f-4495-aeed-2756480cb036" providerId="ADAL" clId="{856B915E-EFBE-4903-94BD-F2B728AAECB6}" dt="2021-08-24T04:05:41.861" v="5"/>
        <pc:sldMkLst>
          <pc:docMk/>
          <pc:sldMk cId="3312633767" sldId="450"/>
        </pc:sldMkLst>
      </pc:sldChg>
      <pc:sldChg chg="addCm delCm modCm">
        <pc:chgData name="Andrew Macklin" userId="1cbcbccf-7b3f-4495-aeed-2756480cb036" providerId="ADAL" clId="{856B915E-EFBE-4903-94BD-F2B728AAECB6}" dt="2021-08-24T04:04:32.881" v="3"/>
        <pc:sldMkLst>
          <pc:docMk/>
          <pc:sldMk cId="3333996122" sldId="452"/>
        </pc:sldMkLst>
      </pc:sldChg>
    </pc:docChg>
  </pc:docChgLst>
  <pc:docChgLst>
    <pc:chgData name="Alice Wards" userId="d0e2cf93-c512-4174-8839-addc4256bfe8" providerId="ADAL" clId="{1C53C5C8-F254-4005-8249-EE5C86A87718}"/>
    <pc:docChg chg="custSel modSld">
      <pc:chgData name="Alice Wards" userId="d0e2cf93-c512-4174-8839-addc4256bfe8" providerId="ADAL" clId="{1C53C5C8-F254-4005-8249-EE5C86A87718}" dt="2021-08-25T02:53:22.901" v="1201" actId="20577"/>
      <pc:docMkLst>
        <pc:docMk/>
      </pc:docMkLst>
      <pc:sldChg chg="modSp mod">
        <pc:chgData name="Alice Wards" userId="d0e2cf93-c512-4174-8839-addc4256bfe8" providerId="ADAL" clId="{1C53C5C8-F254-4005-8249-EE5C86A87718}" dt="2021-08-25T02:53:22.901" v="1201" actId="20577"/>
        <pc:sldMkLst>
          <pc:docMk/>
          <pc:sldMk cId="2141608943" sldId="256"/>
        </pc:sldMkLst>
        <pc:spChg chg="mod">
          <ac:chgData name="Alice Wards" userId="d0e2cf93-c512-4174-8839-addc4256bfe8" providerId="ADAL" clId="{1C53C5C8-F254-4005-8249-EE5C86A87718}" dt="2021-08-25T02:53:22.901" v="1201" actId="20577"/>
          <ac:spMkLst>
            <pc:docMk/>
            <pc:sldMk cId="2141608943" sldId="256"/>
            <ac:spMk id="5" creationId="{1507B3CE-A179-4499-8C6B-FADBAAC8467F}"/>
          </ac:spMkLst>
        </pc:spChg>
        <pc:spChg chg="mod">
          <ac:chgData name="Alice Wards" userId="d0e2cf93-c512-4174-8839-addc4256bfe8" providerId="ADAL" clId="{1C53C5C8-F254-4005-8249-EE5C86A87718}" dt="2021-08-24T23:52:54.309" v="699" actId="6549"/>
          <ac:spMkLst>
            <pc:docMk/>
            <pc:sldMk cId="2141608943" sldId="256"/>
            <ac:spMk id="8" creationId="{76936B60-3F80-401F-92C1-307F7FC4D897}"/>
          </ac:spMkLst>
        </pc:spChg>
        <pc:cxnChg chg="mod">
          <ac:chgData name="Alice Wards" userId="d0e2cf93-c512-4174-8839-addc4256bfe8" providerId="ADAL" clId="{1C53C5C8-F254-4005-8249-EE5C86A87718}" dt="2021-08-25T02:53:06.500" v="1198" actId="1076"/>
          <ac:cxnSpMkLst>
            <pc:docMk/>
            <pc:sldMk cId="2141608943" sldId="256"/>
            <ac:cxnSpMk id="6" creationId="{F8F1AC34-6429-4C01-97C4-1C0F0A140DA3}"/>
          </ac:cxnSpMkLst>
        </pc:cxnChg>
      </pc:sldChg>
      <pc:sldChg chg="modSp mod">
        <pc:chgData name="Alice Wards" userId="d0e2cf93-c512-4174-8839-addc4256bfe8" providerId="ADAL" clId="{1C53C5C8-F254-4005-8249-EE5C86A87718}" dt="2021-08-25T00:22:13.600" v="1195" actId="20577"/>
        <pc:sldMkLst>
          <pc:docMk/>
          <pc:sldMk cId="227569562" sldId="431"/>
        </pc:sldMkLst>
        <pc:spChg chg="mod">
          <ac:chgData name="Alice Wards" userId="d0e2cf93-c512-4174-8839-addc4256bfe8" providerId="ADAL" clId="{1C53C5C8-F254-4005-8249-EE5C86A87718}" dt="2021-08-25T00:22:13.600" v="1195" actId="20577"/>
          <ac:spMkLst>
            <pc:docMk/>
            <pc:sldMk cId="227569562" sldId="431"/>
            <ac:spMk id="4" creationId="{52BCF247-7448-4A5C-910B-B392433C9B15}"/>
          </ac:spMkLst>
        </pc:spChg>
      </pc:sldChg>
      <pc:sldChg chg="modSp mod delCm">
        <pc:chgData name="Alice Wards" userId="d0e2cf93-c512-4174-8839-addc4256bfe8" providerId="ADAL" clId="{1C53C5C8-F254-4005-8249-EE5C86A87718}" dt="2021-08-24T22:22:40.456" v="193" actId="1592"/>
        <pc:sldMkLst>
          <pc:docMk/>
          <pc:sldMk cId="1508608907" sldId="439"/>
        </pc:sldMkLst>
        <pc:graphicFrameChg chg="modGraphic">
          <ac:chgData name="Alice Wards" userId="d0e2cf93-c512-4174-8839-addc4256bfe8" providerId="ADAL" clId="{1C53C5C8-F254-4005-8249-EE5C86A87718}" dt="2021-08-24T22:22:24.131" v="192" actId="20577"/>
          <ac:graphicFrameMkLst>
            <pc:docMk/>
            <pc:sldMk cId="1508608907" sldId="439"/>
            <ac:graphicFrameMk id="14" creationId="{239CDE5D-2A54-4DE4-B298-D12495D9C68B}"/>
          </ac:graphicFrameMkLst>
        </pc:graphicFrameChg>
      </pc:sldChg>
      <pc:sldChg chg="modSp mod delCm">
        <pc:chgData name="Alice Wards" userId="d0e2cf93-c512-4174-8839-addc4256bfe8" providerId="ADAL" clId="{1C53C5C8-F254-4005-8249-EE5C86A87718}" dt="2021-08-24T22:23:06.228" v="196" actId="1592"/>
        <pc:sldMkLst>
          <pc:docMk/>
          <pc:sldMk cId="1804067623" sldId="441"/>
        </pc:sldMkLst>
        <pc:spChg chg="mod">
          <ac:chgData name="Alice Wards" userId="d0e2cf93-c512-4174-8839-addc4256bfe8" providerId="ADAL" clId="{1C53C5C8-F254-4005-8249-EE5C86A87718}" dt="2021-08-24T22:23:02.139" v="194" actId="6549"/>
          <ac:spMkLst>
            <pc:docMk/>
            <pc:sldMk cId="1804067623" sldId="441"/>
            <ac:spMk id="2" creationId="{4DE98D89-2AEE-4349-93DF-11258CE1B75B}"/>
          </ac:spMkLst>
        </pc:spChg>
      </pc:sldChg>
      <pc:sldChg chg="delCm">
        <pc:chgData name="Alice Wards" userId="d0e2cf93-c512-4174-8839-addc4256bfe8" providerId="ADAL" clId="{1C53C5C8-F254-4005-8249-EE5C86A87718}" dt="2021-08-24T23:17:37.465" v="638" actId="1592"/>
        <pc:sldMkLst>
          <pc:docMk/>
          <pc:sldMk cId="2763566514" sldId="442"/>
        </pc:sldMkLst>
      </pc:sldChg>
      <pc:sldChg chg="modSp mod">
        <pc:chgData name="Alice Wards" userId="d0e2cf93-c512-4174-8839-addc4256bfe8" providerId="ADAL" clId="{1C53C5C8-F254-4005-8249-EE5C86A87718}" dt="2021-08-25T00:10:06.967" v="824" actId="20577"/>
        <pc:sldMkLst>
          <pc:docMk/>
          <pc:sldMk cId="784678128" sldId="446"/>
        </pc:sldMkLst>
        <pc:spChg chg="mod">
          <ac:chgData name="Alice Wards" userId="d0e2cf93-c512-4174-8839-addc4256bfe8" providerId="ADAL" clId="{1C53C5C8-F254-4005-8249-EE5C86A87718}" dt="2021-08-25T00:10:06.967" v="824" actId="20577"/>
          <ac:spMkLst>
            <pc:docMk/>
            <pc:sldMk cId="784678128" sldId="446"/>
            <ac:spMk id="4" creationId="{A38029B0-9454-43CB-B2FE-B352E6D54B83}"/>
          </ac:spMkLst>
        </pc:spChg>
      </pc:sldChg>
      <pc:sldChg chg="modSp mod delCm">
        <pc:chgData name="Alice Wards" userId="d0e2cf93-c512-4174-8839-addc4256bfe8" providerId="ADAL" clId="{1C53C5C8-F254-4005-8249-EE5C86A87718}" dt="2021-08-25T00:24:07.557" v="1196" actId="13926"/>
        <pc:sldMkLst>
          <pc:docMk/>
          <pc:sldMk cId="1625505068" sldId="447"/>
        </pc:sldMkLst>
        <pc:spChg chg="mod">
          <ac:chgData name="Alice Wards" userId="d0e2cf93-c512-4174-8839-addc4256bfe8" providerId="ADAL" clId="{1C53C5C8-F254-4005-8249-EE5C86A87718}" dt="2021-08-25T00:24:07.557" v="1196" actId="13926"/>
          <ac:spMkLst>
            <pc:docMk/>
            <pc:sldMk cId="1625505068" sldId="447"/>
            <ac:spMk id="15" creationId="{767E6D85-DB0E-47F2-889F-08A892E8E40C}"/>
          </ac:spMkLst>
        </pc:spChg>
      </pc:sldChg>
      <pc:sldChg chg="modSp mod">
        <pc:chgData name="Alice Wards" userId="d0e2cf93-c512-4174-8839-addc4256bfe8" providerId="ADAL" clId="{1C53C5C8-F254-4005-8249-EE5C86A87718}" dt="2021-08-25T00:20:45.705" v="1168" actId="20577"/>
        <pc:sldMkLst>
          <pc:docMk/>
          <pc:sldMk cId="429494288" sldId="449"/>
        </pc:sldMkLst>
        <pc:spChg chg="mod">
          <ac:chgData name="Alice Wards" userId="d0e2cf93-c512-4174-8839-addc4256bfe8" providerId="ADAL" clId="{1C53C5C8-F254-4005-8249-EE5C86A87718}" dt="2021-08-25T00:20:45.705" v="1168" actId="20577"/>
          <ac:spMkLst>
            <pc:docMk/>
            <pc:sldMk cId="429494288" sldId="449"/>
            <ac:spMk id="7" creationId="{699626D8-7410-4B61-A937-A48F2DE7C634}"/>
          </ac:spMkLst>
        </pc:spChg>
      </pc:sldChg>
      <pc:sldChg chg="modSp mod delCm">
        <pc:chgData name="Alice Wards" userId="d0e2cf93-c512-4174-8839-addc4256bfe8" providerId="ADAL" clId="{1C53C5C8-F254-4005-8249-EE5C86A87718}" dt="2021-08-24T23:58:28.802" v="821" actId="6549"/>
        <pc:sldMkLst>
          <pc:docMk/>
          <pc:sldMk cId="3312633767" sldId="450"/>
        </pc:sldMkLst>
        <pc:spChg chg="mod">
          <ac:chgData name="Alice Wards" userId="d0e2cf93-c512-4174-8839-addc4256bfe8" providerId="ADAL" clId="{1C53C5C8-F254-4005-8249-EE5C86A87718}" dt="2021-08-24T23:58:28.802" v="821" actId="6549"/>
          <ac:spMkLst>
            <pc:docMk/>
            <pc:sldMk cId="3312633767" sldId="450"/>
            <ac:spMk id="2" creationId="{0CD465E6-9EE7-436F-BD99-983D6AE7002F}"/>
          </ac:spMkLst>
        </pc:spChg>
        <pc:picChg chg="mod">
          <ac:chgData name="Alice Wards" userId="d0e2cf93-c512-4174-8839-addc4256bfe8" providerId="ADAL" clId="{1C53C5C8-F254-4005-8249-EE5C86A87718}" dt="2021-08-24T23:31:19.585" v="650" actId="1076"/>
          <ac:picMkLst>
            <pc:docMk/>
            <pc:sldMk cId="3312633767" sldId="450"/>
            <ac:picMk id="11" creationId="{38C89899-5F99-48A4-B2AF-D1CC59F62E08}"/>
          </ac:picMkLst>
        </pc:picChg>
      </pc:sldChg>
      <pc:sldChg chg="modSp mod delCm">
        <pc:chgData name="Alice Wards" userId="d0e2cf93-c512-4174-8839-addc4256bfe8" providerId="ADAL" clId="{1C53C5C8-F254-4005-8249-EE5C86A87718}" dt="2021-08-24T23:54:49.143" v="712" actId="20577"/>
        <pc:sldMkLst>
          <pc:docMk/>
          <pc:sldMk cId="3333996122" sldId="452"/>
        </pc:sldMkLst>
        <pc:spChg chg="mod">
          <ac:chgData name="Alice Wards" userId="d0e2cf93-c512-4174-8839-addc4256bfe8" providerId="ADAL" clId="{1C53C5C8-F254-4005-8249-EE5C86A87718}" dt="2021-08-24T23:54:49.143" v="712" actId="20577"/>
          <ac:spMkLst>
            <pc:docMk/>
            <pc:sldMk cId="3333996122" sldId="452"/>
            <ac:spMk id="7" creationId="{699626D8-7410-4B61-A937-A48F2DE7C634}"/>
          </ac:spMkLst>
        </pc:spChg>
      </pc:sldChg>
      <pc:sldChg chg="modSp mod">
        <pc:chgData name="Alice Wards" userId="d0e2cf93-c512-4174-8839-addc4256bfe8" providerId="ADAL" clId="{1C53C5C8-F254-4005-8249-EE5C86A87718}" dt="2021-08-25T00:14:30.953" v="872" actId="20577"/>
        <pc:sldMkLst>
          <pc:docMk/>
          <pc:sldMk cId="755842686" sldId="453"/>
        </pc:sldMkLst>
        <pc:spChg chg="mod">
          <ac:chgData name="Alice Wards" userId="d0e2cf93-c512-4174-8839-addc4256bfe8" providerId="ADAL" clId="{1C53C5C8-F254-4005-8249-EE5C86A87718}" dt="2021-08-25T00:14:30.953" v="872" actId="20577"/>
          <ac:spMkLst>
            <pc:docMk/>
            <pc:sldMk cId="755842686" sldId="453"/>
            <ac:spMk id="2" creationId="{4DE98D89-2AEE-4349-93DF-11258CE1B75B}"/>
          </ac:spMkLst>
        </pc:spChg>
      </pc:sldChg>
    </pc:docChg>
  </pc:docChgLst>
  <pc:docChgLst>
    <pc:chgData name="Kay Wilson" userId="84d3c1e3-a435-4e92-9b2e-8b93d8bea1c4" providerId="ADAL" clId="{2C0810AD-A797-47B4-9BAE-128D40F65C2E}"/>
    <pc:docChg chg="custSel modSld">
      <pc:chgData name="Kay Wilson" userId="84d3c1e3-a435-4e92-9b2e-8b93d8bea1c4" providerId="ADAL" clId="{2C0810AD-A797-47B4-9BAE-128D40F65C2E}" dt="2021-08-24T04:51:42.400" v="26" actId="20577"/>
      <pc:docMkLst>
        <pc:docMk/>
      </pc:docMkLst>
      <pc:sldChg chg="modSp addCm modCm">
        <pc:chgData name="Kay Wilson" userId="84d3c1e3-a435-4e92-9b2e-8b93d8bea1c4" providerId="ADAL" clId="{2C0810AD-A797-47B4-9BAE-128D40F65C2E}" dt="2021-08-24T04:43:38.672" v="3"/>
        <pc:sldMkLst>
          <pc:docMk/>
          <pc:sldMk cId="1508608907" sldId="439"/>
        </pc:sldMkLst>
        <pc:graphicFrameChg chg="mod">
          <ac:chgData name="Kay Wilson" userId="84d3c1e3-a435-4e92-9b2e-8b93d8bea1c4" providerId="ADAL" clId="{2C0810AD-A797-47B4-9BAE-128D40F65C2E}" dt="2021-08-24T04:42:39.725" v="1"/>
          <ac:graphicFrameMkLst>
            <pc:docMk/>
            <pc:sldMk cId="1508608907" sldId="439"/>
            <ac:graphicFrameMk id="14" creationId="{239CDE5D-2A54-4DE4-B298-D12495D9C68B}"/>
          </ac:graphicFrameMkLst>
        </pc:graphicFrameChg>
      </pc:sldChg>
      <pc:sldChg chg="modSp mod addCm modCm">
        <pc:chgData name="Kay Wilson" userId="84d3c1e3-a435-4e92-9b2e-8b93d8bea1c4" providerId="ADAL" clId="{2C0810AD-A797-47B4-9BAE-128D40F65C2E}" dt="2021-08-24T04:48:31.383" v="18"/>
        <pc:sldMkLst>
          <pc:docMk/>
          <pc:sldMk cId="1804067623" sldId="441"/>
        </pc:sldMkLst>
        <pc:spChg chg="mod">
          <ac:chgData name="Kay Wilson" userId="84d3c1e3-a435-4e92-9b2e-8b93d8bea1c4" providerId="ADAL" clId="{2C0810AD-A797-47B4-9BAE-128D40F65C2E}" dt="2021-08-24T04:47:50.630" v="16" actId="20577"/>
          <ac:spMkLst>
            <pc:docMk/>
            <pc:sldMk cId="1804067623" sldId="441"/>
            <ac:spMk id="2" creationId="{4DE98D89-2AEE-4349-93DF-11258CE1B75B}"/>
          </ac:spMkLst>
        </pc:spChg>
      </pc:sldChg>
      <pc:sldChg chg="modSp mod">
        <pc:chgData name="Kay Wilson" userId="84d3c1e3-a435-4e92-9b2e-8b93d8bea1c4" providerId="ADAL" clId="{2C0810AD-A797-47B4-9BAE-128D40F65C2E}" dt="2021-08-24T04:44:47.970" v="5" actId="20577"/>
        <pc:sldMkLst>
          <pc:docMk/>
          <pc:sldMk cId="784678128" sldId="446"/>
        </pc:sldMkLst>
        <pc:spChg chg="mod">
          <ac:chgData name="Kay Wilson" userId="84d3c1e3-a435-4e92-9b2e-8b93d8bea1c4" providerId="ADAL" clId="{2C0810AD-A797-47B4-9BAE-128D40F65C2E}" dt="2021-08-24T04:44:25.941" v="4" actId="20577"/>
          <ac:spMkLst>
            <pc:docMk/>
            <pc:sldMk cId="784678128" sldId="446"/>
            <ac:spMk id="4" creationId="{A38029B0-9454-43CB-B2FE-B352E6D54B83}"/>
          </ac:spMkLst>
        </pc:spChg>
        <pc:spChg chg="mod">
          <ac:chgData name="Kay Wilson" userId="84d3c1e3-a435-4e92-9b2e-8b93d8bea1c4" providerId="ADAL" clId="{2C0810AD-A797-47B4-9BAE-128D40F65C2E}" dt="2021-08-24T04:44:47.970" v="5" actId="20577"/>
          <ac:spMkLst>
            <pc:docMk/>
            <pc:sldMk cId="784678128" sldId="446"/>
            <ac:spMk id="7" creationId="{699626D8-7410-4B61-A937-A48F2DE7C634}"/>
          </ac:spMkLst>
        </pc:spChg>
      </pc:sldChg>
      <pc:sldChg chg="addCm">
        <pc:chgData name="Kay Wilson" userId="84d3c1e3-a435-4e92-9b2e-8b93d8bea1c4" providerId="ADAL" clId="{2C0810AD-A797-47B4-9BAE-128D40F65C2E}" dt="2021-08-24T04:51:00.355" v="20" actId="1589"/>
        <pc:sldMkLst>
          <pc:docMk/>
          <pc:sldMk cId="1625505068" sldId="447"/>
        </pc:sldMkLst>
      </pc:sldChg>
      <pc:sldChg chg="addCm">
        <pc:chgData name="Kay Wilson" userId="84d3c1e3-a435-4e92-9b2e-8b93d8bea1c4" providerId="ADAL" clId="{2C0810AD-A797-47B4-9BAE-128D40F65C2E}" dt="2021-08-24T04:42:14.162" v="0" actId="1589"/>
        <pc:sldMkLst>
          <pc:docMk/>
          <pc:sldMk cId="3312633767" sldId="450"/>
        </pc:sldMkLst>
      </pc:sldChg>
      <pc:sldChg chg="modSp mod">
        <pc:chgData name="Kay Wilson" userId="84d3c1e3-a435-4e92-9b2e-8b93d8bea1c4" providerId="ADAL" clId="{2C0810AD-A797-47B4-9BAE-128D40F65C2E}" dt="2021-08-24T04:48:58.531" v="19" actId="20577"/>
        <pc:sldMkLst>
          <pc:docMk/>
          <pc:sldMk cId="755842686" sldId="453"/>
        </pc:sldMkLst>
        <pc:spChg chg="mod">
          <ac:chgData name="Kay Wilson" userId="84d3c1e3-a435-4e92-9b2e-8b93d8bea1c4" providerId="ADAL" clId="{2C0810AD-A797-47B4-9BAE-128D40F65C2E}" dt="2021-08-24T04:48:58.531" v="19" actId="20577"/>
          <ac:spMkLst>
            <pc:docMk/>
            <pc:sldMk cId="755842686" sldId="453"/>
            <ac:spMk id="6" creationId="{45818EB6-AA39-4BA6-A6F8-2961793D9377}"/>
          </ac:spMkLst>
        </pc:spChg>
      </pc:sldChg>
      <pc:sldChg chg="modSp mod">
        <pc:chgData name="Kay Wilson" userId="84d3c1e3-a435-4e92-9b2e-8b93d8bea1c4" providerId="ADAL" clId="{2C0810AD-A797-47B4-9BAE-128D40F65C2E}" dt="2021-08-24T04:45:15.403" v="6" actId="20577"/>
        <pc:sldMkLst>
          <pc:docMk/>
          <pc:sldMk cId="1429339010" sldId="456"/>
        </pc:sldMkLst>
        <pc:spChg chg="mod">
          <ac:chgData name="Kay Wilson" userId="84d3c1e3-a435-4e92-9b2e-8b93d8bea1c4" providerId="ADAL" clId="{2C0810AD-A797-47B4-9BAE-128D40F65C2E}" dt="2021-08-24T04:45:15.403" v="6" actId="20577"/>
          <ac:spMkLst>
            <pc:docMk/>
            <pc:sldMk cId="1429339010" sldId="456"/>
            <ac:spMk id="6" creationId="{BE37D2F7-6A9B-4532-B067-FB1AA40BA6B4}"/>
          </ac:spMkLst>
        </pc:spChg>
      </pc:sldChg>
      <pc:sldChg chg="modSp mod">
        <pc:chgData name="Kay Wilson" userId="84d3c1e3-a435-4e92-9b2e-8b93d8bea1c4" providerId="ADAL" clId="{2C0810AD-A797-47B4-9BAE-128D40F65C2E}" dt="2021-08-24T04:51:42.400" v="26" actId="20577"/>
        <pc:sldMkLst>
          <pc:docMk/>
          <pc:sldMk cId="2920679880" sldId="457"/>
        </pc:sldMkLst>
        <pc:spChg chg="mod">
          <ac:chgData name="Kay Wilson" userId="84d3c1e3-a435-4e92-9b2e-8b93d8bea1c4" providerId="ADAL" clId="{2C0810AD-A797-47B4-9BAE-128D40F65C2E}" dt="2021-08-24T04:51:42.400" v="26" actId="20577"/>
          <ac:spMkLst>
            <pc:docMk/>
            <pc:sldMk cId="2920679880" sldId="457"/>
            <ac:spMk id="6" creationId="{1BEEA765-1E78-4020-BEF5-4550719196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C212DEE-1545-45F1-ACCE-A265D2202AAA}" type="datetimeFigureOut">
              <a:rPr lang="en-NZ" smtClean="0"/>
              <a:t>24/08/2021</a:t>
            </a:fld>
            <a:endParaRPr lang="en-NZ"/>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9AF4DC2-E80E-4913-8419-C055F9885FE2}" type="slidenum">
              <a:rPr lang="en-NZ" smtClean="0"/>
              <a:t>‹#›</a:t>
            </a:fld>
            <a:endParaRPr lang="en-NZ"/>
          </a:p>
        </p:txBody>
      </p:sp>
    </p:spTree>
    <p:extLst>
      <p:ext uri="{BB962C8B-B14F-4D97-AF65-F5344CB8AC3E}">
        <p14:creationId xmlns:p14="http://schemas.microsoft.com/office/powerpoint/2010/main" val="67401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9AF4DC2-E80E-4913-8419-C055F9885FE2}" type="slidenum">
              <a:rPr lang="en-NZ" smtClean="0"/>
              <a:t>1</a:t>
            </a:fld>
            <a:endParaRPr lang="en-NZ"/>
          </a:p>
        </p:txBody>
      </p:sp>
    </p:spTree>
    <p:extLst>
      <p:ext uri="{BB962C8B-B14F-4D97-AF65-F5344CB8AC3E}">
        <p14:creationId xmlns:p14="http://schemas.microsoft.com/office/powerpoint/2010/main" val="369557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a:xfrm>
            <a:off x="673788" y="5186076"/>
            <a:ext cx="5390305" cy="5049504"/>
          </a:xfrm>
        </p:spPr>
        <p:txBody>
          <a:bodyPr/>
          <a:lstStyle/>
          <a:p>
            <a:endParaRPr lang="en-NZ"/>
          </a:p>
        </p:txBody>
      </p:sp>
      <p:sp>
        <p:nvSpPr>
          <p:cNvPr id="4" name="Slide Number Placeholder 3"/>
          <p:cNvSpPr>
            <a:spLocks noGrp="1"/>
          </p:cNvSpPr>
          <p:nvPr>
            <p:ph type="sldNum" sz="quarter" idx="5"/>
          </p:nvPr>
        </p:nvSpPr>
        <p:spPr/>
        <p:txBody>
          <a:bodyPr/>
          <a:lstStyle/>
          <a:p>
            <a:fld id="{21E6B91C-835B-4811-81CC-E82D3FB48BC5}" type="slidenum">
              <a:rPr lang="en-NZ" smtClean="0"/>
              <a:t>12</a:t>
            </a:fld>
            <a:endParaRPr lang="en-NZ"/>
          </a:p>
        </p:txBody>
      </p:sp>
    </p:spTree>
    <p:extLst>
      <p:ext uri="{BB962C8B-B14F-4D97-AF65-F5344CB8AC3E}">
        <p14:creationId xmlns:p14="http://schemas.microsoft.com/office/powerpoint/2010/main" val="39828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a:xfrm>
            <a:off x="673788" y="5186076"/>
            <a:ext cx="5390305" cy="5049504"/>
          </a:xfrm>
        </p:spPr>
        <p:txBody>
          <a:bodyPr/>
          <a:lstStyle/>
          <a:p>
            <a:endParaRPr lang="en-NZ"/>
          </a:p>
        </p:txBody>
      </p:sp>
      <p:sp>
        <p:nvSpPr>
          <p:cNvPr id="4" name="Slide Number Placeholder 3"/>
          <p:cNvSpPr>
            <a:spLocks noGrp="1"/>
          </p:cNvSpPr>
          <p:nvPr>
            <p:ph type="sldNum" sz="quarter" idx="5"/>
          </p:nvPr>
        </p:nvSpPr>
        <p:spPr/>
        <p:txBody>
          <a:bodyPr/>
          <a:lstStyle/>
          <a:p>
            <a:fld id="{21E6B91C-835B-4811-81CC-E82D3FB48BC5}" type="slidenum">
              <a:rPr lang="en-NZ" smtClean="0"/>
              <a:t>13</a:t>
            </a:fld>
            <a:endParaRPr lang="en-NZ"/>
          </a:p>
        </p:txBody>
      </p:sp>
    </p:spTree>
    <p:extLst>
      <p:ext uri="{BB962C8B-B14F-4D97-AF65-F5344CB8AC3E}">
        <p14:creationId xmlns:p14="http://schemas.microsoft.com/office/powerpoint/2010/main" val="188507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a:xfrm>
            <a:off x="673788" y="5186076"/>
            <a:ext cx="5390305" cy="5049504"/>
          </a:xfrm>
        </p:spPr>
        <p:txBody>
          <a:bodyPr/>
          <a:lstStyle/>
          <a:p>
            <a:endParaRPr lang="en-NZ"/>
          </a:p>
        </p:txBody>
      </p:sp>
      <p:sp>
        <p:nvSpPr>
          <p:cNvPr id="4" name="Slide Number Placeholder 3"/>
          <p:cNvSpPr>
            <a:spLocks noGrp="1"/>
          </p:cNvSpPr>
          <p:nvPr>
            <p:ph type="sldNum" sz="quarter" idx="5"/>
          </p:nvPr>
        </p:nvSpPr>
        <p:spPr/>
        <p:txBody>
          <a:bodyPr/>
          <a:lstStyle/>
          <a:p>
            <a:fld id="{21E6B91C-835B-4811-81CC-E82D3FB48BC5}" type="slidenum">
              <a:rPr lang="en-NZ" smtClean="0"/>
              <a:t>15</a:t>
            </a:fld>
            <a:endParaRPr lang="en-NZ"/>
          </a:p>
        </p:txBody>
      </p:sp>
    </p:spTree>
    <p:extLst>
      <p:ext uri="{BB962C8B-B14F-4D97-AF65-F5344CB8AC3E}">
        <p14:creationId xmlns:p14="http://schemas.microsoft.com/office/powerpoint/2010/main" val="212739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a:xfrm>
            <a:off x="673788" y="5186076"/>
            <a:ext cx="5390305" cy="5049504"/>
          </a:xfrm>
        </p:spPr>
        <p:txBody>
          <a:bodyPr/>
          <a:lstStyle/>
          <a:p>
            <a:endParaRPr lang="en-NZ"/>
          </a:p>
        </p:txBody>
      </p:sp>
      <p:sp>
        <p:nvSpPr>
          <p:cNvPr id="4" name="Slide Number Placeholder 3"/>
          <p:cNvSpPr>
            <a:spLocks noGrp="1"/>
          </p:cNvSpPr>
          <p:nvPr>
            <p:ph type="sldNum" sz="quarter" idx="5"/>
          </p:nvPr>
        </p:nvSpPr>
        <p:spPr/>
        <p:txBody>
          <a:bodyPr/>
          <a:lstStyle/>
          <a:p>
            <a:fld id="{21E6B91C-835B-4811-81CC-E82D3FB48BC5}" type="slidenum">
              <a:rPr lang="en-NZ" smtClean="0"/>
              <a:t>19</a:t>
            </a:fld>
            <a:endParaRPr lang="en-NZ"/>
          </a:p>
        </p:txBody>
      </p:sp>
    </p:spTree>
    <p:extLst>
      <p:ext uri="{BB962C8B-B14F-4D97-AF65-F5344CB8AC3E}">
        <p14:creationId xmlns:p14="http://schemas.microsoft.com/office/powerpoint/2010/main" val="416982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9AF4DC2-E80E-4913-8419-C055F9885FE2}" type="slidenum">
              <a:rPr lang="en-NZ" smtClean="0"/>
              <a:t>2</a:t>
            </a:fld>
            <a:endParaRPr lang="en-NZ"/>
          </a:p>
        </p:txBody>
      </p:sp>
    </p:spTree>
    <p:extLst>
      <p:ext uri="{BB962C8B-B14F-4D97-AF65-F5344CB8AC3E}">
        <p14:creationId xmlns:p14="http://schemas.microsoft.com/office/powerpoint/2010/main" val="249947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1E6B91C-835B-4811-81CC-E82D3FB48BC5}" type="slidenum">
              <a:rPr lang="en-NZ" smtClean="0"/>
              <a:t>3</a:t>
            </a:fld>
            <a:endParaRPr lang="en-NZ"/>
          </a:p>
        </p:txBody>
      </p:sp>
    </p:spTree>
    <p:extLst>
      <p:ext uri="{BB962C8B-B14F-4D97-AF65-F5344CB8AC3E}">
        <p14:creationId xmlns:p14="http://schemas.microsoft.com/office/powerpoint/2010/main" val="307621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1E6B91C-835B-4811-81CC-E82D3FB48BC5}" type="slidenum">
              <a:rPr lang="en-NZ" smtClean="0"/>
              <a:t>4</a:t>
            </a:fld>
            <a:endParaRPr lang="en-NZ"/>
          </a:p>
        </p:txBody>
      </p:sp>
    </p:spTree>
    <p:extLst>
      <p:ext uri="{BB962C8B-B14F-4D97-AF65-F5344CB8AC3E}">
        <p14:creationId xmlns:p14="http://schemas.microsoft.com/office/powerpoint/2010/main" val="338778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1E6B91C-835B-4811-81CC-E82D3FB48BC5}" type="slidenum">
              <a:rPr lang="en-NZ" smtClean="0"/>
              <a:t>5</a:t>
            </a:fld>
            <a:endParaRPr lang="en-NZ"/>
          </a:p>
        </p:txBody>
      </p:sp>
    </p:spTree>
    <p:extLst>
      <p:ext uri="{BB962C8B-B14F-4D97-AF65-F5344CB8AC3E}">
        <p14:creationId xmlns:p14="http://schemas.microsoft.com/office/powerpoint/2010/main" val="316449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a:xfrm>
            <a:off x="673788" y="5186076"/>
            <a:ext cx="5390305" cy="5049504"/>
          </a:xfrm>
        </p:spPr>
        <p:txBody>
          <a:bodyPr/>
          <a:lstStyle/>
          <a:p>
            <a:endParaRPr lang="en-NZ"/>
          </a:p>
        </p:txBody>
      </p:sp>
      <p:sp>
        <p:nvSpPr>
          <p:cNvPr id="4" name="Slide Number Placeholder 3"/>
          <p:cNvSpPr>
            <a:spLocks noGrp="1"/>
          </p:cNvSpPr>
          <p:nvPr>
            <p:ph type="sldNum" sz="quarter" idx="5"/>
          </p:nvPr>
        </p:nvSpPr>
        <p:spPr/>
        <p:txBody>
          <a:bodyPr/>
          <a:lstStyle/>
          <a:p>
            <a:fld id="{21E6B91C-835B-4811-81CC-E82D3FB48BC5}" type="slidenum">
              <a:rPr lang="en-NZ" smtClean="0"/>
              <a:t>6</a:t>
            </a:fld>
            <a:endParaRPr lang="en-NZ"/>
          </a:p>
        </p:txBody>
      </p:sp>
    </p:spTree>
    <p:extLst>
      <p:ext uri="{BB962C8B-B14F-4D97-AF65-F5344CB8AC3E}">
        <p14:creationId xmlns:p14="http://schemas.microsoft.com/office/powerpoint/2010/main" val="58253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1E6B91C-835B-4811-81CC-E82D3FB48BC5}" type="slidenum">
              <a:rPr lang="en-NZ" smtClean="0"/>
              <a:t>7</a:t>
            </a:fld>
            <a:endParaRPr lang="en-NZ"/>
          </a:p>
        </p:txBody>
      </p:sp>
    </p:spTree>
    <p:extLst>
      <p:ext uri="{BB962C8B-B14F-4D97-AF65-F5344CB8AC3E}">
        <p14:creationId xmlns:p14="http://schemas.microsoft.com/office/powerpoint/2010/main" val="338778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1E6B91C-835B-4811-81CC-E82D3FB48BC5}" type="slidenum">
              <a:rPr lang="en-NZ" smtClean="0"/>
              <a:t>10</a:t>
            </a:fld>
            <a:endParaRPr lang="en-NZ"/>
          </a:p>
        </p:txBody>
      </p:sp>
    </p:spTree>
    <p:extLst>
      <p:ext uri="{BB962C8B-B14F-4D97-AF65-F5344CB8AC3E}">
        <p14:creationId xmlns:p14="http://schemas.microsoft.com/office/powerpoint/2010/main" val="158305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a:xfrm>
            <a:off x="673788" y="5186076"/>
            <a:ext cx="5390305" cy="5049504"/>
          </a:xfrm>
        </p:spPr>
        <p:txBody>
          <a:bodyPr/>
          <a:lstStyle/>
          <a:p>
            <a:endParaRPr lang="en-NZ"/>
          </a:p>
        </p:txBody>
      </p:sp>
      <p:sp>
        <p:nvSpPr>
          <p:cNvPr id="4" name="Slide Number Placeholder 3"/>
          <p:cNvSpPr>
            <a:spLocks noGrp="1"/>
          </p:cNvSpPr>
          <p:nvPr>
            <p:ph type="sldNum" sz="quarter" idx="5"/>
          </p:nvPr>
        </p:nvSpPr>
        <p:spPr/>
        <p:txBody>
          <a:bodyPr/>
          <a:lstStyle/>
          <a:p>
            <a:fld id="{21E6B91C-835B-4811-81CC-E82D3FB48BC5}" type="slidenum">
              <a:rPr lang="en-NZ" smtClean="0"/>
              <a:t>11</a:t>
            </a:fld>
            <a:endParaRPr lang="en-NZ"/>
          </a:p>
        </p:txBody>
      </p:sp>
    </p:spTree>
    <p:extLst>
      <p:ext uri="{BB962C8B-B14F-4D97-AF65-F5344CB8AC3E}">
        <p14:creationId xmlns:p14="http://schemas.microsoft.com/office/powerpoint/2010/main" val="355644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42BEC5-23A5-4435-93B0-42FA6C084C64}" type="datetimeFigureOut">
              <a:rPr lang="en-NZ" smtClean="0"/>
              <a:t>24/08/2021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B62432-5EF3-4E6A-8F49-B93F2FA0049F}" type="slidenum">
              <a:rPr lang="en-NZ" smtClean="0"/>
              <a:t>‹#›</a:t>
            </a:fld>
            <a:endParaRPr lang="en-NZ"/>
          </a:p>
        </p:txBody>
      </p:sp>
    </p:spTree>
    <p:extLst>
      <p:ext uri="{BB962C8B-B14F-4D97-AF65-F5344CB8AC3E}">
        <p14:creationId xmlns:p14="http://schemas.microsoft.com/office/powerpoint/2010/main" val="393049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42BEC5-23A5-4435-93B0-42FA6C084C64}" type="datetimeFigureOut">
              <a:rPr lang="en-NZ" smtClean="0"/>
              <a:t>24/08/2021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B62432-5EF3-4E6A-8F49-B93F2FA0049F}" type="slidenum">
              <a:rPr lang="en-NZ" smtClean="0"/>
              <a:t>‹#›</a:t>
            </a:fld>
            <a:endParaRPr lang="en-NZ"/>
          </a:p>
        </p:txBody>
      </p:sp>
    </p:spTree>
    <p:extLst>
      <p:ext uri="{BB962C8B-B14F-4D97-AF65-F5344CB8AC3E}">
        <p14:creationId xmlns:p14="http://schemas.microsoft.com/office/powerpoint/2010/main" val="317491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42BEC5-23A5-4435-93B0-42FA6C084C64}" type="datetimeFigureOut">
              <a:rPr lang="en-NZ" smtClean="0"/>
              <a:t>24/08/2021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B62432-5EF3-4E6A-8F49-B93F2FA0049F}" type="slidenum">
              <a:rPr lang="en-NZ" smtClean="0"/>
              <a:t>‹#›</a:t>
            </a:fld>
            <a:endParaRPr lang="en-NZ"/>
          </a:p>
        </p:txBody>
      </p:sp>
    </p:spTree>
    <p:extLst>
      <p:ext uri="{BB962C8B-B14F-4D97-AF65-F5344CB8AC3E}">
        <p14:creationId xmlns:p14="http://schemas.microsoft.com/office/powerpoint/2010/main" val="354607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42BEC5-23A5-4435-93B0-42FA6C084C64}" type="datetimeFigureOut">
              <a:rPr lang="en-NZ" smtClean="0"/>
              <a:t>24/08/2021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B62432-5EF3-4E6A-8F49-B93F2FA0049F}" type="slidenum">
              <a:rPr lang="en-NZ" smtClean="0"/>
              <a:t>‹#›</a:t>
            </a:fld>
            <a:endParaRPr lang="en-NZ"/>
          </a:p>
        </p:txBody>
      </p:sp>
    </p:spTree>
    <p:extLst>
      <p:ext uri="{BB962C8B-B14F-4D97-AF65-F5344CB8AC3E}">
        <p14:creationId xmlns:p14="http://schemas.microsoft.com/office/powerpoint/2010/main" val="89145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2BEC5-23A5-4435-93B0-42FA6C084C64}" type="datetimeFigureOut">
              <a:rPr lang="en-NZ" smtClean="0"/>
              <a:t>24/08/2021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B62432-5EF3-4E6A-8F49-B93F2FA0049F}" type="slidenum">
              <a:rPr lang="en-NZ" smtClean="0"/>
              <a:t>‹#›</a:t>
            </a:fld>
            <a:endParaRPr lang="en-NZ"/>
          </a:p>
        </p:txBody>
      </p:sp>
    </p:spTree>
    <p:extLst>
      <p:ext uri="{BB962C8B-B14F-4D97-AF65-F5344CB8AC3E}">
        <p14:creationId xmlns:p14="http://schemas.microsoft.com/office/powerpoint/2010/main" val="352680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42BEC5-23A5-4435-93B0-42FA6C084C64}" type="datetimeFigureOut">
              <a:rPr lang="en-NZ" smtClean="0"/>
              <a:t>24/08/2021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B62432-5EF3-4E6A-8F49-B93F2FA0049F}" type="slidenum">
              <a:rPr lang="en-NZ" smtClean="0"/>
              <a:t>‹#›</a:t>
            </a:fld>
            <a:endParaRPr lang="en-NZ"/>
          </a:p>
        </p:txBody>
      </p:sp>
    </p:spTree>
    <p:extLst>
      <p:ext uri="{BB962C8B-B14F-4D97-AF65-F5344CB8AC3E}">
        <p14:creationId xmlns:p14="http://schemas.microsoft.com/office/powerpoint/2010/main" val="44666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42BEC5-23A5-4435-93B0-42FA6C084C64}" type="datetimeFigureOut">
              <a:rPr lang="en-NZ" smtClean="0"/>
              <a:t>24/08/2021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FB62432-5EF3-4E6A-8F49-B93F2FA0049F}" type="slidenum">
              <a:rPr lang="en-NZ" smtClean="0"/>
              <a:t>‹#›</a:t>
            </a:fld>
            <a:endParaRPr lang="en-NZ"/>
          </a:p>
        </p:txBody>
      </p:sp>
    </p:spTree>
    <p:extLst>
      <p:ext uri="{BB962C8B-B14F-4D97-AF65-F5344CB8AC3E}">
        <p14:creationId xmlns:p14="http://schemas.microsoft.com/office/powerpoint/2010/main" val="350295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42BEC5-23A5-4435-93B0-42FA6C084C64}" type="datetimeFigureOut">
              <a:rPr lang="en-NZ" smtClean="0"/>
              <a:t>24/08/2021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FB62432-5EF3-4E6A-8F49-B93F2FA0049F}" type="slidenum">
              <a:rPr lang="en-NZ" smtClean="0"/>
              <a:t>‹#›</a:t>
            </a:fld>
            <a:endParaRPr lang="en-NZ"/>
          </a:p>
        </p:txBody>
      </p:sp>
    </p:spTree>
    <p:extLst>
      <p:ext uri="{BB962C8B-B14F-4D97-AF65-F5344CB8AC3E}">
        <p14:creationId xmlns:p14="http://schemas.microsoft.com/office/powerpoint/2010/main" val="412856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2BEC5-23A5-4435-93B0-42FA6C084C64}" type="datetimeFigureOut">
              <a:rPr lang="en-NZ" smtClean="0"/>
              <a:t>24/08/2021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FB62432-5EF3-4E6A-8F49-B93F2FA0049F}" type="slidenum">
              <a:rPr lang="en-NZ" smtClean="0"/>
              <a:t>‹#›</a:t>
            </a:fld>
            <a:endParaRPr lang="en-NZ"/>
          </a:p>
        </p:txBody>
      </p:sp>
    </p:spTree>
    <p:extLst>
      <p:ext uri="{BB962C8B-B14F-4D97-AF65-F5344CB8AC3E}">
        <p14:creationId xmlns:p14="http://schemas.microsoft.com/office/powerpoint/2010/main" val="70906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42BEC5-23A5-4435-93B0-42FA6C084C64}" type="datetimeFigureOut">
              <a:rPr lang="en-NZ" smtClean="0"/>
              <a:t>24/08/2021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B62432-5EF3-4E6A-8F49-B93F2FA0049F}" type="slidenum">
              <a:rPr lang="en-NZ" smtClean="0"/>
              <a:t>‹#›</a:t>
            </a:fld>
            <a:endParaRPr lang="en-NZ"/>
          </a:p>
        </p:txBody>
      </p:sp>
    </p:spTree>
    <p:extLst>
      <p:ext uri="{BB962C8B-B14F-4D97-AF65-F5344CB8AC3E}">
        <p14:creationId xmlns:p14="http://schemas.microsoft.com/office/powerpoint/2010/main" val="154609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42BEC5-23A5-4435-93B0-42FA6C084C64}" type="datetimeFigureOut">
              <a:rPr lang="en-NZ" smtClean="0"/>
              <a:t>24/08/2021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B62432-5EF3-4E6A-8F49-B93F2FA0049F}" type="slidenum">
              <a:rPr lang="en-NZ" smtClean="0"/>
              <a:t>‹#›</a:t>
            </a:fld>
            <a:endParaRPr lang="en-NZ"/>
          </a:p>
        </p:txBody>
      </p:sp>
    </p:spTree>
    <p:extLst>
      <p:ext uri="{BB962C8B-B14F-4D97-AF65-F5344CB8AC3E}">
        <p14:creationId xmlns:p14="http://schemas.microsoft.com/office/powerpoint/2010/main" val="309935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2BEC5-23A5-4435-93B0-42FA6C084C64}" type="datetimeFigureOut">
              <a:rPr lang="en-NZ" smtClean="0"/>
              <a:t>24/08/2021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62432-5EF3-4E6A-8F49-B93F2FA0049F}" type="slidenum">
              <a:rPr lang="en-NZ" smtClean="0"/>
              <a:t>‹#›</a:t>
            </a:fld>
            <a:endParaRPr lang="en-NZ"/>
          </a:p>
        </p:txBody>
      </p:sp>
    </p:spTree>
    <p:extLst>
      <p:ext uri="{BB962C8B-B14F-4D97-AF65-F5344CB8AC3E}">
        <p14:creationId xmlns:p14="http://schemas.microsoft.com/office/powerpoint/2010/main" val="2926837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nzqa.govt.nz/ncea/subjec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hyperlink" Target="https://www.nzqa.govt.nz/assets/About-us/Publications/EmaiLink/Guide-to-managing-student-assessment-during-COVID-19.pdf"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nzqa.govt.nz/assets/About-us/Publications/EmaiLink/Assessment-evidence-gathering-templates-AS-US-updated-2020.do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ac@nzqa.govt.nz"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nzqa.govt.nz/ncea/subject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nzqa.govt.nz/about-us/publications/newsletters-and-circulars/assessment-matters/enabling-students-based-offshore-to-continue-their-new-zealand-schooling-during-the-covid-19-pandemi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D067F2DB-440C-4FA6-8A66-49B4FB869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0230" y="5430704"/>
            <a:ext cx="1849613" cy="1188399"/>
          </a:xfrm>
          <a:prstGeom prst="rect">
            <a:avLst/>
          </a:prstGeom>
        </p:spPr>
      </p:pic>
      <p:sp>
        <p:nvSpPr>
          <p:cNvPr id="5" name="TextBox 4">
            <a:extLst>
              <a:ext uri="{FF2B5EF4-FFF2-40B4-BE49-F238E27FC236}">
                <a16:creationId xmlns:a16="http://schemas.microsoft.com/office/drawing/2014/main" id="{1507B3CE-A179-4499-8C6B-FADBAAC8467F}"/>
              </a:ext>
            </a:extLst>
          </p:cNvPr>
          <p:cNvSpPr txBox="1"/>
          <p:nvPr/>
        </p:nvSpPr>
        <p:spPr>
          <a:xfrm>
            <a:off x="508677" y="1319709"/>
            <a:ext cx="7506876" cy="769441"/>
          </a:xfrm>
          <a:prstGeom prst="rect">
            <a:avLst/>
          </a:prstGeom>
          <a:noFill/>
        </p:spPr>
        <p:txBody>
          <a:bodyPr wrap="square" rtlCol="0" anchor="t">
            <a:spAutoFit/>
          </a:bodyPr>
          <a:lstStyle/>
          <a:p>
            <a:r>
              <a:rPr lang="en-NZ" sz="4400" b="1">
                <a:latin typeface="Calibri"/>
                <a:cs typeface="Calibri"/>
              </a:rPr>
              <a:t>Evidence-gathering strategies</a:t>
            </a:r>
            <a:endParaRPr lang="en-US">
              <a:latin typeface="Calibri"/>
              <a:cs typeface="Calibri"/>
            </a:endParaRPr>
          </a:p>
        </p:txBody>
      </p:sp>
      <p:cxnSp>
        <p:nvCxnSpPr>
          <p:cNvPr id="6" name="Straight Connector 5">
            <a:extLst>
              <a:ext uri="{FF2B5EF4-FFF2-40B4-BE49-F238E27FC236}">
                <a16:creationId xmlns:a16="http://schemas.microsoft.com/office/drawing/2014/main" id="{F8F1AC34-6429-4C01-97C4-1C0F0A140DA3}"/>
              </a:ext>
            </a:extLst>
          </p:cNvPr>
          <p:cNvCxnSpPr>
            <a:cxnSpLocks/>
          </p:cNvCxnSpPr>
          <p:nvPr/>
        </p:nvCxnSpPr>
        <p:spPr>
          <a:xfrm>
            <a:off x="595231" y="2182476"/>
            <a:ext cx="3666884" cy="0"/>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936B60-3F80-401F-92C1-307F7FC4D897}"/>
              </a:ext>
            </a:extLst>
          </p:cNvPr>
          <p:cNvSpPr txBox="1"/>
          <p:nvPr/>
        </p:nvSpPr>
        <p:spPr>
          <a:xfrm>
            <a:off x="595231" y="3428111"/>
            <a:ext cx="5162061" cy="2554545"/>
          </a:xfrm>
          <a:prstGeom prst="rect">
            <a:avLst/>
          </a:prstGeom>
          <a:noFill/>
        </p:spPr>
        <p:txBody>
          <a:bodyPr wrap="square" rtlCol="0" anchor="t">
            <a:spAutoFit/>
          </a:bodyPr>
          <a:lstStyle/>
          <a:p>
            <a:r>
              <a:rPr lang="en-NZ" sz="2400" b="1">
                <a:solidFill>
                  <a:srgbClr val="C00000"/>
                </a:solidFill>
                <a:latin typeface="Calibri"/>
                <a:cs typeface="Calibri"/>
              </a:rPr>
              <a:t>This guide shows teachers how to use the flexibility of NCEA to gather credible, standard-specific, assessment evidence </a:t>
            </a:r>
          </a:p>
          <a:p>
            <a:endParaRPr lang="en-NZ" sz="2400" b="1">
              <a:solidFill>
                <a:srgbClr val="C00000"/>
              </a:solidFill>
              <a:latin typeface="Calibri"/>
              <a:cs typeface="Calibri"/>
            </a:endParaRPr>
          </a:p>
          <a:p>
            <a:endParaRPr lang="en-NZ" sz="2400" b="1">
              <a:solidFill>
                <a:srgbClr val="C00000"/>
              </a:solidFill>
              <a:latin typeface="Calibri"/>
              <a:cs typeface="Calibri"/>
            </a:endParaRPr>
          </a:p>
          <a:p>
            <a:r>
              <a:rPr lang="en-NZ" sz="1400" b="1">
                <a:solidFill>
                  <a:srgbClr val="C00000"/>
                </a:solidFill>
                <a:latin typeface="Calibri"/>
                <a:cs typeface="Calibri"/>
              </a:rPr>
              <a:t>25 August 2021</a:t>
            </a:r>
            <a:endParaRPr lang="en-US" sz="1100">
              <a:latin typeface="Calibri"/>
              <a:cs typeface="Calibri"/>
            </a:endParaRPr>
          </a:p>
        </p:txBody>
      </p:sp>
      <p:pic>
        <p:nvPicPr>
          <p:cNvPr id="9" name="Picture 8" descr="NZQA-ppt-pictureslide2.jpg">
            <a:extLst>
              <a:ext uri="{FF2B5EF4-FFF2-40B4-BE49-F238E27FC236}">
                <a16:creationId xmlns:a16="http://schemas.microsoft.com/office/drawing/2014/main" id="{33C0212A-A09F-4951-A4BA-2E827CB7D86B}"/>
              </a:ext>
            </a:extLst>
          </p:cNvPr>
          <p:cNvPicPr>
            <a:picLocks noChangeAspect="1"/>
          </p:cNvPicPr>
          <p:nvPr/>
        </p:nvPicPr>
        <p:blipFill rotWithShape="1">
          <a:blip r:embed="rId4"/>
          <a:srcRect l="46062" t="9051" r="5901" b="26901"/>
          <a:stretch/>
        </p:blipFill>
        <p:spPr>
          <a:xfrm>
            <a:off x="7550458" y="103451"/>
            <a:ext cx="1362883" cy="1362883"/>
          </a:xfrm>
          <a:prstGeom prst="rect">
            <a:avLst/>
          </a:prstGeom>
        </p:spPr>
      </p:pic>
    </p:spTree>
    <p:extLst>
      <p:ext uri="{BB962C8B-B14F-4D97-AF65-F5344CB8AC3E}">
        <p14:creationId xmlns:p14="http://schemas.microsoft.com/office/powerpoint/2010/main" val="214160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3D4C5-5453-41E2-B9CE-927DC247D343}"/>
              </a:ext>
            </a:extLst>
          </p:cNvPr>
          <p:cNvSpPr txBox="1"/>
          <p:nvPr/>
        </p:nvSpPr>
        <p:spPr>
          <a:xfrm>
            <a:off x="269776" y="67273"/>
            <a:ext cx="8375616" cy="769441"/>
          </a:xfrm>
          <a:prstGeom prst="rect">
            <a:avLst/>
          </a:prstGeom>
          <a:noFill/>
        </p:spPr>
        <p:txBody>
          <a:bodyPr wrap="square" rtlCol="0" anchor="t">
            <a:spAutoFit/>
          </a:bodyPr>
          <a:lstStyle/>
          <a:p>
            <a:r>
              <a:rPr lang="en-NZ" sz="4400" b="1">
                <a:latin typeface="Calibri"/>
                <a:cs typeface="Calibri"/>
              </a:rPr>
              <a:t>What evidence can you gather?</a:t>
            </a:r>
            <a:endParaRPr lang="en-US"/>
          </a:p>
        </p:txBody>
      </p:sp>
      <p:cxnSp>
        <p:nvCxnSpPr>
          <p:cNvPr id="5" name="Straight Connector 4">
            <a:extLst>
              <a:ext uri="{FF2B5EF4-FFF2-40B4-BE49-F238E27FC236}">
                <a16:creationId xmlns:a16="http://schemas.microsoft.com/office/drawing/2014/main" id="{B664CF17-38CD-4CF5-BE75-5E0EECEE84C7}"/>
              </a:ext>
            </a:extLst>
          </p:cNvPr>
          <p:cNvCxnSpPr>
            <a:cxnSpLocks/>
          </p:cNvCxnSpPr>
          <p:nvPr/>
        </p:nvCxnSpPr>
        <p:spPr>
          <a:xfrm flipV="1">
            <a:off x="269776" y="729344"/>
            <a:ext cx="7295795" cy="26189"/>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FE5508ED-16B8-4151-8149-74B9348E8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387" y="5669601"/>
            <a:ext cx="1849613" cy="1188399"/>
          </a:xfrm>
          <a:prstGeom prst="rect">
            <a:avLst/>
          </a:prstGeom>
        </p:spPr>
      </p:pic>
      <p:grpSp>
        <p:nvGrpSpPr>
          <p:cNvPr id="6" name="Group 5">
            <a:extLst>
              <a:ext uri="{FF2B5EF4-FFF2-40B4-BE49-F238E27FC236}">
                <a16:creationId xmlns:a16="http://schemas.microsoft.com/office/drawing/2014/main" id="{A70A05C1-1503-457A-BF66-9F71D8913825}"/>
              </a:ext>
            </a:extLst>
          </p:cNvPr>
          <p:cNvGrpSpPr/>
          <p:nvPr/>
        </p:nvGrpSpPr>
        <p:grpSpPr>
          <a:xfrm>
            <a:off x="496761" y="2196548"/>
            <a:ext cx="8146784" cy="3130826"/>
            <a:chOff x="269775" y="1770808"/>
            <a:chExt cx="8146784" cy="3898793"/>
          </a:xfrm>
        </p:grpSpPr>
        <p:sp>
          <p:nvSpPr>
            <p:cNvPr id="17" name="Rectangle 16">
              <a:extLst>
                <a:ext uri="{FF2B5EF4-FFF2-40B4-BE49-F238E27FC236}">
                  <a16:creationId xmlns:a16="http://schemas.microsoft.com/office/drawing/2014/main" id="{534BB45C-EC58-4363-8A2C-8D94E8BE7F7C}"/>
                </a:ext>
              </a:extLst>
            </p:cNvPr>
            <p:cNvSpPr/>
            <p:nvPr/>
          </p:nvSpPr>
          <p:spPr>
            <a:xfrm>
              <a:off x="4845486" y="1972798"/>
              <a:ext cx="3571073" cy="3696803"/>
            </a:xfrm>
            <a:prstGeom prst="rect">
              <a:avLst/>
            </a:prstGeom>
            <a:solidFill>
              <a:srgbClr val="303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a:extLst>
                <a:ext uri="{FF2B5EF4-FFF2-40B4-BE49-F238E27FC236}">
                  <a16:creationId xmlns:a16="http://schemas.microsoft.com/office/drawing/2014/main" id="{422C2B6A-0E05-4AC6-8CB3-BE56C59B39C8}"/>
                </a:ext>
              </a:extLst>
            </p:cNvPr>
            <p:cNvSpPr/>
            <p:nvPr/>
          </p:nvSpPr>
          <p:spPr>
            <a:xfrm>
              <a:off x="4683224" y="1770808"/>
              <a:ext cx="3571073" cy="3696803"/>
            </a:xfrm>
            <a:prstGeom prst="rect">
              <a:avLst/>
            </a:prstGeom>
            <a:solidFill>
              <a:srgbClr val="E3E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EBAE704D-00D5-49B6-8C6A-A3128C6BC7F4}"/>
                </a:ext>
              </a:extLst>
            </p:cNvPr>
            <p:cNvSpPr/>
            <p:nvPr/>
          </p:nvSpPr>
          <p:spPr>
            <a:xfrm>
              <a:off x="432037" y="1972798"/>
              <a:ext cx="3876339" cy="3696803"/>
            </a:xfrm>
            <a:prstGeom prst="rect">
              <a:avLst/>
            </a:prstGeom>
            <a:solidFill>
              <a:srgbClr val="303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AE32E0E6-8CB2-4FBE-AB5A-7DD48EC124D1}"/>
                </a:ext>
              </a:extLst>
            </p:cNvPr>
            <p:cNvSpPr/>
            <p:nvPr/>
          </p:nvSpPr>
          <p:spPr>
            <a:xfrm>
              <a:off x="269775" y="1770808"/>
              <a:ext cx="3876339" cy="3696803"/>
            </a:xfrm>
            <a:prstGeom prst="rect">
              <a:avLst/>
            </a:prstGeom>
            <a:solidFill>
              <a:srgbClr val="E3E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Content Placeholder 2">
              <a:extLst>
                <a:ext uri="{FF2B5EF4-FFF2-40B4-BE49-F238E27FC236}">
                  <a16:creationId xmlns:a16="http://schemas.microsoft.com/office/drawing/2014/main" id="{1E650E4E-EBD3-46DC-8A5A-19B938989EF1}"/>
                </a:ext>
              </a:extLst>
            </p:cNvPr>
            <p:cNvSpPr txBox="1">
              <a:spLocks/>
            </p:cNvSpPr>
            <p:nvPr/>
          </p:nvSpPr>
          <p:spPr>
            <a:xfrm>
              <a:off x="345695" y="1832723"/>
              <a:ext cx="4038600" cy="3363510"/>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200" b="1">
                  <a:solidFill>
                    <a:srgbClr val="E31837"/>
                  </a:solidFill>
                </a:rPr>
                <a:t>Methods</a:t>
              </a:r>
            </a:p>
            <a:p>
              <a:pPr marL="0" indent="0">
                <a:buFont typeface="Arial" panose="020B0604020202020204" pitchFamily="34" charset="0"/>
                <a:buNone/>
              </a:pPr>
              <a:r>
                <a:rPr lang="en-NZ" sz="2200"/>
                <a:t>What this can look like:</a:t>
              </a:r>
            </a:p>
            <a:p>
              <a:r>
                <a:rPr lang="en-NZ" sz="1800"/>
                <a:t>Digital / Physical</a:t>
              </a:r>
            </a:p>
            <a:p>
              <a:r>
                <a:rPr lang="en-NZ" sz="1800"/>
                <a:t>Written / Practical / Verbal / Performance</a:t>
              </a:r>
            </a:p>
            <a:p>
              <a:r>
                <a:rPr lang="en-NZ" sz="1800"/>
                <a:t>Naturally-occurring during learning / Formally produced</a:t>
              </a:r>
            </a:p>
            <a:p>
              <a:r>
                <a:rPr lang="en-NZ" sz="1800"/>
                <a:t>Portfolio of a range of different tasks</a:t>
              </a:r>
            </a:p>
          </p:txBody>
        </p:sp>
        <p:sp>
          <p:nvSpPr>
            <p:cNvPr id="14" name="Content Placeholder 3">
              <a:extLst>
                <a:ext uri="{FF2B5EF4-FFF2-40B4-BE49-F238E27FC236}">
                  <a16:creationId xmlns:a16="http://schemas.microsoft.com/office/drawing/2014/main" id="{9904D788-05C6-425F-95A9-A0D641299F63}"/>
                </a:ext>
              </a:extLst>
            </p:cNvPr>
            <p:cNvSpPr txBox="1">
              <a:spLocks/>
            </p:cNvSpPr>
            <p:nvPr/>
          </p:nvSpPr>
          <p:spPr>
            <a:xfrm>
              <a:off x="4673363" y="1770808"/>
              <a:ext cx="3474818" cy="3696803"/>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200" b="1">
                  <a:solidFill>
                    <a:srgbClr val="E31837"/>
                  </a:solidFill>
                </a:rPr>
                <a:t>Conditions</a:t>
              </a:r>
            </a:p>
            <a:p>
              <a:pPr marL="0" indent="0">
                <a:buFont typeface="Arial" panose="020B0604020202020204" pitchFamily="34" charset="0"/>
                <a:buNone/>
              </a:pPr>
              <a:r>
                <a:rPr lang="en-NZ" sz="2200"/>
                <a:t>What this can look like:</a:t>
              </a:r>
            </a:p>
            <a:p>
              <a:r>
                <a:rPr lang="en-NZ" sz="1800"/>
                <a:t>In-school or remotely produced</a:t>
              </a:r>
            </a:p>
            <a:p>
              <a:r>
                <a:rPr lang="en-NZ" sz="1800"/>
                <a:t>Produced at different times of year</a:t>
              </a:r>
            </a:p>
            <a:p>
              <a:r>
                <a:rPr lang="en-NZ" sz="1800"/>
                <a:t>Produced under different conditions</a:t>
              </a:r>
            </a:p>
            <a:p>
              <a:r>
                <a:rPr lang="en-NZ" sz="1800"/>
                <a:t>Across standards and courses</a:t>
              </a:r>
            </a:p>
          </p:txBody>
        </p:sp>
      </p:grpSp>
      <p:sp>
        <p:nvSpPr>
          <p:cNvPr id="4" name="Text Placeholder 3">
            <a:extLst>
              <a:ext uri="{FF2B5EF4-FFF2-40B4-BE49-F238E27FC236}">
                <a16:creationId xmlns:a16="http://schemas.microsoft.com/office/drawing/2014/main" id="{DD656257-B881-4342-B83B-8E57F1B628E0}"/>
              </a:ext>
            </a:extLst>
          </p:cNvPr>
          <p:cNvSpPr>
            <a:spLocks noGrp="1"/>
          </p:cNvSpPr>
          <p:nvPr>
            <p:ph type="body" idx="1"/>
          </p:nvPr>
        </p:nvSpPr>
        <p:spPr>
          <a:xfrm>
            <a:off x="429750" y="1241855"/>
            <a:ext cx="7886700" cy="885119"/>
          </a:xfrm>
        </p:spPr>
        <p:txBody>
          <a:bodyPr vert="horz" lIns="91440" tIns="45720" rIns="91440" bIns="45720" rtlCol="0" anchor="t">
            <a:normAutofit fontScale="92500" lnSpcReduction="20000"/>
          </a:bodyPr>
          <a:lstStyle/>
          <a:p>
            <a:pPr marL="285750" indent="-285750">
              <a:buFont typeface="Arial" panose="020B0604020202020204" pitchFamily="34" charset="0"/>
              <a:buChar char="•"/>
            </a:pPr>
            <a:r>
              <a:rPr lang="en-US" sz="2100">
                <a:cs typeface="Calibri"/>
              </a:rPr>
              <a:t>Evidence must be valid and standard-specific, and sufficient.</a:t>
            </a:r>
            <a:endParaRPr lang="en-US" sz="2100"/>
          </a:p>
          <a:p>
            <a:pPr marL="285750" indent="-285750">
              <a:buFont typeface="Arial" panose="020B0604020202020204" pitchFamily="34" charset="0"/>
              <a:buChar char="•"/>
            </a:pPr>
            <a:r>
              <a:rPr lang="en-US" sz="2100">
                <a:cs typeface="Calibri"/>
              </a:rPr>
              <a:t>Evidence can be seen or heard. Collection and collation of physical evidence is not required.</a:t>
            </a:r>
          </a:p>
          <a:p>
            <a:pPr marL="285750" indent="-285750">
              <a:buFont typeface="Courier New" panose="020B0604020202020204" pitchFamily="34" charset="0"/>
              <a:buChar char="o"/>
            </a:pPr>
            <a:endParaRPr lang="en-US" sz="1800">
              <a:cs typeface="Calibri"/>
            </a:endParaRPr>
          </a:p>
          <a:p>
            <a:pPr marL="285750" indent="-285750">
              <a:buFont typeface="Courier New" panose="020B0604020202020204" pitchFamily="34" charset="0"/>
              <a:buChar char="o"/>
            </a:pPr>
            <a:endParaRPr lang="en-US" sz="1800">
              <a:cs typeface="Calibri"/>
            </a:endParaRPr>
          </a:p>
          <a:p>
            <a:endParaRPr lang="en-US" sz="1800">
              <a:cs typeface="Calibri"/>
            </a:endParaRPr>
          </a:p>
        </p:txBody>
      </p:sp>
      <p:sp>
        <p:nvSpPr>
          <p:cNvPr id="2" name="Rectangle 1">
            <a:extLst>
              <a:ext uri="{FF2B5EF4-FFF2-40B4-BE49-F238E27FC236}">
                <a16:creationId xmlns:a16="http://schemas.microsoft.com/office/drawing/2014/main" id="{4508596A-A5D9-4A7C-888D-08C83EEE0B5C}"/>
              </a:ext>
            </a:extLst>
          </p:cNvPr>
          <p:cNvSpPr/>
          <p:nvPr/>
        </p:nvSpPr>
        <p:spPr>
          <a:xfrm>
            <a:off x="3160642" y="5669601"/>
            <a:ext cx="3474817" cy="461665"/>
          </a:xfrm>
          <a:prstGeom prst="rect">
            <a:avLst/>
          </a:prstGeom>
        </p:spPr>
        <p:txBody>
          <a:bodyPr wrap="square">
            <a:spAutoFit/>
          </a:bodyPr>
          <a:lstStyle/>
          <a:p>
            <a:r>
              <a:rPr lang="en-US" sz="2400" b="1">
                <a:cs typeface="Calibri"/>
              </a:rPr>
              <a:t>Avoid over-assessment</a:t>
            </a:r>
            <a:r>
              <a:rPr lang="en-US" b="1">
                <a:cs typeface="Calibri"/>
              </a:rPr>
              <a:t>.</a:t>
            </a:r>
          </a:p>
        </p:txBody>
      </p:sp>
    </p:spTree>
    <p:extLst>
      <p:ext uri="{BB962C8B-B14F-4D97-AF65-F5344CB8AC3E}">
        <p14:creationId xmlns:p14="http://schemas.microsoft.com/office/powerpoint/2010/main" val="301839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E98D89-2AEE-4349-93DF-11258CE1B75B}"/>
              </a:ext>
            </a:extLst>
          </p:cNvPr>
          <p:cNvSpPr/>
          <p:nvPr/>
        </p:nvSpPr>
        <p:spPr>
          <a:xfrm>
            <a:off x="347945" y="843677"/>
            <a:ext cx="8031618" cy="4832092"/>
          </a:xfrm>
          <a:prstGeom prst="rect">
            <a:avLst/>
          </a:prstGeom>
        </p:spPr>
        <p:txBody>
          <a:bodyPr wrap="square" anchor="t">
            <a:spAutoFit/>
          </a:bodyPr>
          <a:lstStyle/>
          <a:p>
            <a:r>
              <a:rPr lang="en-NZ" sz="2200">
                <a:ea typeface="+mn-lt"/>
                <a:cs typeface="+mn-lt"/>
              </a:rPr>
              <a:t>Collecting or witnessing evidence can be flexible to meet the needs of the student and teacher.</a:t>
            </a:r>
            <a:endParaRPr lang="en-NZ" sz="2200">
              <a:solidFill>
                <a:srgbClr val="000000"/>
              </a:solidFill>
            </a:endParaRPr>
          </a:p>
          <a:p>
            <a:r>
              <a:rPr lang="en-NZ" sz="2200" b="1">
                <a:solidFill>
                  <a:srgbClr val="FF0000"/>
                </a:solidFill>
              </a:rPr>
              <a:t>You might see or hear digital evidence using:</a:t>
            </a:r>
            <a:endParaRPr lang="en-NZ" sz="2200" b="1">
              <a:solidFill>
                <a:srgbClr val="FF0000"/>
              </a:solidFill>
              <a:cs typeface="Calibri"/>
            </a:endParaRPr>
          </a:p>
          <a:p>
            <a:pPr marL="342900" indent="-342900">
              <a:buFont typeface="Arial" panose="020B0604020202020204" pitchFamily="34" charset="0"/>
              <a:buChar char="•"/>
            </a:pPr>
            <a:r>
              <a:rPr lang="en-NZ" sz="2200"/>
              <a:t>School LMS </a:t>
            </a:r>
            <a:endParaRPr lang="en-NZ" sz="2200">
              <a:cs typeface="Calibri"/>
            </a:endParaRPr>
          </a:p>
          <a:p>
            <a:pPr lvl="1"/>
            <a:r>
              <a:rPr lang="en-NZ" sz="2200"/>
              <a:t>e.g. Google Classroom, OneNote, </a:t>
            </a:r>
            <a:r>
              <a:rPr lang="en-NZ" sz="2200" err="1"/>
              <a:t>SchoolBox</a:t>
            </a:r>
            <a:endParaRPr lang="en-NZ" sz="2200">
              <a:cs typeface="Calibri"/>
            </a:endParaRPr>
          </a:p>
          <a:p>
            <a:pPr marL="342900" indent="-342900">
              <a:buFont typeface="Arial" panose="020B0604020202020204" pitchFamily="34" charset="0"/>
              <a:buChar char="•"/>
            </a:pPr>
            <a:r>
              <a:rPr lang="en-NZ" sz="2200"/>
              <a:t>Video conferencing individuals and groups, observation and discussion</a:t>
            </a:r>
            <a:endParaRPr lang="en-NZ" sz="2200">
              <a:cs typeface="Calibri"/>
            </a:endParaRPr>
          </a:p>
          <a:p>
            <a:pPr lvl="1"/>
            <a:r>
              <a:rPr lang="en-NZ" sz="2200"/>
              <a:t>e.g. Zoom, Skype, Teams, Google hangout</a:t>
            </a:r>
            <a:endParaRPr lang="en-NZ" sz="2200">
              <a:cs typeface="Calibri"/>
            </a:endParaRPr>
          </a:p>
          <a:p>
            <a:pPr marL="342900" indent="-342900">
              <a:buFont typeface="Arial" panose="020B0604020202020204" pitchFamily="34" charset="0"/>
              <a:buChar char="•"/>
            </a:pPr>
            <a:r>
              <a:rPr lang="en-NZ" sz="2200"/>
              <a:t>Email</a:t>
            </a:r>
            <a:endParaRPr lang="en-NZ" sz="2200">
              <a:cs typeface="Calibri"/>
            </a:endParaRPr>
          </a:p>
          <a:p>
            <a:pPr marL="342900" indent="-342900">
              <a:buFont typeface="Arial" panose="020B0604020202020204" pitchFamily="34" charset="0"/>
              <a:buChar char="•"/>
            </a:pPr>
            <a:r>
              <a:rPr lang="en-NZ" sz="2200"/>
              <a:t>Dropbox.</a:t>
            </a:r>
            <a:endParaRPr lang="en-NZ" sz="2200" b="1">
              <a:solidFill>
                <a:srgbClr val="E31837"/>
              </a:solidFill>
            </a:endParaRPr>
          </a:p>
          <a:p>
            <a:r>
              <a:rPr lang="en-NZ" sz="2200" b="1">
                <a:solidFill>
                  <a:srgbClr val="FF0000"/>
                </a:solidFill>
              </a:rPr>
              <a:t>You might see or hear physical evidence:</a:t>
            </a:r>
            <a:endParaRPr lang="en-NZ" sz="2200" b="1">
              <a:solidFill>
                <a:srgbClr val="E31837"/>
              </a:solidFill>
              <a:cs typeface="Calibri"/>
            </a:endParaRPr>
          </a:p>
          <a:p>
            <a:pPr marL="342900" indent="-342900">
              <a:buFont typeface="Arial" panose="020B0604020202020204" pitchFamily="34" charset="0"/>
              <a:buChar char="•"/>
            </a:pPr>
            <a:r>
              <a:rPr lang="en-NZ" sz="2200"/>
              <a:t>On return to school</a:t>
            </a:r>
            <a:endParaRPr lang="en-NZ" sz="2200">
              <a:cs typeface="Calibri"/>
            </a:endParaRPr>
          </a:p>
          <a:p>
            <a:pPr marL="342900" indent="-342900">
              <a:buFont typeface="Arial" panose="020B0604020202020204" pitchFamily="34" charset="0"/>
              <a:buChar char="•"/>
            </a:pPr>
            <a:r>
              <a:rPr lang="en-NZ" sz="2200">
                <a:cs typeface="Calibri"/>
              </a:rPr>
              <a:t>In student-collated portfolios, workbooks, completed tasks</a:t>
            </a:r>
          </a:p>
          <a:p>
            <a:pPr marL="342900" indent="-342900">
              <a:buFont typeface="Arial" panose="020B0604020202020204" pitchFamily="34" charset="0"/>
              <a:buChar char="•"/>
            </a:pPr>
            <a:r>
              <a:rPr lang="en-NZ" sz="2200">
                <a:cs typeface="Calibri"/>
              </a:rPr>
              <a:t>In a scan or photo of completed work emailed to teacher.</a:t>
            </a:r>
          </a:p>
        </p:txBody>
      </p:sp>
      <p:pic>
        <p:nvPicPr>
          <p:cNvPr id="11" name="Picture 10" descr="A picture containing drawing&#10;&#10;Description automatically generated">
            <a:extLst>
              <a:ext uri="{FF2B5EF4-FFF2-40B4-BE49-F238E27FC236}">
                <a16:creationId xmlns:a16="http://schemas.microsoft.com/office/drawing/2014/main" id="{27011DD6-B12E-4A0A-AB2E-A90F5C981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044" y="5669601"/>
            <a:ext cx="1849613" cy="1188399"/>
          </a:xfrm>
          <a:prstGeom prst="rect">
            <a:avLst/>
          </a:prstGeom>
        </p:spPr>
      </p:pic>
      <p:cxnSp>
        <p:nvCxnSpPr>
          <p:cNvPr id="12" name="Straight Connector 11">
            <a:extLst>
              <a:ext uri="{FF2B5EF4-FFF2-40B4-BE49-F238E27FC236}">
                <a16:creationId xmlns:a16="http://schemas.microsoft.com/office/drawing/2014/main" id="{BD2222DC-84A6-4564-BE2E-96FAAD3AD336}"/>
              </a:ext>
            </a:extLst>
          </p:cNvPr>
          <p:cNvCxnSpPr>
            <a:cxnSpLocks/>
          </p:cNvCxnSpPr>
          <p:nvPr/>
        </p:nvCxnSpPr>
        <p:spPr>
          <a:xfrm>
            <a:off x="410445" y="676167"/>
            <a:ext cx="6651367" cy="0"/>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271C00-5BC6-4694-AFE1-07CCC2F8590E}"/>
              </a:ext>
            </a:extLst>
          </p:cNvPr>
          <p:cNvSpPr txBox="1"/>
          <p:nvPr/>
        </p:nvSpPr>
        <p:spPr>
          <a:xfrm>
            <a:off x="347945" y="0"/>
            <a:ext cx="7632024" cy="769441"/>
          </a:xfrm>
          <a:prstGeom prst="rect">
            <a:avLst/>
          </a:prstGeom>
          <a:noFill/>
        </p:spPr>
        <p:txBody>
          <a:bodyPr wrap="square" rtlCol="0" anchor="t">
            <a:spAutoFit/>
          </a:bodyPr>
          <a:lstStyle/>
          <a:p>
            <a:r>
              <a:rPr lang="en-NZ" sz="4000" b="1">
                <a:latin typeface="Calibri"/>
                <a:cs typeface="Calibri"/>
              </a:rPr>
              <a:t>Ways you can witness evidence</a:t>
            </a:r>
            <a:r>
              <a:rPr lang="en-NZ" sz="4400" b="1">
                <a:latin typeface="Calibri"/>
                <a:cs typeface="Calibri"/>
              </a:rPr>
              <a:t> </a:t>
            </a:r>
            <a:endParaRPr lang="en-NZ" sz="44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406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3D4C5-5453-41E2-B9CE-927DC247D343}"/>
              </a:ext>
            </a:extLst>
          </p:cNvPr>
          <p:cNvSpPr txBox="1"/>
          <p:nvPr/>
        </p:nvSpPr>
        <p:spPr>
          <a:xfrm>
            <a:off x="353414" y="78062"/>
            <a:ext cx="8313508" cy="707886"/>
          </a:xfrm>
          <a:prstGeom prst="rect">
            <a:avLst/>
          </a:prstGeom>
          <a:noFill/>
        </p:spPr>
        <p:txBody>
          <a:bodyPr wrap="square" rtlCol="0" anchor="t">
            <a:spAutoFit/>
          </a:bodyPr>
          <a:lstStyle/>
          <a:p>
            <a:r>
              <a:rPr lang="en-NZ" sz="4000" b="1">
                <a:latin typeface="Calibri"/>
                <a:cs typeface="Calibri"/>
              </a:rPr>
              <a:t>Use of evidence recording templates </a:t>
            </a:r>
            <a:endParaRPr lang="en-NZ" sz="4000" b="1">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F87E3AB-32BD-410F-B0C4-58F2A97E24BC}"/>
              </a:ext>
            </a:extLst>
          </p:cNvPr>
          <p:cNvSpPr txBox="1"/>
          <p:nvPr/>
        </p:nvSpPr>
        <p:spPr>
          <a:xfrm>
            <a:off x="395536" y="971579"/>
            <a:ext cx="6648320" cy="461665"/>
          </a:xfrm>
          <a:prstGeom prst="rect">
            <a:avLst/>
          </a:prstGeom>
          <a:noFill/>
        </p:spPr>
        <p:txBody>
          <a:bodyPr wrap="square" rtlCol="0" anchor="t">
            <a:spAutoFit/>
          </a:bodyPr>
          <a:lstStyle/>
          <a:p>
            <a:r>
              <a:rPr lang="en-NZ" sz="2400" b="1">
                <a:latin typeface="Calibri"/>
                <a:cs typeface="Calibri"/>
              </a:rPr>
              <a:t>T</a:t>
            </a:r>
            <a:r>
              <a:rPr lang="en-NZ" sz="2400" b="1"/>
              <a:t>he templates</a:t>
            </a:r>
            <a:r>
              <a:rPr lang="en-NZ" sz="2400" b="1">
                <a:latin typeface="Calibri"/>
                <a:cs typeface="Calibri"/>
              </a:rPr>
              <a:t>  </a:t>
            </a:r>
            <a:endParaRPr lang="en-NZ" sz="2400" b="1">
              <a:latin typeface="Calibri" panose="020F0502020204030204" pitchFamily="34" charset="0"/>
              <a:cs typeface="Calibri" panose="020F0502020204030204"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27011DD6-B12E-4A0A-AB2E-A90F5C981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044" y="5669601"/>
            <a:ext cx="1849613" cy="1188399"/>
          </a:xfrm>
          <a:prstGeom prst="rect">
            <a:avLst/>
          </a:prstGeom>
        </p:spPr>
      </p:pic>
      <p:cxnSp>
        <p:nvCxnSpPr>
          <p:cNvPr id="12" name="Straight Connector 11">
            <a:extLst>
              <a:ext uri="{FF2B5EF4-FFF2-40B4-BE49-F238E27FC236}">
                <a16:creationId xmlns:a16="http://schemas.microsoft.com/office/drawing/2014/main" id="{BD2222DC-84A6-4564-BE2E-96FAAD3AD336}"/>
              </a:ext>
            </a:extLst>
          </p:cNvPr>
          <p:cNvCxnSpPr>
            <a:cxnSpLocks/>
          </p:cNvCxnSpPr>
          <p:nvPr/>
        </p:nvCxnSpPr>
        <p:spPr>
          <a:xfrm>
            <a:off x="477078" y="690123"/>
            <a:ext cx="7656772" cy="0"/>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414A61E-5B62-43CD-8D61-440BCA0EA888}"/>
              </a:ext>
            </a:extLst>
          </p:cNvPr>
          <p:cNvSpPr/>
          <p:nvPr/>
        </p:nvSpPr>
        <p:spPr>
          <a:xfrm>
            <a:off x="395536" y="1318955"/>
            <a:ext cx="7028521" cy="3816429"/>
          </a:xfrm>
          <a:prstGeom prst="rect">
            <a:avLst/>
          </a:prstGeom>
        </p:spPr>
        <p:txBody>
          <a:bodyPr wrap="square" anchor="t">
            <a:spAutoFit/>
          </a:bodyPr>
          <a:lstStyle/>
          <a:p>
            <a:endParaRPr lang="en-NZ" sz="2200"/>
          </a:p>
          <a:p>
            <a:pPr marL="342900" indent="-342900">
              <a:buFont typeface="Arial" panose="020B0604020202020204" pitchFamily="34" charset="0"/>
              <a:buChar char="•"/>
            </a:pPr>
            <a:r>
              <a:rPr lang="en-NZ" sz="2200"/>
              <a:t>are suitable for recording the form of achievement evidence seen or heard when more formal assessment has not been feasible.</a:t>
            </a:r>
          </a:p>
          <a:p>
            <a:pPr marL="342900" indent="-342900">
              <a:buFont typeface="Arial" panose="020B0604020202020204" pitchFamily="34" charset="0"/>
              <a:buChar char="•"/>
            </a:pPr>
            <a:endParaRPr lang="en-NZ" sz="2200">
              <a:cs typeface="Calibri"/>
            </a:endParaRPr>
          </a:p>
          <a:p>
            <a:pPr marL="342900" indent="-342900">
              <a:buFont typeface="Arial" panose="020B0604020202020204" pitchFamily="34" charset="0"/>
              <a:buChar char="•"/>
            </a:pPr>
            <a:r>
              <a:rPr lang="en-NZ" sz="2200"/>
              <a:t>help teachers to identify evidence of student achievement for internally and externally assessed standards that that they have seen or heard.</a:t>
            </a:r>
            <a:endParaRPr lang="en-NZ" sz="2200">
              <a:cs typeface="Calibri"/>
            </a:endParaRPr>
          </a:p>
          <a:p>
            <a:pPr marL="342900" indent="-342900">
              <a:buFont typeface="Arial" panose="020B0604020202020204" pitchFamily="34" charset="0"/>
              <a:buChar char="•"/>
            </a:pPr>
            <a:endParaRPr lang="en-NZ" sz="2200">
              <a:latin typeface="Calibri" panose="020F0502020204030204"/>
              <a:ea typeface="Times New Roman" panose="02020603050405020304" pitchFamily="18" charset="0"/>
              <a:cs typeface="Calibri"/>
            </a:endParaRPr>
          </a:p>
          <a:p>
            <a:pPr marL="342900" indent="-342900">
              <a:buFont typeface="Arial" panose="020B0604020202020204" pitchFamily="34" charset="0"/>
              <a:buChar char="•"/>
            </a:pPr>
            <a:r>
              <a:rPr lang="en-NZ" sz="2200">
                <a:latin typeface="Calibri" panose="020F0502020204030204"/>
                <a:ea typeface="Times New Roman" panose="02020603050405020304" pitchFamily="18" charset="0"/>
                <a:cs typeface="Calibri"/>
              </a:rPr>
              <a:t>can be found on their specific </a:t>
            </a:r>
            <a:r>
              <a:rPr lang="en-NZ" sz="2200">
                <a:solidFill>
                  <a:srgbClr val="0070C0"/>
                </a:solidFill>
                <a:latin typeface="Calibri" panose="020F0502020204030204"/>
                <a:ea typeface="Times New Roman" panose="02020603050405020304" pitchFamily="18" charset="0"/>
                <a:cs typeface="Calibri" panose="020F0502020204030204"/>
                <a:hlinkClick r:id="rId4"/>
              </a:rPr>
              <a:t>subject resource page</a:t>
            </a:r>
            <a:r>
              <a:rPr lang="en-NZ" sz="2200">
                <a:latin typeface="Calibri" panose="020F0502020204030204"/>
                <a:ea typeface="Times New Roman" panose="02020603050405020304" pitchFamily="18" charset="0"/>
                <a:cs typeface="Calibri" panose="020F0502020204030204"/>
              </a:rPr>
              <a:t> on the NZQA website.</a:t>
            </a:r>
            <a:endParaRPr lang="en-NZ" sz="2200">
              <a:solidFill>
                <a:srgbClr val="0070C0"/>
              </a:solidFill>
              <a:effectLst/>
              <a:latin typeface="Calibri" panose="020F0502020204030204"/>
              <a:ea typeface="Times New Roman" panose="02020603050405020304" pitchFamily="18" charset="0"/>
              <a:cs typeface="Calibri" panose="020F0502020204030204"/>
            </a:endParaRPr>
          </a:p>
        </p:txBody>
      </p:sp>
    </p:spTree>
    <p:extLst>
      <p:ext uri="{BB962C8B-B14F-4D97-AF65-F5344CB8AC3E}">
        <p14:creationId xmlns:p14="http://schemas.microsoft.com/office/powerpoint/2010/main" val="127375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E98D89-2AEE-4349-93DF-11258CE1B75B}"/>
              </a:ext>
            </a:extLst>
          </p:cNvPr>
          <p:cNvSpPr/>
          <p:nvPr/>
        </p:nvSpPr>
        <p:spPr>
          <a:xfrm>
            <a:off x="309008" y="1568116"/>
            <a:ext cx="7962404" cy="4154984"/>
          </a:xfrm>
          <a:prstGeom prst="rect">
            <a:avLst/>
          </a:prstGeom>
        </p:spPr>
        <p:txBody>
          <a:bodyPr wrap="square" anchor="t">
            <a:spAutoFit/>
          </a:bodyPr>
          <a:lstStyle/>
          <a:p>
            <a:r>
              <a:rPr lang="en-NZ" sz="2200" b="1">
                <a:ea typeface="+mn-lt"/>
                <a:cs typeface="+mn-lt"/>
              </a:rPr>
              <a:t>Verification</a:t>
            </a:r>
            <a:r>
              <a:rPr lang="en-NZ" sz="2200">
                <a:ea typeface="+mn-lt"/>
                <a:cs typeface="+mn-lt"/>
              </a:rPr>
              <a:t> for internal moderation includes:</a:t>
            </a:r>
            <a:endParaRPr lang="en-US">
              <a:cs typeface="Calibri"/>
            </a:endParaRPr>
          </a:p>
          <a:p>
            <a:pPr marL="800100" lvl="1" indent="-342900">
              <a:buFont typeface="Courier New,monospace"/>
              <a:buChar char="o"/>
            </a:pPr>
            <a:r>
              <a:rPr lang="en-NZ" sz="2200">
                <a:ea typeface="+mn-lt"/>
                <a:cs typeface="+mn-lt"/>
              </a:rPr>
              <a:t>witnessing actual physical or digital evidence</a:t>
            </a:r>
            <a:endParaRPr lang="en-US" sz="2200">
              <a:ea typeface="+mn-lt"/>
              <a:cs typeface="+mn-lt"/>
            </a:endParaRPr>
          </a:p>
          <a:p>
            <a:pPr marL="800100" lvl="1" indent="-342900">
              <a:buFont typeface="Courier New,monospace"/>
              <a:buChar char="o"/>
            </a:pPr>
            <a:r>
              <a:rPr lang="en-US" sz="2200">
                <a:ea typeface="+mn-lt"/>
                <a:cs typeface="+mn-lt"/>
              </a:rPr>
              <a:t>checking a record showing that the teacher has seen or heard sufficient evidence using the ideas below. </a:t>
            </a:r>
          </a:p>
          <a:p>
            <a:pPr marL="800100" lvl="1" indent="-342900">
              <a:buFont typeface="Courier New,monospace"/>
              <a:buChar char="o"/>
            </a:pPr>
            <a:endParaRPr lang="en-NZ" sz="2200">
              <a:cs typeface="Calibri"/>
            </a:endParaRPr>
          </a:p>
          <a:p>
            <a:r>
              <a:rPr lang="en-NZ" sz="2200">
                <a:cs typeface="Calibri"/>
              </a:rPr>
              <a:t>Some ideas are to:</a:t>
            </a:r>
          </a:p>
          <a:p>
            <a:pPr marL="342900" indent="-342900">
              <a:buFont typeface="Arial"/>
              <a:buChar char="•"/>
            </a:pPr>
            <a:r>
              <a:rPr lang="en-NZ" sz="2200">
                <a:cs typeface="Calibri"/>
              </a:rPr>
              <a:t>create</a:t>
            </a:r>
            <a:r>
              <a:rPr lang="en-NZ" sz="2200">
                <a:ea typeface="+mn-lt"/>
                <a:cs typeface="+mn-lt"/>
              </a:rPr>
              <a:t> a tracking system, such as a spreadsheet for each standard to be assessed, where you can record the evidence gathered against the assessment criteria for the  standard. </a:t>
            </a:r>
            <a:endParaRPr lang="en-US" sz="2200">
              <a:solidFill>
                <a:schemeClr val="accent1"/>
              </a:solidFill>
              <a:ea typeface="+mn-lt"/>
              <a:cs typeface="+mn-lt"/>
            </a:endParaRPr>
          </a:p>
          <a:p>
            <a:pPr marL="342900" indent="-342900">
              <a:buFont typeface="Arial"/>
              <a:buChar char="•"/>
            </a:pPr>
            <a:endParaRPr lang="en-NZ" sz="2200">
              <a:solidFill>
                <a:schemeClr val="accent1"/>
              </a:solidFill>
              <a:ea typeface="+mn-lt"/>
              <a:cs typeface="+mn-lt"/>
            </a:endParaRPr>
          </a:p>
          <a:p>
            <a:pPr marL="342900" indent="-342900">
              <a:buFont typeface="Arial"/>
              <a:buChar char="•"/>
            </a:pPr>
            <a:r>
              <a:rPr lang="en-NZ" sz="2200">
                <a:ea typeface="+mn-lt"/>
                <a:cs typeface="+mn-lt"/>
              </a:rPr>
              <a:t>ensure you are familiar with the evidence requirements of the standard and check benchmark and NZQA exemplars.</a:t>
            </a:r>
            <a:endParaRPr lang="en-NZ" sz="2200">
              <a:cs typeface="Calibri"/>
            </a:endParaRPr>
          </a:p>
        </p:txBody>
      </p:sp>
      <p:pic>
        <p:nvPicPr>
          <p:cNvPr id="11" name="Picture 10" descr="A picture containing drawing&#10;&#10;Description automatically generated">
            <a:extLst>
              <a:ext uri="{FF2B5EF4-FFF2-40B4-BE49-F238E27FC236}">
                <a16:creationId xmlns:a16="http://schemas.microsoft.com/office/drawing/2014/main" id="{27011DD6-B12E-4A0A-AB2E-A90F5C981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044" y="5669601"/>
            <a:ext cx="1849613" cy="1188399"/>
          </a:xfrm>
          <a:prstGeom prst="rect">
            <a:avLst/>
          </a:prstGeom>
        </p:spPr>
      </p:pic>
      <p:cxnSp>
        <p:nvCxnSpPr>
          <p:cNvPr id="12" name="Straight Connector 11">
            <a:extLst>
              <a:ext uri="{FF2B5EF4-FFF2-40B4-BE49-F238E27FC236}">
                <a16:creationId xmlns:a16="http://schemas.microsoft.com/office/drawing/2014/main" id="{BD2222DC-84A6-4564-BE2E-96FAAD3AD336}"/>
              </a:ext>
            </a:extLst>
          </p:cNvPr>
          <p:cNvCxnSpPr>
            <a:cxnSpLocks/>
          </p:cNvCxnSpPr>
          <p:nvPr/>
        </p:nvCxnSpPr>
        <p:spPr>
          <a:xfrm>
            <a:off x="309008" y="798675"/>
            <a:ext cx="7962405" cy="0"/>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271C00-5BC6-4694-AFE1-07CCC2F8590E}"/>
              </a:ext>
            </a:extLst>
          </p:cNvPr>
          <p:cNvSpPr txBox="1"/>
          <p:nvPr/>
        </p:nvSpPr>
        <p:spPr>
          <a:xfrm>
            <a:off x="220873" y="177271"/>
            <a:ext cx="8313508" cy="769441"/>
          </a:xfrm>
          <a:prstGeom prst="rect">
            <a:avLst/>
          </a:prstGeom>
          <a:noFill/>
        </p:spPr>
        <p:txBody>
          <a:bodyPr wrap="square" rtlCol="0" anchor="t">
            <a:spAutoFit/>
          </a:bodyPr>
          <a:lstStyle/>
          <a:p>
            <a:r>
              <a:rPr lang="en-NZ" sz="4400" b="1">
                <a:latin typeface="Calibri"/>
                <a:cs typeface="Calibri"/>
              </a:rPr>
              <a:t>How can you verify this evidence? </a:t>
            </a:r>
            <a:endParaRPr lang="en-NZ" sz="4400" b="1">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5818EB6-AA39-4BA6-A6F8-2961793D9377}"/>
              </a:ext>
            </a:extLst>
          </p:cNvPr>
          <p:cNvSpPr txBox="1"/>
          <p:nvPr/>
        </p:nvSpPr>
        <p:spPr>
          <a:xfrm>
            <a:off x="309337" y="1094749"/>
            <a:ext cx="3241556" cy="461665"/>
          </a:xfrm>
          <a:prstGeom prst="rect">
            <a:avLst/>
          </a:prstGeom>
          <a:noFill/>
        </p:spPr>
        <p:txBody>
          <a:bodyPr wrap="square" rtlCol="0" anchor="t">
            <a:spAutoFit/>
          </a:bodyPr>
          <a:lstStyle/>
          <a:p>
            <a:r>
              <a:rPr lang="en-NZ" sz="2400" b="1">
                <a:latin typeface="Calibri"/>
                <a:cs typeface="Calibri"/>
              </a:rPr>
              <a:t>NZQA advises that:</a:t>
            </a:r>
            <a:endParaRPr lang="en-NZ" sz="24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84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FFEC90FE-C5DA-4C00-AAA0-8B8F6DE0F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4387" y="5669601"/>
            <a:ext cx="1849613" cy="1188399"/>
          </a:xfrm>
          <a:prstGeom prst="rect">
            <a:avLst/>
          </a:prstGeom>
        </p:spPr>
      </p:pic>
      <p:sp>
        <p:nvSpPr>
          <p:cNvPr id="3" name="TextBox 2">
            <a:extLst>
              <a:ext uri="{FF2B5EF4-FFF2-40B4-BE49-F238E27FC236}">
                <a16:creationId xmlns:a16="http://schemas.microsoft.com/office/drawing/2014/main" id="{23F353B5-5133-4177-8512-593A92D4D6B8}"/>
              </a:ext>
            </a:extLst>
          </p:cNvPr>
          <p:cNvSpPr txBox="1"/>
          <p:nvPr/>
        </p:nvSpPr>
        <p:spPr>
          <a:xfrm>
            <a:off x="334769" y="122288"/>
            <a:ext cx="7884424" cy="1323439"/>
          </a:xfrm>
          <a:prstGeom prst="rect">
            <a:avLst/>
          </a:prstGeom>
          <a:noFill/>
        </p:spPr>
        <p:txBody>
          <a:bodyPr wrap="square" rtlCol="0">
            <a:spAutoFit/>
          </a:bodyPr>
          <a:lstStyle/>
          <a:p>
            <a:r>
              <a:rPr lang="en-NZ" sz="4000" b="1">
                <a:latin typeface="Calibri" panose="020F0502020204030204" pitchFamily="34" charset="0"/>
                <a:cs typeface="Calibri" panose="020F0502020204030204" pitchFamily="34" charset="0"/>
              </a:rPr>
              <a:t>Changes to normal moderation practice and procedure</a:t>
            </a:r>
          </a:p>
        </p:txBody>
      </p:sp>
      <p:cxnSp>
        <p:nvCxnSpPr>
          <p:cNvPr id="5" name="Straight Connector 4">
            <a:extLst>
              <a:ext uri="{FF2B5EF4-FFF2-40B4-BE49-F238E27FC236}">
                <a16:creationId xmlns:a16="http://schemas.microsoft.com/office/drawing/2014/main" id="{5D440100-1137-479B-A056-F082148DCBA8}"/>
              </a:ext>
            </a:extLst>
          </p:cNvPr>
          <p:cNvCxnSpPr>
            <a:cxnSpLocks/>
          </p:cNvCxnSpPr>
          <p:nvPr/>
        </p:nvCxnSpPr>
        <p:spPr>
          <a:xfrm>
            <a:off x="334769" y="1345725"/>
            <a:ext cx="5060395" cy="9564"/>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99626D8-7410-4B61-A937-A48F2DE7C634}"/>
              </a:ext>
            </a:extLst>
          </p:cNvPr>
          <p:cNvSpPr txBox="1"/>
          <p:nvPr/>
        </p:nvSpPr>
        <p:spPr>
          <a:xfrm>
            <a:off x="457200" y="1600201"/>
            <a:ext cx="8020878" cy="4493538"/>
          </a:xfrm>
          <a:prstGeom prst="rect">
            <a:avLst/>
          </a:prstGeom>
          <a:noFill/>
        </p:spPr>
        <p:txBody>
          <a:bodyPr wrap="square" rtlCol="0" anchor="t">
            <a:spAutoFit/>
          </a:bodyPr>
          <a:lstStyle/>
          <a:p>
            <a:r>
              <a:rPr lang="en-AU" sz="2000" b="1"/>
              <a:t>How can you provide assurance that your assessor’s grades are credible</a:t>
            </a:r>
            <a:r>
              <a:rPr lang="en-NZ" sz="2000" b="1"/>
              <a:t>?</a:t>
            </a:r>
            <a:endParaRPr lang="en-US" sz="2000"/>
          </a:p>
          <a:p>
            <a:endParaRPr lang="en-AU"/>
          </a:p>
          <a:p>
            <a:pPr marL="285750" indent="-285750">
              <a:buFont typeface="Arial" panose="020B0604020202020204" pitchFamily="34" charset="0"/>
              <a:buChar char="•"/>
            </a:pPr>
            <a:r>
              <a:rPr lang="en-AU"/>
              <a:t>A teacher’s completed template </a:t>
            </a:r>
            <a:r>
              <a:rPr lang="en-AU">
                <a:cs typeface="Calibri"/>
              </a:rPr>
              <a:t>should include both the nature and quality of the evidence sighted for each student, to ensure the grades awarded are credible. This is the minimum requirement for internal and external moderation purposes.</a:t>
            </a:r>
            <a:endParaRPr lang="en-AU"/>
          </a:p>
          <a:p>
            <a:endParaRPr lang="en-AU" sz="1600"/>
          </a:p>
          <a:p>
            <a:pPr marL="285750" indent="-285750">
              <a:buFont typeface="Arial" panose="020B0604020202020204" pitchFamily="34" charset="0"/>
              <a:buChar char="•"/>
            </a:pPr>
            <a:r>
              <a:rPr lang="en-AU"/>
              <a:t>Any verification/moderation procedures above or beyond this will be decided by your subject leader or Principal's Nominee. </a:t>
            </a:r>
            <a:endParaRPr lang="en-AU">
              <a:cs typeface="Calibri"/>
            </a:endParaRPr>
          </a:p>
          <a:p>
            <a:endParaRPr lang="en-AU" sz="1600">
              <a:cs typeface="Calibri"/>
            </a:endParaRPr>
          </a:p>
          <a:p>
            <a:pPr marL="285750" indent="-285750">
              <a:buFont typeface="Arial" panose="020B0604020202020204" pitchFamily="34" charset="0"/>
              <a:buChar char="•"/>
            </a:pPr>
            <a:r>
              <a:rPr lang="en-AU"/>
              <a:t>Additional evidence verification may be required where: </a:t>
            </a:r>
            <a:endParaRPr lang="en-AU" sz="1600"/>
          </a:p>
          <a:p>
            <a:pPr marL="742950" lvl="1" indent="-285750">
              <a:buFont typeface="Courier New" panose="020B0604020202020204" pitchFamily="34" charset="0"/>
              <a:buChar char="o"/>
            </a:pPr>
            <a:r>
              <a:rPr lang="en-AU"/>
              <a:t>an assessor lacks standards-based assessment experience </a:t>
            </a:r>
            <a:endParaRPr lang="en-AU">
              <a:cs typeface="Calibri"/>
            </a:endParaRPr>
          </a:p>
          <a:p>
            <a:pPr marL="742950" lvl="1" indent="-285750">
              <a:buFont typeface="Courier New" panose="020B0604020202020204" pitchFamily="34" charset="0"/>
              <a:buChar char="o"/>
            </a:pPr>
            <a:r>
              <a:rPr lang="en-AU"/>
              <a:t>an assessor lacks experience of the standard being assessed</a:t>
            </a:r>
            <a:endParaRPr lang="en-AU">
              <a:cs typeface="Calibri"/>
            </a:endParaRPr>
          </a:p>
          <a:p>
            <a:pPr marL="742950" lvl="1" indent="-285750">
              <a:buFont typeface="Courier New" panose="020B0604020202020204" pitchFamily="34" charset="0"/>
              <a:buChar char="o"/>
            </a:pPr>
            <a:r>
              <a:rPr lang="en-AU"/>
              <a:t>there are issues with previous levels of consistency with the standard arising from previous internal moderation grade verification or</a:t>
            </a:r>
            <a:br>
              <a:rPr lang="en-AU"/>
            </a:br>
            <a:r>
              <a:rPr lang="en-AU"/>
              <a:t>feedback on external moderation.</a:t>
            </a:r>
            <a:endParaRPr lang="en-AU">
              <a:cs typeface="Calibri"/>
            </a:endParaRPr>
          </a:p>
        </p:txBody>
      </p:sp>
    </p:spTree>
    <p:extLst>
      <p:ext uri="{BB962C8B-B14F-4D97-AF65-F5344CB8AC3E}">
        <p14:creationId xmlns:p14="http://schemas.microsoft.com/office/powerpoint/2010/main" val="42949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E98D89-2AEE-4349-93DF-11258CE1B75B}"/>
              </a:ext>
            </a:extLst>
          </p:cNvPr>
          <p:cNvSpPr/>
          <p:nvPr/>
        </p:nvSpPr>
        <p:spPr>
          <a:xfrm>
            <a:off x="420052" y="2411183"/>
            <a:ext cx="8491680" cy="814775"/>
          </a:xfrm>
          <a:prstGeom prst="rect">
            <a:avLst/>
          </a:prstGeom>
        </p:spPr>
        <p:txBody>
          <a:bodyPr wrap="square" anchor="t">
            <a:spAutoFit/>
          </a:bodyPr>
          <a:lstStyle/>
          <a:p>
            <a:pPr>
              <a:lnSpc>
                <a:spcPct val="107000"/>
              </a:lnSpc>
              <a:spcAft>
                <a:spcPts val="600"/>
              </a:spcAft>
            </a:pPr>
            <a:endParaRPr lang="en-NZ" sz="2200" b="1">
              <a:solidFill>
                <a:srgbClr val="FF0000"/>
              </a:solidFill>
              <a:latin typeface="Calibri"/>
              <a:ea typeface="Calibri" panose="020F0502020204030204" pitchFamily="34" charset="0"/>
              <a:cs typeface="Times New Roman"/>
            </a:endParaRPr>
          </a:p>
          <a:p>
            <a:pPr>
              <a:lnSpc>
                <a:spcPct val="107000"/>
              </a:lnSpc>
              <a:spcAft>
                <a:spcPts val="600"/>
              </a:spcAft>
            </a:pPr>
            <a:endParaRPr lang="en-NZ">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6F87E3AB-32BD-410F-B0C4-58F2A97E24BC}"/>
              </a:ext>
            </a:extLst>
          </p:cNvPr>
          <p:cNvSpPr txBox="1"/>
          <p:nvPr/>
        </p:nvSpPr>
        <p:spPr>
          <a:xfrm>
            <a:off x="353414" y="146885"/>
            <a:ext cx="7151256" cy="769441"/>
          </a:xfrm>
          <a:prstGeom prst="rect">
            <a:avLst/>
          </a:prstGeom>
          <a:noFill/>
        </p:spPr>
        <p:txBody>
          <a:bodyPr wrap="square" rtlCol="0">
            <a:spAutoFit/>
          </a:bodyPr>
          <a:lstStyle/>
          <a:p>
            <a:r>
              <a:rPr lang="en-NZ" sz="4400" b="1">
                <a:latin typeface="Calibri" panose="020F0502020204030204" pitchFamily="34" charset="0"/>
                <a:cs typeface="Calibri" panose="020F0502020204030204" pitchFamily="34" charset="0"/>
              </a:rPr>
              <a:t>Authenticity of Student Work </a:t>
            </a:r>
          </a:p>
        </p:txBody>
      </p:sp>
      <p:pic>
        <p:nvPicPr>
          <p:cNvPr id="11" name="Picture 10" descr="A picture containing drawing&#10;&#10;Description automatically generated">
            <a:extLst>
              <a:ext uri="{FF2B5EF4-FFF2-40B4-BE49-F238E27FC236}">
                <a16:creationId xmlns:a16="http://schemas.microsoft.com/office/drawing/2014/main" id="{27011DD6-B12E-4A0A-AB2E-A90F5C981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044" y="5669601"/>
            <a:ext cx="1849613" cy="1188399"/>
          </a:xfrm>
          <a:prstGeom prst="rect">
            <a:avLst/>
          </a:prstGeom>
        </p:spPr>
      </p:pic>
      <p:cxnSp>
        <p:nvCxnSpPr>
          <p:cNvPr id="12" name="Straight Connector 11">
            <a:extLst>
              <a:ext uri="{FF2B5EF4-FFF2-40B4-BE49-F238E27FC236}">
                <a16:creationId xmlns:a16="http://schemas.microsoft.com/office/drawing/2014/main" id="{BD2222DC-84A6-4564-BE2E-96FAAD3AD336}"/>
              </a:ext>
            </a:extLst>
          </p:cNvPr>
          <p:cNvCxnSpPr>
            <a:cxnSpLocks/>
          </p:cNvCxnSpPr>
          <p:nvPr/>
        </p:nvCxnSpPr>
        <p:spPr>
          <a:xfrm>
            <a:off x="481468" y="823256"/>
            <a:ext cx="6895148" cy="0"/>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2BCF247-7448-4A5C-910B-B392433C9B15}"/>
              </a:ext>
            </a:extLst>
          </p:cNvPr>
          <p:cNvSpPr txBox="1"/>
          <p:nvPr/>
        </p:nvSpPr>
        <p:spPr>
          <a:xfrm>
            <a:off x="420052" y="1035715"/>
            <a:ext cx="7793808" cy="5675400"/>
          </a:xfrm>
          <a:prstGeom prst="rect">
            <a:avLst/>
          </a:prstGeom>
          <a:noFill/>
        </p:spPr>
        <p:txBody>
          <a:bodyPr wrap="square" rtlCol="0" anchor="t">
            <a:spAutoFit/>
          </a:bodyPr>
          <a:lstStyle/>
          <a:p>
            <a:r>
              <a:rPr lang="en-NZ" sz="2000"/>
              <a:t>Teachers know their students. Strategies they use to help confirm authenticity include: </a:t>
            </a:r>
            <a:endParaRPr lang="en-NZ" sz="2000">
              <a:cs typeface="Calibri"/>
            </a:endParaRPr>
          </a:p>
          <a:p>
            <a:endParaRPr lang="en-NZ">
              <a:cs typeface="Calibri"/>
            </a:endParaRPr>
          </a:p>
          <a:p>
            <a:pPr marL="800100" lvl="1" indent="-342900">
              <a:lnSpc>
                <a:spcPct val="107000"/>
              </a:lnSpc>
              <a:spcAft>
                <a:spcPts val="600"/>
              </a:spcAft>
              <a:buFont typeface="Arial,Sans-Serif"/>
              <a:buChar char="•"/>
            </a:pPr>
            <a:r>
              <a:rPr lang="en-NZ" sz="2000">
                <a:cs typeface="Calibri"/>
              </a:rPr>
              <a:t>having checkpoints / instructional milestones</a:t>
            </a:r>
            <a:endParaRPr lang="en-US" sz="2000">
              <a:ea typeface="+mn-lt"/>
              <a:cs typeface="+mn-lt"/>
            </a:endParaRPr>
          </a:p>
          <a:p>
            <a:pPr marL="800100" lvl="1" indent="-342900">
              <a:lnSpc>
                <a:spcPct val="107000"/>
              </a:lnSpc>
              <a:spcAft>
                <a:spcPts val="600"/>
              </a:spcAft>
              <a:buFont typeface="Arial,Sans-Serif"/>
              <a:buChar char="•"/>
            </a:pPr>
            <a:r>
              <a:rPr lang="en-NZ" sz="2000">
                <a:cs typeface="Calibri"/>
              </a:rPr>
              <a:t>using verbal and/or written questioning at evidence gathering checkpoints</a:t>
            </a:r>
            <a:endParaRPr lang="en-US" sz="2000">
              <a:ea typeface="+mn-lt"/>
              <a:cs typeface="+mn-lt"/>
            </a:endParaRPr>
          </a:p>
          <a:p>
            <a:pPr marL="800100" lvl="1" indent="-342900">
              <a:lnSpc>
                <a:spcPct val="107000"/>
              </a:lnSpc>
              <a:spcAft>
                <a:spcPts val="600"/>
              </a:spcAft>
              <a:buFont typeface="Arial,Sans-Serif"/>
              <a:buChar char="•"/>
            </a:pPr>
            <a:r>
              <a:rPr lang="en-NZ" sz="2000">
                <a:cs typeface="Calibri"/>
              </a:rPr>
              <a:t>requiring plans / drafts / notes / working to be retained for checking</a:t>
            </a:r>
            <a:endParaRPr lang="en-NZ">
              <a:cs typeface="Calibri"/>
            </a:endParaRPr>
          </a:p>
          <a:p>
            <a:pPr marL="800100" lvl="1" indent="-342900">
              <a:lnSpc>
                <a:spcPct val="107000"/>
              </a:lnSpc>
              <a:spcAft>
                <a:spcPts val="600"/>
              </a:spcAft>
              <a:buFont typeface="Arial,Sans-Serif"/>
              <a:buChar char="•"/>
            </a:pPr>
            <a:r>
              <a:rPr lang="en-NZ" sz="2000">
                <a:cs typeface="Calibri"/>
              </a:rPr>
              <a:t>only</a:t>
            </a:r>
            <a:r>
              <a:rPr lang="en-NZ" sz="2000">
                <a:ea typeface="+mn-lt"/>
                <a:cs typeface="+mn-lt"/>
              </a:rPr>
              <a:t> assessing students already enrolled at your school and therefore known to your teachers</a:t>
            </a:r>
            <a:endParaRPr lang="en-NZ" sz="2000">
              <a:ea typeface="+mn-lt"/>
              <a:cs typeface="Calibri"/>
            </a:endParaRPr>
          </a:p>
          <a:p>
            <a:pPr marL="800100" lvl="1" indent="-342900">
              <a:lnSpc>
                <a:spcPct val="107000"/>
              </a:lnSpc>
              <a:spcAft>
                <a:spcPts val="600"/>
              </a:spcAft>
              <a:buFont typeface="Arial,Sans-Serif"/>
              <a:buChar char="•"/>
            </a:pPr>
            <a:r>
              <a:rPr lang="en-NZ" sz="2000">
                <a:cs typeface="Calibri"/>
              </a:rPr>
              <a:t>using digital tool features such as revision history, plagiarism checkers, ‘googling’ content</a:t>
            </a:r>
          </a:p>
          <a:p>
            <a:pPr marL="800100" lvl="1" indent="-342900">
              <a:lnSpc>
                <a:spcPct val="107000"/>
              </a:lnSpc>
              <a:spcAft>
                <a:spcPts val="600"/>
              </a:spcAft>
              <a:buFont typeface="Arial,Sans-Serif"/>
              <a:buChar char="•"/>
            </a:pPr>
            <a:r>
              <a:rPr lang="en-NZ" sz="2000">
                <a:cs typeface="Calibri"/>
              </a:rPr>
              <a:t>conferencing with the student verbally to check the</a:t>
            </a:r>
            <a:br>
              <a:rPr lang="en-NZ" sz="2000">
                <a:cs typeface="Calibri"/>
              </a:rPr>
            </a:br>
            <a:r>
              <a:rPr lang="en-NZ" sz="2000">
                <a:cs typeface="Calibri"/>
              </a:rPr>
              <a:t>depth of their understanding of what they have</a:t>
            </a:r>
            <a:br>
              <a:rPr lang="en-NZ" sz="2000">
                <a:cs typeface="Calibri"/>
              </a:rPr>
            </a:br>
            <a:r>
              <a:rPr lang="en-NZ" sz="2000">
                <a:cs typeface="Calibri"/>
              </a:rPr>
              <a:t>written/submitted.</a:t>
            </a:r>
            <a:endParaRPr lang="en-US" sz="2000">
              <a:cs typeface="Calibri"/>
            </a:endParaRPr>
          </a:p>
          <a:p>
            <a:endParaRPr lang="en-NZ">
              <a:cs typeface="Calibri"/>
            </a:endParaRPr>
          </a:p>
        </p:txBody>
      </p:sp>
    </p:spTree>
    <p:extLst>
      <p:ext uri="{BB962C8B-B14F-4D97-AF65-F5344CB8AC3E}">
        <p14:creationId xmlns:p14="http://schemas.microsoft.com/office/powerpoint/2010/main" val="22756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8443E-A13B-4576-BB9E-55E0E1A43A5E}"/>
              </a:ext>
            </a:extLst>
          </p:cNvPr>
          <p:cNvPicPr>
            <a:picLocks noChangeAspect="1"/>
          </p:cNvPicPr>
          <p:nvPr/>
        </p:nvPicPr>
        <p:blipFill>
          <a:blip r:embed="rId2"/>
          <a:stretch>
            <a:fillRect/>
          </a:stretch>
        </p:blipFill>
        <p:spPr>
          <a:xfrm>
            <a:off x="4820149" y="1796467"/>
            <a:ext cx="3850546" cy="2394035"/>
          </a:xfrm>
          <a:prstGeom prst="rect">
            <a:avLst/>
          </a:prstGeom>
        </p:spPr>
      </p:pic>
      <p:pic>
        <p:nvPicPr>
          <p:cNvPr id="4" name="Picture 3">
            <a:extLst>
              <a:ext uri="{FF2B5EF4-FFF2-40B4-BE49-F238E27FC236}">
                <a16:creationId xmlns:a16="http://schemas.microsoft.com/office/drawing/2014/main" id="{FE72C4F0-99F3-4ADF-80D7-F2640388947F}"/>
              </a:ext>
            </a:extLst>
          </p:cNvPr>
          <p:cNvPicPr>
            <a:picLocks noChangeAspect="1"/>
          </p:cNvPicPr>
          <p:nvPr/>
        </p:nvPicPr>
        <p:blipFill>
          <a:blip r:embed="rId3"/>
          <a:stretch>
            <a:fillRect/>
          </a:stretch>
        </p:blipFill>
        <p:spPr>
          <a:xfrm>
            <a:off x="1000441" y="4280318"/>
            <a:ext cx="3017940" cy="1743422"/>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FFEC90FE-C5DA-4C00-AAA0-8B8F6DE0FA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4387" y="5669601"/>
            <a:ext cx="1849613" cy="1188399"/>
          </a:xfrm>
          <a:prstGeom prst="rect">
            <a:avLst/>
          </a:prstGeom>
        </p:spPr>
      </p:pic>
      <p:sp>
        <p:nvSpPr>
          <p:cNvPr id="3" name="TextBox 2">
            <a:extLst>
              <a:ext uri="{FF2B5EF4-FFF2-40B4-BE49-F238E27FC236}">
                <a16:creationId xmlns:a16="http://schemas.microsoft.com/office/drawing/2014/main" id="{23F353B5-5133-4177-8512-593A92D4D6B8}"/>
              </a:ext>
            </a:extLst>
          </p:cNvPr>
          <p:cNvSpPr txBox="1"/>
          <p:nvPr/>
        </p:nvSpPr>
        <p:spPr>
          <a:xfrm>
            <a:off x="328108" y="73297"/>
            <a:ext cx="7864167" cy="1323439"/>
          </a:xfrm>
          <a:prstGeom prst="rect">
            <a:avLst/>
          </a:prstGeom>
          <a:noFill/>
        </p:spPr>
        <p:txBody>
          <a:bodyPr wrap="square" rtlCol="0" anchor="t">
            <a:spAutoFit/>
          </a:bodyPr>
          <a:lstStyle/>
          <a:p>
            <a:r>
              <a:rPr lang="en-NZ" sz="4000" b="1">
                <a:latin typeface="Calibri"/>
                <a:cs typeface="Calibri"/>
              </a:rPr>
              <a:t>Where can you find supporting materials?</a:t>
            </a:r>
            <a:endParaRPr lang="en-NZ" sz="4000" b="1">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5D440100-1137-479B-A056-F082148DCBA8}"/>
              </a:ext>
            </a:extLst>
          </p:cNvPr>
          <p:cNvCxnSpPr>
            <a:cxnSpLocks/>
          </p:cNvCxnSpPr>
          <p:nvPr/>
        </p:nvCxnSpPr>
        <p:spPr>
          <a:xfrm flipV="1">
            <a:off x="331328" y="1367538"/>
            <a:ext cx="2178083" cy="21387"/>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C11262-1493-461F-9035-A5DD45185E7F}"/>
              </a:ext>
            </a:extLst>
          </p:cNvPr>
          <p:cNvSpPr txBox="1"/>
          <p:nvPr/>
        </p:nvSpPr>
        <p:spPr>
          <a:xfrm>
            <a:off x="360838" y="1813794"/>
            <a:ext cx="3684387" cy="2031325"/>
          </a:xfrm>
          <a:prstGeom prst="rect">
            <a:avLst/>
          </a:prstGeom>
          <a:noFill/>
        </p:spPr>
        <p:txBody>
          <a:bodyPr wrap="square" rtlCol="0" anchor="t">
            <a:spAutoFit/>
          </a:bodyPr>
          <a:lstStyle/>
          <a:p>
            <a:r>
              <a:rPr lang="en-NZ"/>
              <a:t>You can access subject-specific information about managing student assessment, templates for gathering evidence, and circulars for specific subject areas from the NZQA homepage. Ask your Principal’s Nominee if you need help. </a:t>
            </a:r>
            <a:endParaRPr lang="en-NZ">
              <a:cs typeface="Calibri"/>
            </a:endParaRPr>
          </a:p>
        </p:txBody>
      </p:sp>
      <p:cxnSp>
        <p:nvCxnSpPr>
          <p:cNvPr id="16" name="Straight Arrow Connector 15">
            <a:extLst>
              <a:ext uri="{FF2B5EF4-FFF2-40B4-BE49-F238E27FC236}">
                <a16:creationId xmlns:a16="http://schemas.microsoft.com/office/drawing/2014/main" id="{CD9D39B4-32A7-4D9B-A7B1-DE97B51BAB77}"/>
              </a:ext>
            </a:extLst>
          </p:cNvPr>
          <p:cNvCxnSpPr>
            <a:cxnSpLocks/>
          </p:cNvCxnSpPr>
          <p:nvPr/>
        </p:nvCxnSpPr>
        <p:spPr>
          <a:xfrm>
            <a:off x="4045225" y="2082188"/>
            <a:ext cx="1914900" cy="79455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085B42D-CDFA-4F6A-94D0-E6E5E591A0A7}"/>
              </a:ext>
            </a:extLst>
          </p:cNvPr>
          <p:cNvCxnSpPr>
            <a:cxnSpLocks/>
          </p:cNvCxnSpPr>
          <p:nvPr/>
        </p:nvCxnSpPr>
        <p:spPr>
          <a:xfrm flipH="1">
            <a:off x="3271101" y="3056214"/>
            <a:ext cx="265313" cy="268471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6FAF61D-2795-48FD-9C27-1CF79C0938B4}"/>
              </a:ext>
            </a:extLst>
          </p:cNvPr>
          <p:cNvCxnSpPr>
            <a:cxnSpLocks/>
          </p:cNvCxnSpPr>
          <p:nvPr/>
        </p:nvCxnSpPr>
        <p:spPr>
          <a:xfrm flipH="1">
            <a:off x="1490966" y="3845119"/>
            <a:ext cx="161690" cy="164534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9A1D427-92BC-4A0A-8EF3-BB8BA7F7CC86}"/>
              </a:ext>
            </a:extLst>
          </p:cNvPr>
          <p:cNvCxnSpPr>
            <a:cxnSpLocks/>
          </p:cNvCxnSpPr>
          <p:nvPr/>
        </p:nvCxnSpPr>
        <p:spPr>
          <a:xfrm>
            <a:off x="3846136" y="2993484"/>
            <a:ext cx="974013" cy="98046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9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FFEC90FE-C5DA-4C00-AAA0-8B8F6DE0F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807" y="5341941"/>
            <a:ext cx="1849613" cy="1188399"/>
          </a:xfrm>
          <a:prstGeom prst="rect">
            <a:avLst/>
          </a:prstGeom>
        </p:spPr>
      </p:pic>
      <p:sp>
        <p:nvSpPr>
          <p:cNvPr id="3" name="TextBox 2">
            <a:extLst>
              <a:ext uri="{FF2B5EF4-FFF2-40B4-BE49-F238E27FC236}">
                <a16:creationId xmlns:a16="http://schemas.microsoft.com/office/drawing/2014/main" id="{23F353B5-5133-4177-8512-593A92D4D6B8}"/>
              </a:ext>
            </a:extLst>
          </p:cNvPr>
          <p:cNvSpPr txBox="1"/>
          <p:nvPr/>
        </p:nvSpPr>
        <p:spPr>
          <a:xfrm>
            <a:off x="353414" y="132345"/>
            <a:ext cx="8356906" cy="646331"/>
          </a:xfrm>
          <a:prstGeom prst="rect">
            <a:avLst/>
          </a:prstGeom>
          <a:noFill/>
        </p:spPr>
        <p:txBody>
          <a:bodyPr wrap="square" rtlCol="0">
            <a:spAutoFit/>
          </a:bodyPr>
          <a:lstStyle/>
          <a:p>
            <a:r>
              <a:rPr lang="en-NZ" sz="3600" b="1">
                <a:latin typeface="Calibri" panose="020F0502020204030204" pitchFamily="34" charset="0"/>
                <a:cs typeface="Calibri" panose="020F0502020204030204" pitchFamily="34" charset="0"/>
              </a:rPr>
              <a:t>Find and save other support documents</a:t>
            </a:r>
          </a:p>
        </p:txBody>
      </p:sp>
      <p:cxnSp>
        <p:nvCxnSpPr>
          <p:cNvPr id="5" name="Straight Connector 4">
            <a:extLst>
              <a:ext uri="{FF2B5EF4-FFF2-40B4-BE49-F238E27FC236}">
                <a16:creationId xmlns:a16="http://schemas.microsoft.com/office/drawing/2014/main" id="{5D440100-1137-479B-A056-F082148DCBA8}"/>
              </a:ext>
            </a:extLst>
          </p:cNvPr>
          <p:cNvCxnSpPr>
            <a:cxnSpLocks/>
          </p:cNvCxnSpPr>
          <p:nvPr/>
        </p:nvCxnSpPr>
        <p:spPr>
          <a:xfrm>
            <a:off x="522514" y="674310"/>
            <a:ext cx="7453698" cy="0"/>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014A62-AFAB-4ACB-AB74-61C37FDF3853}"/>
              </a:ext>
            </a:extLst>
          </p:cNvPr>
          <p:cNvSpPr txBox="1"/>
          <p:nvPr/>
        </p:nvSpPr>
        <p:spPr>
          <a:xfrm>
            <a:off x="390225" y="968420"/>
            <a:ext cx="8363550" cy="646331"/>
          </a:xfrm>
          <a:prstGeom prst="rect">
            <a:avLst/>
          </a:prstGeom>
          <a:noFill/>
        </p:spPr>
        <p:txBody>
          <a:bodyPr wrap="square" rtlCol="0" anchor="t">
            <a:spAutoFit/>
          </a:bodyPr>
          <a:lstStyle/>
          <a:p>
            <a:r>
              <a:rPr lang="en-NZ"/>
              <a:t>In your NZQA Provider Login, the documents can be found hyperlinked under the </a:t>
            </a:r>
          </a:p>
          <a:p>
            <a:r>
              <a:rPr lang="en-NZ"/>
              <a:t>COVID-19 Updates section.</a:t>
            </a:r>
            <a:endParaRPr lang="en-US">
              <a:cs typeface="Calibri"/>
            </a:endParaRPr>
          </a:p>
        </p:txBody>
      </p:sp>
      <p:sp>
        <p:nvSpPr>
          <p:cNvPr id="14" name="TextBox 13">
            <a:extLst>
              <a:ext uri="{FF2B5EF4-FFF2-40B4-BE49-F238E27FC236}">
                <a16:creationId xmlns:a16="http://schemas.microsoft.com/office/drawing/2014/main" id="{15D0E6EE-BC23-4AE5-9854-2EE6679C5323}"/>
              </a:ext>
            </a:extLst>
          </p:cNvPr>
          <p:cNvSpPr txBox="1"/>
          <p:nvPr/>
        </p:nvSpPr>
        <p:spPr>
          <a:xfrm>
            <a:off x="522514" y="3227515"/>
            <a:ext cx="7376820" cy="646331"/>
          </a:xfrm>
          <a:prstGeom prst="rect">
            <a:avLst/>
          </a:prstGeom>
          <a:noFill/>
        </p:spPr>
        <p:txBody>
          <a:bodyPr wrap="square" rtlCol="0" anchor="t">
            <a:spAutoFit/>
          </a:bodyPr>
          <a:lstStyle/>
          <a:p>
            <a:r>
              <a:rPr lang="en-NZ" b="1"/>
              <a:t>OR</a:t>
            </a:r>
          </a:p>
          <a:p>
            <a:r>
              <a:rPr lang="en-NZ"/>
              <a:t>Click on the links below:</a:t>
            </a:r>
            <a:endParaRPr lang="en-NZ">
              <a:cs typeface="Calibri"/>
            </a:endParaRPr>
          </a:p>
        </p:txBody>
      </p:sp>
      <p:sp>
        <p:nvSpPr>
          <p:cNvPr id="15" name="Rectangle 14">
            <a:extLst>
              <a:ext uri="{FF2B5EF4-FFF2-40B4-BE49-F238E27FC236}">
                <a16:creationId xmlns:a16="http://schemas.microsoft.com/office/drawing/2014/main" id="{767E6D85-DB0E-47F2-889F-08A892E8E40C}"/>
              </a:ext>
            </a:extLst>
          </p:cNvPr>
          <p:cNvSpPr/>
          <p:nvPr/>
        </p:nvSpPr>
        <p:spPr>
          <a:xfrm>
            <a:off x="522514" y="3873846"/>
            <a:ext cx="7277428" cy="1846659"/>
          </a:xfrm>
          <a:prstGeom prst="rect">
            <a:avLst/>
          </a:prstGeom>
        </p:spPr>
        <p:txBody>
          <a:bodyPr wrap="square">
            <a:spAutoFit/>
          </a:bodyPr>
          <a:lstStyle/>
          <a:p>
            <a:pPr marL="285750" indent="-285750">
              <a:buFont typeface="Arial" panose="020B0604020202020204" pitchFamily="34" charset="0"/>
              <a:buChar char="•"/>
            </a:pPr>
            <a:r>
              <a:rPr lang="en-NZ" sz="1400">
                <a:solidFill>
                  <a:srgbClr val="0064DD"/>
                </a:solidFill>
                <a:highlight>
                  <a:srgbClr val="00FFFF"/>
                </a:highlight>
                <a:latin typeface="verdana" panose="020B0604030504040204" pitchFamily="34" charset="0"/>
                <a:hlinkClick r:id="rId3"/>
              </a:rPr>
              <a:t>Guide to managing student assessment during COVID-19</a:t>
            </a:r>
            <a:endParaRPr lang="en-NZ" sz="1400">
              <a:solidFill>
                <a:srgbClr val="333333"/>
              </a:solidFill>
              <a:highlight>
                <a:srgbClr val="00FFFF"/>
              </a:highlight>
              <a:latin typeface="verdana" panose="020B0604030504040204" pitchFamily="34" charset="0"/>
            </a:endParaRPr>
          </a:p>
          <a:p>
            <a:pPr marL="285750" indent="-285750">
              <a:buFont typeface="Arial" panose="020B0604020202020204" pitchFamily="34" charset="0"/>
              <a:buChar char="•"/>
            </a:pPr>
            <a:r>
              <a:rPr lang="en-NZ" sz="1400">
                <a:solidFill>
                  <a:srgbClr val="0064DD"/>
                </a:solidFill>
                <a:highlight>
                  <a:srgbClr val="00FFFF"/>
                </a:highlight>
                <a:latin typeface="verdana" panose="020B0604030504040204" pitchFamily="34" charset="0"/>
                <a:hlinkClick r:id="rId4"/>
              </a:rPr>
              <a:t>Assessment Evidence Gathering Templates for internal and external assessment after an Unexpected Event</a:t>
            </a:r>
            <a:r>
              <a:rPr lang="en-NZ" sz="1400">
                <a:solidFill>
                  <a:srgbClr val="333333"/>
                </a:solidFill>
                <a:highlight>
                  <a:srgbClr val="00FFFF"/>
                </a:highlight>
                <a:latin typeface="verdana" panose="020B0604030504040204" pitchFamily="34" charset="0"/>
              </a:rPr>
              <a:t>.</a:t>
            </a:r>
          </a:p>
          <a:p>
            <a:r>
              <a:rPr lang="en-NZ"/>
              <a:t>These cover a range of areas to help address your individual circumstances. They include information on both internal and external assessment, on collecting evidence and reporting results, and provides templates for recording evidence of achievement of standards. </a:t>
            </a:r>
          </a:p>
        </p:txBody>
      </p:sp>
      <p:pic>
        <p:nvPicPr>
          <p:cNvPr id="10" name="Picture 9">
            <a:extLst>
              <a:ext uri="{FF2B5EF4-FFF2-40B4-BE49-F238E27FC236}">
                <a16:creationId xmlns:a16="http://schemas.microsoft.com/office/drawing/2014/main" id="{3F9AFD85-478C-4ECA-A572-52A2347FBBF8}"/>
              </a:ext>
            </a:extLst>
          </p:cNvPr>
          <p:cNvPicPr/>
          <p:nvPr/>
        </p:nvPicPr>
        <p:blipFill rotWithShape="1">
          <a:blip r:embed="rId5"/>
          <a:srcRect l="51021" t="24432" r="950" b="33998"/>
          <a:stretch/>
        </p:blipFill>
        <p:spPr bwMode="auto">
          <a:xfrm>
            <a:off x="2479504" y="1685385"/>
            <a:ext cx="2752090" cy="1339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550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E1E7036-0DAC-42A6-B130-E3228E40D250}"/>
              </a:ext>
            </a:extLst>
          </p:cNvPr>
          <p:cNvGrpSpPr>
            <a:grpSpLocks/>
          </p:cNvGrpSpPr>
          <p:nvPr/>
        </p:nvGrpSpPr>
        <p:grpSpPr bwMode="auto">
          <a:xfrm flipV="1">
            <a:off x="336225" y="683046"/>
            <a:ext cx="4235775" cy="121185"/>
            <a:chOff x="0" y="0"/>
            <a:chExt cx="11990" cy="60"/>
          </a:xfrm>
        </p:grpSpPr>
        <p:grpSp>
          <p:nvGrpSpPr>
            <p:cNvPr id="4" name="Group 3">
              <a:extLst>
                <a:ext uri="{FF2B5EF4-FFF2-40B4-BE49-F238E27FC236}">
                  <a16:creationId xmlns:a16="http://schemas.microsoft.com/office/drawing/2014/main" id="{662D5408-4E7E-4455-8021-C3E5EFE867AA}"/>
                </a:ext>
              </a:extLst>
            </p:cNvPr>
            <p:cNvGrpSpPr>
              <a:grpSpLocks/>
            </p:cNvGrpSpPr>
            <p:nvPr/>
          </p:nvGrpSpPr>
          <p:grpSpPr bwMode="auto">
            <a:xfrm>
              <a:off x="30" y="30"/>
              <a:ext cx="11930" cy="2"/>
              <a:chOff x="30" y="30"/>
              <a:chExt cx="11930" cy="2"/>
            </a:xfrm>
          </p:grpSpPr>
          <p:sp>
            <p:nvSpPr>
              <p:cNvPr id="5" name="Freeform 5">
                <a:extLst>
                  <a:ext uri="{FF2B5EF4-FFF2-40B4-BE49-F238E27FC236}">
                    <a16:creationId xmlns:a16="http://schemas.microsoft.com/office/drawing/2014/main" id="{D1C65A50-315E-4AF4-9C30-BD27223EF582}"/>
                  </a:ext>
                </a:extLst>
              </p:cNvPr>
              <p:cNvSpPr>
                <a:spLocks/>
              </p:cNvSpPr>
              <p:nvPr/>
            </p:nvSpPr>
            <p:spPr bwMode="auto">
              <a:xfrm>
                <a:off x="30" y="30"/>
                <a:ext cx="11930" cy="2"/>
              </a:xfrm>
              <a:custGeom>
                <a:avLst/>
                <a:gdLst>
                  <a:gd name="T0" fmla="+- 0 30 30"/>
                  <a:gd name="T1" fmla="*/ T0 w 11930"/>
                  <a:gd name="T2" fmla="+- 0 11960 30"/>
                  <a:gd name="T3" fmla="*/ T2 w 11930"/>
                </a:gdLst>
                <a:ahLst/>
                <a:cxnLst>
                  <a:cxn ang="0">
                    <a:pos x="T1" y="0"/>
                  </a:cxn>
                  <a:cxn ang="0">
                    <a:pos x="T3" y="0"/>
                  </a:cxn>
                </a:cxnLst>
                <a:rect l="0" t="0" r="r" b="b"/>
                <a:pathLst>
                  <a:path w="11930">
                    <a:moveTo>
                      <a:pt x="0" y="0"/>
                    </a:moveTo>
                    <a:lnTo>
                      <a:pt x="11930" y="0"/>
                    </a:lnTo>
                  </a:path>
                </a:pathLst>
              </a:custGeom>
              <a:noFill/>
              <a:ln w="38100">
                <a:solidFill>
                  <a:srgbClr val="E3183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NZ"/>
              </a:p>
            </p:txBody>
          </p:sp>
        </p:grpSp>
      </p:grpSp>
      <p:sp>
        <p:nvSpPr>
          <p:cNvPr id="2" name="Rectangle 5">
            <a:extLst>
              <a:ext uri="{FF2B5EF4-FFF2-40B4-BE49-F238E27FC236}">
                <a16:creationId xmlns:a16="http://schemas.microsoft.com/office/drawing/2014/main" id="{D933FBEB-0DA3-4C8E-A1CD-636099D55583}"/>
              </a:ext>
            </a:extLst>
          </p:cNvPr>
          <p:cNvSpPr>
            <a:spLocks noChangeArrowheads="1"/>
          </p:cNvSpPr>
          <p:nvPr/>
        </p:nvSpPr>
        <p:spPr bwMode="auto">
          <a:xfrm>
            <a:off x="233362" y="219988"/>
            <a:ext cx="443704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for SAC students</a:t>
            </a:r>
            <a:endParaRPr kumimoji="0" lang="en-NZ"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EEA765-1E78-4020-BEF5-45507191965F}"/>
              </a:ext>
            </a:extLst>
          </p:cNvPr>
          <p:cNvSpPr>
            <a:spLocks noChangeArrowheads="1"/>
          </p:cNvSpPr>
          <p:nvPr/>
        </p:nvSpPr>
        <p:spPr bwMode="auto">
          <a:xfrm>
            <a:off x="379983" y="746284"/>
            <a:ext cx="775386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7650" algn="l"/>
              </a:tabLst>
              <a:defRPr>
                <a:solidFill>
                  <a:schemeClr val="tx1"/>
                </a:solidFill>
                <a:latin typeface="Arial" panose="020B0604020202020204" pitchFamily="34" charset="0"/>
              </a:defRPr>
            </a:lvl1pPr>
            <a:lvl2pPr eaLnBrk="0" fontAlgn="base" hangingPunct="0">
              <a:spcBef>
                <a:spcPct val="0"/>
              </a:spcBef>
              <a:spcAft>
                <a:spcPct val="0"/>
              </a:spcAft>
              <a:tabLst>
                <a:tab pos="247650" algn="l"/>
              </a:tabLst>
              <a:defRPr>
                <a:solidFill>
                  <a:schemeClr val="tx1"/>
                </a:solidFill>
                <a:latin typeface="Arial" panose="020B0604020202020204" pitchFamily="34" charset="0"/>
              </a:defRPr>
            </a:lvl2pPr>
            <a:lvl3pPr eaLnBrk="0" fontAlgn="base" hangingPunct="0">
              <a:spcBef>
                <a:spcPct val="0"/>
              </a:spcBef>
              <a:spcAft>
                <a:spcPct val="0"/>
              </a:spcAft>
              <a:tabLst>
                <a:tab pos="247650" algn="l"/>
              </a:tabLst>
              <a:defRPr>
                <a:solidFill>
                  <a:schemeClr val="tx1"/>
                </a:solidFill>
                <a:latin typeface="Arial" panose="020B0604020202020204" pitchFamily="34" charset="0"/>
              </a:defRPr>
            </a:lvl3pPr>
            <a:lvl4pPr eaLnBrk="0" fontAlgn="base" hangingPunct="0">
              <a:spcBef>
                <a:spcPct val="0"/>
              </a:spcBef>
              <a:spcAft>
                <a:spcPct val="0"/>
              </a:spcAft>
              <a:tabLst>
                <a:tab pos="247650" algn="l"/>
              </a:tabLst>
              <a:defRPr>
                <a:solidFill>
                  <a:schemeClr val="tx1"/>
                </a:solidFill>
                <a:latin typeface="Arial" panose="020B0604020202020204" pitchFamily="34" charset="0"/>
              </a:defRPr>
            </a:lvl4pPr>
            <a:lvl5pPr eaLnBrk="0" fontAlgn="base" hangingPunct="0">
              <a:spcBef>
                <a:spcPct val="0"/>
              </a:spcBef>
              <a:spcAft>
                <a:spcPct val="0"/>
              </a:spcAft>
              <a:tabLst>
                <a:tab pos="247650" algn="l"/>
              </a:tabLst>
              <a:defRPr>
                <a:solidFill>
                  <a:schemeClr val="tx1"/>
                </a:solidFill>
                <a:latin typeface="Arial" panose="020B0604020202020204" pitchFamily="34" charset="0"/>
              </a:defRPr>
            </a:lvl5pPr>
            <a:lvl6pPr eaLnBrk="0" fontAlgn="base" hangingPunct="0">
              <a:spcBef>
                <a:spcPct val="0"/>
              </a:spcBef>
              <a:spcAft>
                <a:spcPct val="0"/>
              </a:spcAft>
              <a:tabLst>
                <a:tab pos="247650" algn="l"/>
              </a:tabLst>
              <a:defRPr>
                <a:solidFill>
                  <a:schemeClr val="tx1"/>
                </a:solidFill>
                <a:latin typeface="Arial" panose="020B0604020202020204" pitchFamily="34" charset="0"/>
              </a:defRPr>
            </a:lvl6pPr>
            <a:lvl7pPr eaLnBrk="0" fontAlgn="base" hangingPunct="0">
              <a:spcBef>
                <a:spcPct val="0"/>
              </a:spcBef>
              <a:spcAft>
                <a:spcPct val="0"/>
              </a:spcAft>
              <a:tabLst>
                <a:tab pos="247650" algn="l"/>
              </a:tabLst>
              <a:defRPr>
                <a:solidFill>
                  <a:schemeClr val="tx1"/>
                </a:solidFill>
                <a:latin typeface="Arial" panose="020B0604020202020204" pitchFamily="34" charset="0"/>
              </a:defRPr>
            </a:lvl7pPr>
            <a:lvl8pPr eaLnBrk="0" fontAlgn="base" hangingPunct="0">
              <a:spcBef>
                <a:spcPct val="0"/>
              </a:spcBef>
              <a:spcAft>
                <a:spcPct val="0"/>
              </a:spcAft>
              <a:tabLst>
                <a:tab pos="247650" algn="l"/>
              </a:tabLst>
              <a:defRPr>
                <a:solidFill>
                  <a:schemeClr val="tx1"/>
                </a:solidFill>
                <a:latin typeface="Arial" panose="020B0604020202020204" pitchFamily="34" charset="0"/>
              </a:defRPr>
            </a:lvl8pPr>
            <a:lvl9pPr eaLnBrk="0" fontAlgn="base" hangingPunct="0">
              <a:spcBef>
                <a:spcPct val="0"/>
              </a:spcBef>
              <a:spcAft>
                <a:spcPct val="0"/>
              </a:spcAft>
              <a:tabLst>
                <a:tab pos="2476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7650" algn="l"/>
              </a:tabLst>
            </a:pPr>
            <a:r>
              <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key principles of good assessment apply equally to SAC students.</a:t>
            </a:r>
          </a:p>
          <a:p>
            <a:pPr marL="0" marR="0" lvl="0" indent="0" algn="l" defTabSz="914400" rtl="0" eaLnBrk="0" fontAlgn="base" latinLnBrk="0" hangingPunct="0">
              <a:lnSpc>
                <a:spcPct val="100000"/>
              </a:lnSpc>
              <a:spcBef>
                <a:spcPct val="0"/>
              </a:spcBef>
              <a:spcAft>
                <a:spcPct val="0"/>
              </a:spcAft>
              <a:buClrTx/>
              <a:buSzTx/>
              <a:buFontTx/>
              <a:buNone/>
              <a:tabLst>
                <a:tab pos="247650" algn="l"/>
              </a:tabLst>
            </a:pPr>
            <a:endParaRPr lang="en-US" altLang="en-US">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47650" algn="l"/>
              </a:tabLst>
            </a:pPr>
            <a:r>
              <a:rPr lang="en-US" altLang="en-US">
                <a:latin typeface="Calibri" panose="020F0502020204030204" pitchFamily="34" charset="0"/>
                <a:ea typeface="Calibri" panose="020F0502020204030204" pitchFamily="34" charset="0"/>
                <a:cs typeface="Times New Roman" panose="02020603050405020304" pitchFamily="18" charset="0"/>
              </a:rPr>
              <a:t>Include </a:t>
            </a:r>
            <a:r>
              <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needs of SAC students in your review of teaching and assessment </a:t>
            </a:r>
            <a:r>
              <a:rPr kumimoji="0" lang="en-US" altLang="en-US"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programmes</a:t>
            </a:r>
            <a:r>
              <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NZ" altLang="en-US"/>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47650" algn="l"/>
              </a:tabLst>
            </a:pPr>
            <a:r>
              <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 can be assessed in different ways. What is best for SAC students?</a:t>
            </a:r>
            <a:endParaRPr lang="en-NZ" altLang="en-US"/>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47650" algn="l"/>
              </a:tabLst>
            </a:pPr>
            <a:r>
              <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Consider enhancing assessment support for SAC students by:</a:t>
            </a:r>
            <a:endParaRPr kumimoji="0" lang="en-NZ" altLang="en-US" b="0" i="0" u="none" strike="noStrike" cap="none" normalizeH="0" baseline="0">
              <a:ln>
                <a:noFill/>
              </a:ln>
              <a:solidFill>
                <a:schemeClr val="tx1"/>
              </a:solidFill>
              <a:effectLst/>
            </a:endParaRPr>
          </a:p>
          <a:p>
            <a:pPr marL="1200150" lvl="2" indent="-285750" defTabSz="914400">
              <a:buSzPct val="100000"/>
              <a:buFont typeface="Courier New" panose="02070309020205020404" pitchFamily="49" charset="0"/>
              <a:buChar char="o"/>
            </a:pPr>
            <a:r>
              <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consulting students on assessment approaches</a:t>
            </a:r>
            <a:endParaRPr kumimoji="0" lang="en-NZ" altLang="en-US" b="0" i="0" u="none" strike="noStrike" cap="none" normalizeH="0" baseline="0">
              <a:ln>
                <a:noFill/>
              </a:ln>
              <a:solidFill>
                <a:schemeClr val="tx1"/>
              </a:solidFill>
              <a:effectLst/>
            </a:endParaRPr>
          </a:p>
          <a:p>
            <a:pPr marL="1200150" lvl="2" indent="-285750" defTabSz="914400">
              <a:buSzPct val="100000"/>
              <a:buFont typeface="Courier New" panose="02070309020205020404" pitchFamily="49" charset="0"/>
              <a:buChar char="o"/>
            </a:pPr>
            <a:r>
              <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modifying assessment strategies e.g. video conferencing, blog entries</a:t>
            </a:r>
            <a:endParaRPr kumimoji="0" lang="en-NZ" altLang="en-US" b="0" i="0" u="none" strike="noStrike" cap="none" normalizeH="0" baseline="0">
              <a:ln>
                <a:noFill/>
              </a:ln>
              <a:solidFill>
                <a:schemeClr val="tx1"/>
              </a:solidFill>
              <a:effectLst/>
            </a:endParaRPr>
          </a:p>
          <a:p>
            <a:pPr marL="1200150" lvl="2" indent="-285750" defTabSz="914400">
              <a:buSzPct val="100000"/>
              <a:buFont typeface="Courier New" panose="02070309020205020404" pitchFamily="49" charset="0"/>
              <a:buChar char="o"/>
            </a:pPr>
            <a:r>
              <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using software to support reading/writing</a:t>
            </a:r>
            <a:endParaRPr kumimoji="0" lang="en-NZ" altLang="en-US" b="0" i="0" u="none" strike="noStrike" cap="none" normalizeH="0" baseline="0">
              <a:ln>
                <a:noFill/>
              </a:ln>
              <a:solidFill>
                <a:schemeClr val="tx1"/>
              </a:solidFill>
              <a:effectLst/>
            </a:endParaRPr>
          </a:p>
          <a:p>
            <a:pPr marL="1200150" lvl="2" indent="-285750" defTabSz="914400">
              <a:buSzPct val="100000"/>
              <a:buFont typeface="Courier New" panose="02070309020205020404" pitchFamily="49" charset="0"/>
              <a:buChar char="o"/>
            </a:pPr>
            <a:r>
              <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Reader or Writer working remotely with the student e.g. a video conference</a:t>
            </a:r>
            <a:endParaRPr kumimoji="0" lang="en-NZ" altLang="en-US" b="0" i="0" u="none" strike="noStrike" cap="none" normalizeH="0" baseline="0">
              <a:ln>
                <a:noFill/>
              </a:ln>
              <a:solidFill>
                <a:schemeClr val="tx1"/>
              </a:solidFill>
              <a:effectLst/>
            </a:endParaRPr>
          </a:p>
          <a:p>
            <a:pPr marL="1200150" lvl="2" indent="-285750" defTabSz="914400">
              <a:buFont typeface="Courier New" panose="02070309020205020404" pitchFamily="49" charset="0"/>
              <a:buChar char="o"/>
            </a:pPr>
            <a:r>
              <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training a temporary Reader or Writer in the student’s “bubble” while assuring </a:t>
            </a:r>
            <a:r>
              <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authenticity</a:t>
            </a:r>
          </a:p>
          <a:p>
            <a:pPr marL="1200150" lvl="2" indent="-285750" defTabSz="914400">
              <a:buFont typeface="Courier New" panose="02070309020205020404" pitchFamily="49" charset="0"/>
              <a:buChar char="o"/>
            </a:pPr>
            <a:r>
              <a:rPr lang="en-US" altLang="en-US">
                <a:latin typeface="Calibri" panose="020F0502020204030204" pitchFamily="34" charset="0"/>
                <a:ea typeface="Calibri" panose="020F0502020204030204" pitchFamily="34" charset="0"/>
                <a:cs typeface="Times New Roman" panose="02020603050405020304" pitchFamily="18" charset="0"/>
              </a:rPr>
              <a:t>postponing assessment.</a:t>
            </a:r>
            <a:r>
              <a:rPr lang="en-US" altLang="en-US">
                <a:latin typeface="Calibri" panose="020F0502020204030204" pitchFamily="34" charset="0"/>
                <a:ea typeface="Calibri" panose="020F0502020204030204" pitchFamily="34" charset="0"/>
                <a:cs typeface="Calibri" panose="020F0502020204030204" pitchFamily="34" charset="0"/>
              </a:rPr>
              <a:t> </a:t>
            </a:r>
          </a:p>
          <a:p>
            <a:pPr lvl="0" defTabSz="914400">
              <a:buFontTx/>
              <a:buChar char="•"/>
            </a:pPr>
            <a:endParaRPr lang="en-US" altLang="en-US">
              <a:latin typeface="Calibri" panose="020F0502020204030204" pitchFamily="34" charset="0"/>
              <a:ea typeface="Calibri" panose="020F0502020204030204" pitchFamily="34" charset="0"/>
              <a:cs typeface="Calibri" panose="020F0502020204030204" pitchFamily="34" charset="0"/>
            </a:endParaRPr>
          </a:p>
          <a:p>
            <a:pPr marL="342900" indent="-342900" defTabSz="914400">
              <a:buFont typeface="Arial" panose="020B0604020202020204" pitchFamily="34" charset="0"/>
              <a:buChar char="•"/>
            </a:pPr>
            <a:r>
              <a:rPr lang="en-US" altLang="en-US">
                <a:latin typeface="Calibri" panose="020F0502020204030204" pitchFamily="34" charset="0"/>
                <a:cs typeface="Times New Roman" panose="02020603050405020304" pitchFamily="18" charset="0"/>
              </a:rPr>
              <a:t>Make sensible, considered decisions  </a:t>
            </a:r>
          </a:p>
          <a:p>
            <a:pPr marL="342900" indent="-342900" defTabSz="914400">
              <a:buFont typeface="Arial" panose="020B0604020202020204" pitchFamily="34" charset="0"/>
              <a:buChar char="•"/>
            </a:pPr>
            <a:r>
              <a:rPr lang="en-US" altLang="en-US">
                <a:latin typeface="Calibri" panose="020F0502020204030204" pitchFamily="34" charset="0"/>
                <a:cs typeface="Times New Roman" panose="02020603050405020304" pitchFamily="18" charset="0"/>
              </a:rPr>
              <a:t>Contact </a:t>
            </a:r>
            <a:r>
              <a:rPr lang="en-US" altLang="en-US">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sac@nzqa.govt.nz </a:t>
            </a:r>
            <a:r>
              <a:rPr lang="en-US" altLang="en-US">
                <a:latin typeface="Calibri" panose="020F0502020204030204" pitchFamily="34" charset="0"/>
                <a:cs typeface="Times New Roman" panose="02020603050405020304" pitchFamily="18" charset="0"/>
              </a:rPr>
              <a:t>for clarification.</a:t>
            </a:r>
            <a:endParaRPr lang="en-NZ" altLang="en-US">
              <a:latin typeface="Calibri" panose="020F0502020204030204" pitchFamily="34" charset="0"/>
              <a:cs typeface="Times New Roman" panose="02020603050405020304" pitchFamily="18" charset="0"/>
            </a:endParaRPr>
          </a:p>
          <a:p>
            <a:pPr marL="342900" indent="-342900" defTabSz="914400">
              <a:buFont typeface="Arial" panose="020B0604020202020204" pitchFamily="34" charset="0"/>
              <a:buChar char="•"/>
            </a:pPr>
            <a:endParaRPr lang="en-NZ" altLang="en-US">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47650" algn="l"/>
              </a:tabLst>
            </a:pPr>
            <a:endParaRPr kumimoji="0" lang="en-NZ"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9AF25FC4-2C7A-4D32-AFB0-D49D6E0FE0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387" y="5669601"/>
            <a:ext cx="1849613" cy="1188399"/>
          </a:xfrm>
          <a:prstGeom prst="rect">
            <a:avLst/>
          </a:prstGeom>
        </p:spPr>
      </p:pic>
    </p:spTree>
    <p:extLst>
      <p:ext uri="{BB962C8B-B14F-4D97-AF65-F5344CB8AC3E}">
        <p14:creationId xmlns:p14="http://schemas.microsoft.com/office/powerpoint/2010/main" val="292067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E98D89-2AEE-4349-93DF-11258CE1B75B}"/>
              </a:ext>
            </a:extLst>
          </p:cNvPr>
          <p:cNvSpPr/>
          <p:nvPr/>
        </p:nvSpPr>
        <p:spPr>
          <a:xfrm>
            <a:off x="395536" y="1159810"/>
            <a:ext cx="8491680" cy="3856377"/>
          </a:xfrm>
          <a:prstGeom prst="rect">
            <a:avLst/>
          </a:prstGeom>
        </p:spPr>
        <p:txBody>
          <a:bodyPr wrap="square" anchor="t">
            <a:spAutoFit/>
          </a:bodyPr>
          <a:lstStyle/>
          <a:p>
            <a:pPr marL="171450" indent="-171450">
              <a:lnSpc>
                <a:spcPct val="107000"/>
              </a:lnSpc>
              <a:spcAft>
                <a:spcPts val="600"/>
              </a:spcAft>
              <a:buFont typeface="Arial" panose="020B0604020202020204" pitchFamily="34" charset="0"/>
              <a:buChar char="•"/>
            </a:pPr>
            <a:endParaRPr lang="en-NZ" sz="20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Arial" panose="020B0604020202020204" pitchFamily="34" charset="0"/>
              <a:buChar char="•"/>
            </a:pPr>
            <a:r>
              <a:rPr lang="en-NZ" sz="2200">
                <a:latin typeface="Calibri"/>
                <a:ea typeface="Calibri" panose="020F0502020204030204" pitchFamily="34" charset="0"/>
                <a:cs typeface="Times New Roman"/>
              </a:rPr>
              <a:t>Contact your Principal's Nominee.</a:t>
            </a:r>
            <a:endParaRPr lang="en-NZ" sz="2200">
              <a:latin typeface="Calibri"/>
              <a:ea typeface="Calibri" panose="020F0502020204030204" pitchFamily="34" charset="0"/>
              <a:cs typeface="Times New Roman" panose="02020603050405020304" pitchFamily="18" charset="0"/>
            </a:endParaRPr>
          </a:p>
          <a:p>
            <a:pPr>
              <a:lnSpc>
                <a:spcPct val="107000"/>
              </a:lnSpc>
              <a:spcAft>
                <a:spcPts val="600"/>
              </a:spcAft>
            </a:pPr>
            <a:endParaRPr lang="en-NZ" sz="2200">
              <a:latin typeface="Calibri" panose="020F0502020204030204" pitchFamily="34" charset="0"/>
              <a:ea typeface="Calibri" panose="020F0502020204030204" pitchFamily="34" charset="0"/>
              <a:cs typeface="Times New Roman"/>
            </a:endParaRPr>
          </a:p>
          <a:p>
            <a:pPr marL="342900" indent="-342900">
              <a:lnSpc>
                <a:spcPct val="107000"/>
              </a:lnSpc>
              <a:spcAft>
                <a:spcPts val="600"/>
              </a:spcAft>
              <a:buFont typeface="Arial" panose="020B0604020202020204" pitchFamily="34" charset="0"/>
              <a:buChar char="•"/>
            </a:pPr>
            <a:r>
              <a:rPr lang="en-NZ" sz="2200">
                <a:latin typeface="Calibri"/>
                <a:ea typeface="Calibri" panose="020F0502020204030204" pitchFamily="34" charset="0"/>
                <a:cs typeface="Times New Roman"/>
              </a:rPr>
              <a:t>For specific subjects and assessments</a:t>
            </a:r>
          </a:p>
          <a:p>
            <a:pPr marL="800100" lvl="1" indent="-342900">
              <a:lnSpc>
                <a:spcPct val="107000"/>
              </a:lnSpc>
              <a:spcAft>
                <a:spcPts val="600"/>
              </a:spcAft>
              <a:buFont typeface="Courier New" panose="02070309020205020404" pitchFamily="49" charset="0"/>
              <a:buChar char="o"/>
            </a:pPr>
            <a:r>
              <a:rPr lang="en-NZ" sz="2200">
                <a:latin typeface="Calibri"/>
                <a:ea typeface="Calibri" panose="020F0502020204030204" pitchFamily="34" charset="0"/>
                <a:cs typeface="Times New Roman"/>
                <a:hlinkClick r:id="rId3"/>
              </a:rPr>
              <a:t>Go to your NZQA subject page.</a:t>
            </a:r>
          </a:p>
          <a:p>
            <a:pPr marL="800100" lvl="1" indent="-342900">
              <a:lnSpc>
                <a:spcPct val="107000"/>
              </a:lnSpc>
              <a:spcAft>
                <a:spcPts val="600"/>
              </a:spcAft>
              <a:buFont typeface="Courier New" panose="02070309020205020404" pitchFamily="49" charset="0"/>
              <a:buChar char="o"/>
            </a:pPr>
            <a:endParaRPr lang="en-NZ" sz="22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Arial" panose="020B0604020202020204" pitchFamily="34" charset="0"/>
              <a:buChar char="•"/>
            </a:pPr>
            <a:r>
              <a:rPr lang="en-NZ" sz="2200">
                <a:latin typeface="Calibri"/>
                <a:ea typeface="Calibri" panose="020F0502020204030204" pitchFamily="34" charset="0"/>
                <a:cs typeface="Times New Roman"/>
              </a:rPr>
              <a:t>For school systems and processes</a:t>
            </a:r>
          </a:p>
          <a:p>
            <a:pPr marL="800100" lvl="1" indent="-342900">
              <a:lnSpc>
                <a:spcPct val="107000"/>
              </a:lnSpc>
              <a:spcAft>
                <a:spcPts val="600"/>
              </a:spcAft>
              <a:buFont typeface="Courier New" panose="02070309020205020404" pitchFamily="49" charset="0"/>
              <a:buChar char="o"/>
            </a:pPr>
            <a:r>
              <a:rPr lang="en-NZ" sz="2200">
                <a:latin typeface="Calibri"/>
                <a:ea typeface="Calibri" panose="020F0502020204030204" pitchFamily="34" charset="0"/>
                <a:cs typeface="Times New Roman"/>
              </a:rPr>
              <a:t>Check the COVID-19 resources under your NZQA login.</a:t>
            </a:r>
            <a:endParaRPr lang="en-NZ">
              <a:latin typeface="Calibri"/>
              <a:ea typeface="Calibri" panose="020F0502020204030204" pitchFamily="34" charset="0"/>
              <a:cs typeface="Times New Roman"/>
            </a:endParaRPr>
          </a:p>
          <a:p>
            <a:pPr lvl="1">
              <a:lnSpc>
                <a:spcPct val="107000"/>
              </a:lnSpc>
              <a:spcAft>
                <a:spcPts val="600"/>
              </a:spcAft>
            </a:pPr>
            <a:endParaRPr lang="en-NZ" i="1" u="sng">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C13D4C5-5453-41E2-B9CE-927DC247D343}"/>
              </a:ext>
            </a:extLst>
          </p:cNvPr>
          <p:cNvSpPr txBox="1"/>
          <p:nvPr/>
        </p:nvSpPr>
        <p:spPr>
          <a:xfrm>
            <a:off x="353414" y="78062"/>
            <a:ext cx="8313508" cy="769441"/>
          </a:xfrm>
          <a:prstGeom prst="rect">
            <a:avLst/>
          </a:prstGeom>
          <a:noFill/>
        </p:spPr>
        <p:txBody>
          <a:bodyPr wrap="square" rtlCol="0">
            <a:spAutoFit/>
          </a:bodyPr>
          <a:lstStyle/>
          <a:p>
            <a:r>
              <a:rPr lang="en-NZ" sz="4400" b="1">
                <a:latin typeface="Calibri" panose="020F0502020204030204" pitchFamily="34" charset="0"/>
                <a:cs typeface="Calibri" panose="020F0502020204030204" pitchFamily="34" charset="0"/>
              </a:rPr>
              <a:t>Further Support </a:t>
            </a:r>
          </a:p>
        </p:txBody>
      </p:sp>
      <p:sp>
        <p:nvSpPr>
          <p:cNvPr id="9" name="TextBox 8">
            <a:extLst>
              <a:ext uri="{FF2B5EF4-FFF2-40B4-BE49-F238E27FC236}">
                <a16:creationId xmlns:a16="http://schemas.microsoft.com/office/drawing/2014/main" id="{6F87E3AB-32BD-410F-B0C4-58F2A97E24BC}"/>
              </a:ext>
            </a:extLst>
          </p:cNvPr>
          <p:cNvSpPr txBox="1"/>
          <p:nvPr/>
        </p:nvSpPr>
        <p:spPr>
          <a:xfrm>
            <a:off x="398523" y="807625"/>
            <a:ext cx="5097816" cy="461665"/>
          </a:xfrm>
          <a:prstGeom prst="rect">
            <a:avLst/>
          </a:prstGeom>
          <a:noFill/>
        </p:spPr>
        <p:txBody>
          <a:bodyPr wrap="square" rtlCol="0">
            <a:spAutoFit/>
          </a:bodyPr>
          <a:lstStyle/>
          <a:p>
            <a:r>
              <a:rPr lang="en-NZ" sz="2400" b="1">
                <a:latin typeface="Calibri" panose="020F0502020204030204" pitchFamily="34" charset="0"/>
                <a:cs typeface="Calibri" panose="020F0502020204030204" pitchFamily="34" charset="0"/>
              </a:rPr>
              <a:t>Where to find this </a:t>
            </a:r>
          </a:p>
        </p:txBody>
      </p:sp>
      <p:pic>
        <p:nvPicPr>
          <p:cNvPr id="11" name="Picture 10" descr="A picture containing drawing&#10;&#10;Description automatically generated">
            <a:extLst>
              <a:ext uri="{FF2B5EF4-FFF2-40B4-BE49-F238E27FC236}">
                <a16:creationId xmlns:a16="http://schemas.microsoft.com/office/drawing/2014/main" id="{27011DD6-B12E-4A0A-AB2E-A90F5C981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9044" y="5669601"/>
            <a:ext cx="1849613" cy="1188399"/>
          </a:xfrm>
          <a:prstGeom prst="rect">
            <a:avLst/>
          </a:prstGeom>
        </p:spPr>
      </p:pic>
      <p:cxnSp>
        <p:nvCxnSpPr>
          <p:cNvPr id="12" name="Straight Connector 11">
            <a:extLst>
              <a:ext uri="{FF2B5EF4-FFF2-40B4-BE49-F238E27FC236}">
                <a16:creationId xmlns:a16="http://schemas.microsoft.com/office/drawing/2014/main" id="{BD2222DC-84A6-4564-BE2E-96FAAD3AD336}"/>
              </a:ext>
            </a:extLst>
          </p:cNvPr>
          <p:cNvCxnSpPr>
            <a:cxnSpLocks/>
          </p:cNvCxnSpPr>
          <p:nvPr/>
        </p:nvCxnSpPr>
        <p:spPr>
          <a:xfrm>
            <a:off x="477078" y="756269"/>
            <a:ext cx="3681265" cy="0"/>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56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FFEC90FE-C5DA-4C00-AAA0-8B8F6DE0F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387" y="5669601"/>
            <a:ext cx="1849613" cy="1188399"/>
          </a:xfrm>
          <a:prstGeom prst="rect">
            <a:avLst/>
          </a:prstGeom>
        </p:spPr>
      </p:pic>
      <p:sp>
        <p:nvSpPr>
          <p:cNvPr id="3" name="TextBox 2">
            <a:extLst>
              <a:ext uri="{FF2B5EF4-FFF2-40B4-BE49-F238E27FC236}">
                <a16:creationId xmlns:a16="http://schemas.microsoft.com/office/drawing/2014/main" id="{23F353B5-5133-4177-8512-593A92D4D6B8}"/>
              </a:ext>
            </a:extLst>
          </p:cNvPr>
          <p:cNvSpPr txBox="1"/>
          <p:nvPr/>
        </p:nvSpPr>
        <p:spPr>
          <a:xfrm>
            <a:off x="353414" y="132345"/>
            <a:ext cx="3241556" cy="707886"/>
          </a:xfrm>
          <a:prstGeom prst="rect">
            <a:avLst/>
          </a:prstGeom>
          <a:noFill/>
        </p:spPr>
        <p:txBody>
          <a:bodyPr wrap="square" rtlCol="0">
            <a:spAutoFit/>
          </a:bodyPr>
          <a:lstStyle/>
          <a:p>
            <a:r>
              <a:rPr lang="en-NZ" sz="4000" b="1">
                <a:latin typeface="Calibri" panose="020F0502020204030204" pitchFamily="34" charset="0"/>
                <a:cs typeface="Calibri" panose="020F0502020204030204" pitchFamily="34" charset="0"/>
              </a:rPr>
              <a:t>Background</a:t>
            </a:r>
          </a:p>
        </p:txBody>
      </p:sp>
      <p:sp>
        <p:nvSpPr>
          <p:cNvPr id="4" name="TextBox 3">
            <a:extLst>
              <a:ext uri="{FF2B5EF4-FFF2-40B4-BE49-F238E27FC236}">
                <a16:creationId xmlns:a16="http://schemas.microsoft.com/office/drawing/2014/main" id="{A38029B0-9454-43CB-B2FE-B352E6D54B83}"/>
              </a:ext>
            </a:extLst>
          </p:cNvPr>
          <p:cNvSpPr txBox="1"/>
          <p:nvPr/>
        </p:nvSpPr>
        <p:spPr>
          <a:xfrm>
            <a:off x="353414" y="813535"/>
            <a:ext cx="3241556" cy="461665"/>
          </a:xfrm>
          <a:prstGeom prst="rect">
            <a:avLst/>
          </a:prstGeom>
          <a:noFill/>
        </p:spPr>
        <p:txBody>
          <a:bodyPr wrap="square" rtlCol="0">
            <a:spAutoFit/>
          </a:bodyPr>
          <a:lstStyle/>
          <a:p>
            <a:r>
              <a:rPr lang="en-NZ" sz="2400" b="1">
                <a:latin typeface="Calibri" panose="020F0502020204030204" pitchFamily="34" charset="0"/>
                <a:cs typeface="Calibri" panose="020F0502020204030204" pitchFamily="34" charset="0"/>
              </a:rPr>
              <a:t>NCEA Qualification</a:t>
            </a:r>
          </a:p>
        </p:txBody>
      </p:sp>
      <p:cxnSp>
        <p:nvCxnSpPr>
          <p:cNvPr id="5" name="Straight Connector 4">
            <a:extLst>
              <a:ext uri="{FF2B5EF4-FFF2-40B4-BE49-F238E27FC236}">
                <a16:creationId xmlns:a16="http://schemas.microsoft.com/office/drawing/2014/main" id="{5D440100-1137-479B-A056-F082148DCBA8}"/>
              </a:ext>
            </a:extLst>
          </p:cNvPr>
          <p:cNvCxnSpPr>
            <a:cxnSpLocks/>
          </p:cNvCxnSpPr>
          <p:nvPr/>
        </p:nvCxnSpPr>
        <p:spPr>
          <a:xfrm flipV="1">
            <a:off x="357762" y="766964"/>
            <a:ext cx="2594560" cy="16870"/>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99626D8-7410-4B61-A937-A48F2DE7C634}"/>
              </a:ext>
            </a:extLst>
          </p:cNvPr>
          <p:cNvSpPr txBox="1"/>
          <p:nvPr/>
        </p:nvSpPr>
        <p:spPr>
          <a:xfrm>
            <a:off x="294366" y="1263192"/>
            <a:ext cx="4353047" cy="4031873"/>
          </a:xfrm>
          <a:prstGeom prst="rect">
            <a:avLst/>
          </a:prstGeom>
          <a:noFill/>
        </p:spPr>
        <p:txBody>
          <a:bodyPr wrap="square" rtlCol="0" anchor="t">
            <a:spAutoFit/>
          </a:bodyPr>
          <a:lstStyle/>
          <a:p>
            <a:endParaRPr lang="en-NZ" sz="1600"/>
          </a:p>
          <a:p>
            <a:r>
              <a:rPr lang="en-NZ" sz="1600"/>
              <a:t>NZQA has</a:t>
            </a:r>
            <a:r>
              <a:rPr lang="en-NZ" sz="1600" b="1"/>
              <a:t> flexible</a:t>
            </a:r>
            <a:r>
              <a:rPr lang="en-NZ" sz="1600"/>
              <a:t> evidence gathering systems to support schools unable to deliver assessment under normal conditions.</a:t>
            </a:r>
            <a:r>
              <a:rPr lang="en-NZ" sz="1600">
                <a:ea typeface="+mn-lt"/>
                <a:cs typeface="+mn-lt"/>
              </a:rPr>
              <a:t> NZQA's analysis of 2020 achievement data showed no significant change from expected data patterns.</a:t>
            </a:r>
          </a:p>
          <a:p>
            <a:endParaRPr lang="en-NZ" sz="1600">
              <a:highlight>
                <a:srgbClr val="FFFF00"/>
              </a:highlight>
              <a:cs typeface="Calibri"/>
            </a:endParaRPr>
          </a:p>
          <a:p>
            <a:r>
              <a:rPr lang="en-NZ" sz="1600"/>
              <a:t>During the 2021 COVID-19 disruption, teachers are again encouraged to </a:t>
            </a:r>
            <a:r>
              <a:rPr lang="en-NZ" sz="1600">
                <a:ea typeface="+mn-lt"/>
                <a:cs typeface="+mn-lt"/>
              </a:rPr>
              <a:t>use a flexible evidence gathering process in their teaching and learning programme as appropriate</a:t>
            </a:r>
            <a:r>
              <a:rPr lang="en-NZ" sz="1600"/>
              <a:t>.</a:t>
            </a:r>
          </a:p>
          <a:p>
            <a:endParaRPr lang="en-NZ" sz="1600">
              <a:cs typeface="Calibri"/>
            </a:endParaRPr>
          </a:p>
          <a:p>
            <a:r>
              <a:rPr lang="en-NZ" sz="1600"/>
              <a:t>NZQA continues to have confidence in the professional judgements of teachers to base their assessment decisions on </a:t>
            </a:r>
            <a:r>
              <a:rPr lang="en-NZ" sz="1600" b="1"/>
              <a:t>valid, authentic</a:t>
            </a:r>
            <a:r>
              <a:rPr lang="en-NZ" sz="1600"/>
              <a:t> </a:t>
            </a:r>
            <a:r>
              <a:rPr lang="en-NZ" sz="1600" b="1"/>
              <a:t>evidence</a:t>
            </a:r>
            <a:r>
              <a:rPr lang="en-NZ" sz="1600"/>
              <a:t>, so that results are credible. </a:t>
            </a:r>
            <a:endParaRPr lang="en-NZ" sz="1600">
              <a:cs typeface="Calibri"/>
            </a:endParaRPr>
          </a:p>
        </p:txBody>
      </p:sp>
      <p:sp>
        <p:nvSpPr>
          <p:cNvPr id="11" name="TextBox 10">
            <a:extLst>
              <a:ext uri="{FF2B5EF4-FFF2-40B4-BE49-F238E27FC236}">
                <a16:creationId xmlns:a16="http://schemas.microsoft.com/office/drawing/2014/main" id="{ACC11262-1493-461F-9035-A5DD45185E7F}"/>
              </a:ext>
            </a:extLst>
          </p:cNvPr>
          <p:cNvSpPr txBox="1"/>
          <p:nvPr/>
        </p:nvSpPr>
        <p:spPr>
          <a:xfrm>
            <a:off x="4716739" y="751344"/>
            <a:ext cx="4069499" cy="5262979"/>
          </a:xfrm>
          <a:prstGeom prst="rect">
            <a:avLst/>
          </a:prstGeom>
          <a:noFill/>
        </p:spPr>
        <p:txBody>
          <a:bodyPr wrap="square" rtlCol="0" anchor="t">
            <a:spAutoFit/>
          </a:bodyPr>
          <a:lstStyle/>
          <a:p>
            <a:r>
              <a:rPr lang="en-NZ" sz="1600"/>
              <a:t>Schools and NZQA’s quality assurance processes continue to apply.</a:t>
            </a:r>
          </a:p>
          <a:p>
            <a:endParaRPr lang="en-NZ" sz="1600"/>
          </a:p>
          <a:p>
            <a:r>
              <a:rPr lang="en-NZ" sz="1600"/>
              <a:t>Schools will need to provide </a:t>
            </a:r>
            <a:r>
              <a:rPr lang="en-NZ" sz="1600" b="1"/>
              <a:t>coherent learning programmes </a:t>
            </a:r>
            <a:r>
              <a:rPr lang="en-NZ" sz="1600"/>
              <a:t>and qualification pathways to meet the needs of their students.</a:t>
            </a:r>
          </a:p>
          <a:p>
            <a:endParaRPr lang="en-NZ" sz="1600">
              <a:cs typeface="Calibri" panose="020F0502020204030204"/>
            </a:endParaRPr>
          </a:p>
          <a:p>
            <a:r>
              <a:rPr lang="en-NZ" sz="1600"/>
              <a:t>Within this context, teachers need to:</a:t>
            </a:r>
          </a:p>
          <a:p>
            <a:endParaRPr lang="en-NZ" sz="1600">
              <a:cs typeface="Calibri" panose="020F0502020204030204"/>
            </a:endParaRPr>
          </a:p>
          <a:p>
            <a:pPr marL="285750" indent="-285750">
              <a:buFont typeface="Arial" panose="020B0604020202020204" pitchFamily="34" charset="0"/>
              <a:buChar char="•"/>
            </a:pPr>
            <a:r>
              <a:rPr lang="en-NZ" sz="1600"/>
              <a:t>tailor learning and assessment opportunities to meet student needs</a:t>
            </a:r>
            <a:endParaRPr lang="en-NZ" sz="1600">
              <a:cs typeface="Calibri" panose="020F0502020204030204"/>
            </a:endParaRPr>
          </a:p>
          <a:p>
            <a:pPr marL="285750" indent="-285750">
              <a:buFont typeface="Arial" panose="020B0604020202020204" pitchFamily="34" charset="0"/>
              <a:buChar char="•"/>
            </a:pPr>
            <a:endParaRPr lang="en-NZ" sz="1600">
              <a:cs typeface="Calibri" panose="020F0502020204030204"/>
            </a:endParaRPr>
          </a:p>
          <a:p>
            <a:pPr marL="285750" indent="-285750">
              <a:buFont typeface="Arial" panose="020B0604020202020204" pitchFamily="34" charset="0"/>
              <a:buChar char="•"/>
            </a:pPr>
            <a:r>
              <a:rPr lang="en-NZ" sz="1600"/>
              <a:t>use flexible assessment timeframes</a:t>
            </a:r>
            <a:endParaRPr lang="en-NZ" sz="1600">
              <a:cs typeface="Calibri" panose="020F0502020204030204"/>
            </a:endParaRPr>
          </a:p>
          <a:p>
            <a:pPr marL="285750" indent="-285750">
              <a:buFont typeface="Arial" panose="020B0604020202020204" pitchFamily="34" charset="0"/>
              <a:buChar char="•"/>
            </a:pPr>
            <a:endParaRPr lang="en-NZ" sz="1600">
              <a:cs typeface="Calibri" panose="020F0502020204030204"/>
            </a:endParaRPr>
          </a:p>
          <a:p>
            <a:pPr marL="285750" indent="-285750">
              <a:buFont typeface="Arial" panose="020B0604020202020204" pitchFamily="34" charset="0"/>
              <a:buChar char="•"/>
            </a:pPr>
            <a:r>
              <a:rPr lang="en-NZ" sz="1600"/>
              <a:t>assess when ready, as appropriate</a:t>
            </a:r>
            <a:endParaRPr lang="en-NZ" sz="1600">
              <a:cs typeface="Calibri" panose="020F0502020204030204"/>
            </a:endParaRPr>
          </a:p>
          <a:p>
            <a:pPr marL="285750" indent="-285750">
              <a:buFont typeface="Arial" panose="020B0604020202020204" pitchFamily="34" charset="0"/>
              <a:buChar char="•"/>
            </a:pPr>
            <a:endParaRPr lang="en-NZ" sz="1600">
              <a:cs typeface="Calibri" panose="020F0502020204030204"/>
            </a:endParaRPr>
          </a:p>
          <a:p>
            <a:pPr marL="285750" indent="-285750">
              <a:buFont typeface="Arial" panose="020B0604020202020204" pitchFamily="34" charset="0"/>
              <a:buChar char="•"/>
            </a:pPr>
            <a:r>
              <a:rPr lang="en-NZ" sz="1600"/>
              <a:t>gather valid evidence using a range of approaches.</a:t>
            </a:r>
          </a:p>
          <a:p>
            <a:pPr marL="285750" indent="-285750">
              <a:buFont typeface="Arial" panose="020B0604020202020204" pitchFamily="34" charset="0"/>
              <a:buChar char="•"/>
            </a:pPr>
            <a:endParaRPr lang="en-NZ" sz="1600">
              <a:cs typeface="Calibri" panose="020F0502020204030204"/>
            </a:endParaRPr>
          </a:p>
          <a:p>
            <a:r>
              <a:rPr lang="en-NZ" sz="1600">
                <a:cs typeface="Calibri" panose="020F0502020204030204"/>
              </a:rPr>
              <a:t>NCEA’s flexible design</a:t>
            </a:r>
            <a:br>
              <a:rPr lang="en-NZ" sz="1600">
                <a:cs typeface="Calibri" panose="020F0502020204030204"/>
              </a:rPr>
            </a:br>
            <a:r>
              <a:rPr lang="en-NZ" sz="1600">
                <a:cs typeface="Calibri" panose="020F0502020204030204"/>
              </a:rPr>
              <a:t>enables this for schools.  </a:t>
            </a:r>
          </a:p>
        </p:txBody>
      </p:sp>
    </p:spTree>
    <p:extLst>
      <p:ext uri="{BB962C8B-B14F-4D97-AF65-F5344CB8AC3E}">
        <p14:creationId xmlns:p14="http://schemas.microsoft.com/office/powerpoint/2010/main" val="333399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3D4C5-5453-41E2-B9CE-927DC247D343}"/>
              </a:ext>
            </a:extLst>
          </p:cNvPr>
          <p:cNvSpPr txBox="1"/>
          <p:nvPr/>
        </p:nvSpPr>
        <p:spPr>
          <a:xfrm>
            <a:off x="353414" y="132345"/>
            <a:ext cx="8220652" cy="707886"/>
          </a:xfrm>
          <a:prstGeom prst="rect">
            <a:avLst/>
          </a:prstGeom>
          <a:noFill/>
        </p:spPr>
        <p:txBody>
          <a:bodyPr wrap="square" rtlCol="0">
            <a:spAutoFit/>
          </a:bodyPr>
          <a:lstStyle/>
          <a:p>
            <a:r>
              <a:rPr lang="en-NZ" sz="4000" b="1">
                <a:latin typeface="Calibri" panose="020F0502020204030204" pitchFamily="34" charset="0"/>
                <a:cs typeface="Calibri" panose="020F0502020204030204" pitchFamily="34" charset="0"/>
              </a:rPr>
              <a:t>The bottom line has not changed</a:t>
            </a:r>
          </a:p>
        </p:txBody>
      </p:sp>
      <p:pic>
        <p:nvPicPr>
          <p:cNvPr id="11" name="Picture 10" descr="A picture containing drawing&#10;&#10;Description automatically generated">
            <a:extLst>
              <a:ext uri="{FF2B5EF4-FFF2-40B4-BE49-F238E27FC236}">
                <a16:creationId xmlns:a16="http://schemas.microsoft.com/office/drawing/2014/main" id="{38C89899-5F99-48A4-B2AF-D1CC59F62E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387" y="5669601"/>
            <a:ext cx="1849613" cy="1188399"/>
          </a:xfrm>
          <a:prstGeom prst="rect">
            <a:avLst/>
          </a:prstGeom>
        </p:spPr>
      </p:pic>
      <p:sp>
        <p:nvSpPr>
          <p:cNvPr id="12" name="Content Placeholder 2">
            <a:extLst>
              <a:ext uri="{FF2B5EF4-FFF2-40B4-BE49-F238E27FC236}">
                <a16:creationId xmlns:a16="http://schemas.microsoft.com/office/drawing/2014/main" id="{D785CFD5-CC8C-490D-BE69-DE7C7DB26522}"/>
              </a:ext>
            </a:extLst>
          </p:cNvPr>
          <p:cNvSpPr txBox="1">
            <a:spLocks/>
          </p:cNvSpPr>
          <p:nvPr/>
        </p:nvSpPr>
        <p:spPr>
          <a:xfrm>
            <a:off x="433680" y="1858617"/>
            <a:ext cx="8265646" cy="373545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200">
                <a:cs typeface="Arial"/>
              </a:rPr>
              <a:t>Always keep in mind that assessment needs to: </a:t>
            </a:r>
          </a:p>
          <a:p>
            <a:r>
              <a:rPr lang="en-NZ" sz="2200">
                <a:ea typeface="+mn-lt"/>
                <a:cs typeface="+mn-lt"/>
              </a:rPr>
              <a:t>be </a:t>
            </a:r>
            <a:r>
              <a:rPr lang="en-NZ" sz="2200">
                <a:ea typeface="+mn-lt"/>
                <a:cs typeface="Arial"/>
              </a:rPr>
              <a:t>integrated</a:t>
            </a:r>
            <a:r>
              <a:rPr lang="en-NZ" sz="2200">
                <a:cs typeface="Arial"/>
              </a:rPr>
              <a:t> with learning</a:t>
            </a:r>
            <a:endParaRPr lang="en-NZ" sz="1400">
              <a:cs typeface="Arial"/>
            </a:endParaRPr>
          </a:p>
          <a:p>
            <a:r>
              <a:rPr lang="en-NZ" sz="2200">
                <a:cs typeface="Arial"/>
              </a:rPr>
              <a:t>have activities that will produce valid, authentic and sufficient evidence</a:t>
            </a:r>
          </a:p>
          <a:p>
            <a:r>
              <a:rPr lang="en-NZ" sz="2200">
                <a:cs typeface="Arial"/>
              </a:rPr>
              <a:t>be fair and transparent</a:t>
            </a:r>
          </a:p>
          <a:p>
            <a:r>
              <a:rPr lang="en-NZ" sz="2200">
                <a:cs typeface="Arial"/>
              </a:rPr>
              <a:t>ensure </a:t>
            </a:r>
            <a:r>
              <a:rPr lang="en-NZ" sz="2200">
                <a:ea typeface="+mn-lt"/>
                <a:cs typeface="+mn-lt"/>
              </a:rPr>
              <a:t>judgements are </a:t>
            </a:r>
            <a:r>
              <a:rPr lang="en-NZ" sz="2200">
                <a:cs typeface="Arial"/>
              </a:rPr>
              <a:t>consistent and verifiable</a:t>
            </a:r>
          </a:p>
          <a:p>
            <a:r>
              <a:rPr lang="en-NZ" sz="2200">
                <a:cs typeface="Arial"/>
              </a:rPr>
              <a:t>be manageable – for both students and staff.</a:t>
            </a:r>
          </a:p>
          <a:p>
            <a:endParaRPr lang="en-NZ" sz="2200">
              <a:cs typeface="Arial" panose="020B0604020202020204" pitchFamily="34" charset="0"/>
            </a:endParaRPr>
          </a:p>
          <a:p>
            <a:pPr marL="0" indent="0" algn="ctr">
              <a:buNone/>
            </a:pPr>
            <a:r>
              <a:rPr lang="en-NZ" sz="1800">
                <a:cs typeface="Arial"/>
              </a:rPr>
              <a:t>Adapted from </a:t>
            </a:r>
            <a:r>
              <a:rPr lang="en-NZ" sz="1800" i="1">
                <a:cs typeface="Arial"/>
              </a:rPr>
              <a:t>Learning and Assessment – A guide to Assessment for the National Qualifications Framework, 2001</a:t>
            </a:r>
          </a:p>
        </p:txBody>
      </p:sp>
      <p:sp>
        <p:nvSpPr>
          <p:cNvPr id="13" name="TextBox 12">
            <a:extLst>
              <a:ext uri="{FF2B5EF4-FFF2-40B4-BE49-F238E27FC236}">
                <a16:creationId xmlns:a16="http://schemas.microsoft.com/office/drawing/2014/main" id="{80216565-E641-41A8-A1CD-F1081F49EAC5}"/>
              </a:ext>
            </a:extLst>
          </p:cNvPr>
          <p:cNvSpPr txBox="1"/>
          <p:nvPr/>
        </p:nvSpPr>
        <p:spPr>
          <a:xfrm>
            <a:off x="433680" y="1043609"/>
            <a:ext cx="6786508" cy="461665"/>
          </a:xfrm>
          <a:prstGeom prst="rect">
            <a:avLst/>
          </a:prstGeom>
          <a:noFill/>
        </p:spPr>
        <p:txBody>
          <a:bodyPr wrap="square" rtlCol="0">
            <a:spAutoFit/>
          </a:bodyPr>
          <a:lstStyle/>
          <a:p>
            <a:r>
              <a:rPr lang="en-NZ" sz="2400" b="1">
                <a:latin typeface="Calibri" panose="020F0502020204030204" pitchFamily="34" charset="0"/>
                <a:cs typeface="Calibri" panose="020F0502020204030204" pitchFamily="34" charset="0"/>
              </a:rPr>
              <a:t>Key principles of good assessment</a:t>
            </a:r>
          </a:p>
        </p:txBody>
      </p:sp>
      <p:cxnSp>
        <p:nvCxnSpPr>
          <p:cNvPr id="14" name="Straight Connector 13">
            <a:extLst>
              <a:ext uri="{FF2B5EF4-FFF2-40B4-BE49-F238E27FC236}">
                <a16:creationId xmlns:a16="http://schemas.microsoft.com/office/drawing/2014/main" id="{82908988-44DA-4216-B6A3-21EDBB060493}"/>
              </a:ext>
            </a:extLst>
          </p:cNvPr>
          <p:cNvCxnSpPr>
            <a:cxnSpLocks/>
          </p:cNvCxnSpPr>
          <p:nvPr/>
        </p:nvCxnSpPr>
        <p:spPr>
          <a:xfrm>
            <a:off x="433680" y="764704"/>
            <a:ext cx="1025602" cy="0"/>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56CFDC-2D4A-469E-B315-83ABE4D09750}"/>
              </a:ext>
            </a:extLst>
          </p:cNvPr>
          <p:cNvCxnSpPr>
            <a:cxnSpLocks/>
          </p:cNvCxnSpPr>
          <p:nvPr/>
        </p:nvCxnSpPr>
        <p:spPr>
          <a:xfrm flipV="1">
            <a:off x="605847" y="764703"/>
            <a:ext cx="6786471" cy="1"/>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33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3D4C5-5453-41E2-B9CE-927DC247D343}"/>
              </a:ext>
            </a:extLst>
          </p:cNvPr>
          <p:cNvSpPr txBox="1"/>
          <p:nvPr/>
        </p:nvSpPr>
        <p:spPr>
          <a:xfrm>
            <a:off x="353414" y="132345"/>
            <a:ext cx="8220652" cy="707886"/>
          </a:xfrm>
          <a:prstGeom prst="rect">
            <a:avLst/>
          </a:prstGeom>
          <a:noFill/>
        </p:spPr>
        <p:txBody>
          <a:bodyPr wrap="square" rtlCol="0" anchor="t">
            <a:spAutoFit/>
          </a:bodyPr>
          <a:lstStyle/>
          <a:p>
            <a:r>
              <a:rPr lang="en-NZ" sz="4000" b="1">
                <a:ea typeface="+mn-lt"/>
                <a:cs typeface="+mn-lt"/>
              </a:rPr>
              <a:t>NZQA will assist schools to:</a:t>
            </a:r>
            <a:endParaRPr lang="en-US" b="1">
              <a:cs typeface="Calibri"/>
            </a:endParaRPr>
          </a:p>
        </p:txBody>
      </p:sp>
      <p:pic>
        <p:nvPicPr>
          <p:cNvPr id="11" name="Picture 10" descr="A picture containing drawing&#10;&#10;Description automatically generated">
            <a:extLst>
              <a:ext uri="{FF2B5EF4-FFF2-40B4-BE49-F238E27FC236}">
                <a16:creationId xmlns:a16="http://schemas.microsoft.com/office/drawing/2014/main" id="{38C89899-5F99-48A4-B2AF-D1CC59F62E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387" y="5669601"/>
            <a:ext cx="1849613" cy="1188399"/>
          </a:xfrm>
          <a:prstGeom prst="rect">
            <a:avLst/>
          </a:prstGeom>
        </p:spPr>
      </p:pic>
      <p:sp>
        <p:nvSpPr>
          <p:cNvPr id="12" name="Content Placeholder 2">
            <a:extLst>
              <a:ext uri="{FF2B5EF4-FFF2-40B4-BE49-F238E27FC236}">
                <a16:creationId xmlns:a16="http://schemas.microsoft.com/office/drawing/2014/main" id="{D785CFD5-CC8C-490D-BE69-DE7C7DB26522}"/>
              </a:ext>
            </a:extLst>
          </p:cNvPr>
          <p:cNvSpPr txBox="1">
            <a:spLocks/>
          </p:cNvSpPr>
          <p:nvPr/>
        </p:nvSpPr>
        <p:spPr>
          <a:xfrm>
            <a:off x="451692" y="756997"/>
            <a:ext cx="7997114" cy="4546474"/>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NZ" sz="2400">
              <a:cs typeface="Arial" panose="020B0604020202020204" pitchFamily="34" charset="0"/>
            </a:endParaRPr>
          </a:p>
          <a:p>
            <a:r>
              <a:rPr lang="en-NZ" sz="2400">
                <a:cs typeface="Arial"/>
              </a:rPr>
              <a:t>continue to carry out credible assessment against internal and external standards</a:t>
            </a:r>
          </a:p>
          <a:p>
            <a:r>
              <a:rPr lang="en-NZ" sz="2400"/>
              <a:t>use modified evidence gathering strategies where usual methods are not feasible, to remotely manage student assessment against internal standards and practice for external standards</a:t>
            </a:r>
            <a:endParaRPr lang="en-NZ" sz="2400">
              <a:ea typeface="+mn-lt"/>
              <a:cs typeface="+mn-lt"/>
            </a:endParaRPr>
          </a:p>
          <a:p>
            <a:r>
              <a:rPr lang="en-NZ" sz="2400">
                <a:ea typeface="+mn-lt"/>
                <a:cs typeface="+mn-lt"/>
              </a:rPr>
              <a:t>build teacher confidence in using their professional judgement for gathering and recording standard-specific evidence towards internal and external standards.</a:t>
            </a:r>
          </a:p>
        </p:txBody>
      </p:sp>
      <p:cxnSp>
        <p:nvCxnSpPr>
          <p:cNvPr id="15" name="Straight Connector 14">
            <a:extLst>
              <a:ext uri="{FF2B5EF4-FFF2-40B4-BE49-F238E27FC236}">
                <a16:creationId xmlns:a16="http://schemas.microsoft.com/office/drawing/2014/main" id="{EA56CFDC-2D4A-469E-B315-83ABE4D09750}"/>
              </a:ext>
            </a:extLst>
          </p:cNvPr>
          <p:cNvCxnSpPr>
            <a:cxnSpLocks/>
          </p:cNvCxnSpPr>
          <p:nvPr/>
        </p:nvCxnSpPr>
        <p:spPr>
          <a:xfrm>
            <a:off x="353685" y="747433"/>
            <a:ext cx="5750668" cy="9564"/>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8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3D4C5-5453-41E2-B9CE-927DC247D343}"/>
              </a:ext>
            </a:extLst>
          </p:cNvPr>
          <p:cNvSpPr txBox="1"/>
          <p:nvPr/>
        </p:nvSpPr>
        <p:spPr>
          <a:xfrm>
            <a:off x="586408" y="132345"/>
            <a:ext cx="7987658" cy="1323439"/>
          </a:xfrm>
          <a:prstGeom prst="rect">
            <a:avLst/>
          </a:prstGeom>
          <a:noFill/>
        </p:spPr>
        <p:txBody>
          <a:bodyPr wrap="square" rtlCol="0" anchor="t">
            <a:spAutoFit/>
          </a:bodyPr>
          <a:lstStyle/>
          <a:p>
            <a:r>
              <a:rPr lang="en-NZ" sz="4000" b="1">
                <a:latin typeface="Calibri"/>
                <a:cs typeface="Calibri"/>
              </a:rPr>
              <a:t>Who is the target student for these evidence gathering strategies?</a:t>
            </a:r>
          </a:p>
        </p:txBody>
      </p:sp>
      <p:pic>
        <p:nvPicPr>
          <p:cNvPr id="11" name="Picture 10" descr="A picture containing drawing&#10;&#10;Description automatically generated">
            <a:extLst>
              <a:ext uri="{FF2B5EF4-FFF2-40B4-BE49-F238E27FC236}">
                <a16:creationId xmlns:a16="http://schemas.microsoft.com/office/drawing/2014/main" id="{38C89899-5F99-48A4-B2AF-D1CC59F62E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387" y="5688455"/>
            <a:ext cx="1849613" cy="1188399"/>
          </a:xfrm>
          <a:prstGeom prst="rect">
            <a:avLst/>
          </a:prstGeom>
        </p:spPr>
      </p:pic>
      <p:sp>
        <p:nvSpPr>
          <p:cNvPr id="12" name="Content Placeholder 2">
            <a:extLst>
              <a:ext uri="{FF2B5EF4-FFF2-40B4-BE49-F238E27FC236}">
                <a16:creationId xmlns:a16="http://schemas.microsoft.com/office/drawing/2014/main" id="{D785CFD5-CC8C-490D-BE69-DE7C7DB26522}"/>
              </a:ext>
            </a:extLst>
          </p:cNvPr>
          <p:cNvSpPr txBox="1">
            <a:spLocks/>
          </p:cNvSpPr>
          <p:nvPr/>
        </p:nvSpPr>
        <p:spPr>
          <a:xfrm>
            <a:off x="353415" y="1317403"/>
            <a:ext cx="8345912" cy="41764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NZ" sz="2200">
              <a:cs typeface="Arial" panose="020B0604020202020204" pitchFamily="34" charset="0"/>
            </a:endParaRPr>
          </a:p>
          <a:p>
            <a:pPr marL="0" indent="0">
              <a:buNone/>
            </a:pPr>
            <a:endParaRPr lang="en-NZ" sz="2400" b="1">
              <a:cs typeface="Arial" panose="020B0604020202020204" pitchFamily="34" charset="0"/>
            </a:endParaRPr>
          </a:p>
        </p:txBody>
      </p:sp>
      <p:cxnSp>
        <p:nvCxnSpPr>
          <p:cNvPr id="15" name="Straight Connector 14">
            <a:extLst>
              <a:ext uri="{FF2B5EF4-FFF2-40B4-BE49-F238E27FC236}">
                <a16:creationId xmlns:a16="http://schemas.microsoft.com/office/drawing/2014/main" id="{EA56CFDC-2D4A-469E-B315-83ABE4D09750}"/>
              </a:ext>
            </a:extLst>
          </p:cNvPr>
          <p:cNvCxnSpPr>
            <a:cxnSpLocks/>
          </p:cNvCxnSpPr>
          <p:nvPr/>
        </p:nvCxnSpPr>
        <p:spPr>
          <a:xfrm>
            <a:off x="727113" y="1361700"/>
            <a:ext cx="6247324" cy="1"/>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CD465E6-9EE7-436F-BD99-983D6AE7002F}"/>
              </a:ext>
            </a:extLst>
          </p:cNvPr>
          <p:cNvSpPr/>
          <p:nvPr/>
        </p:nvSpPr>
        <p:spPr>
          <a:xfrm>
            <a:off x="231536" y="1867940"/>
            <a:ext cx="7987657" cy="3584315"/>
          </a:xfrm>
          <a:prstGeom prst="rect">
            <a:avLst/>
          </a:prstGeom>
        </p:spPr>
        <p:txBody>
          <a:bodyPr wrap="square" anchor="t">
            <a:spAutoFit/>
          </a:bodyPr>
          <a:lstStyle/>
          <a:p>
            <a:pPr marL="800100" lvl="1" indent="-342900">
              <a:lnSpc>
                <a:spcPct val="107000"/>
              </a:lnSpc>
              <a:spcAft>
                <a:spcPts val="600"/>
              </a:spcAft>
              <a:buFont typeface="Arial"/>
              <a:buChar char="•"/>
            </a:pPr>
            <a:r>
              <a:rPr lang="en-NZ" sz="2000">
                <a:latin typeface="Calibri"/>
                <a:ea typeface="Calibri" panose="020F0502020204030204" pitchFamily="34" charset="0"/>
                <a:cs typeface="Times New Roman"/>
              </a:rPr>
              <a:t>These strategies are only available for students enrolled in NCEA assessment with their school of enrolment, where results are reported using that school’s Provider code.</a:t>
            </a:r>
            <a:endParaRPr lang="en-NZ" sz="2000">
              <a:latin typeface="Calibri"/>
              <a:ea typeface="Calibri" panose="020F0502020204030204" pitchFamily="34" charset="0"/>
              <a:cs typeface="Times New Roman" panose="02020603050405020304" pitchFamily="18" charset="0"/>
            </a:endParaRPr>
          </a:p>
          <a:p>
            <a:pPr marL="800100" lvl="1" indent="-342900">
              <a:lnSpc>
                <a:spcPct val="107000"/>
              </a:lnSpc>
              <a:spcAft>
                <a:spcPts val="600"/>
              </a:spcAft>
              <a:buFont typeface="Arial"/>
              <a:buChar char="•"/>
            </a:pPr>
            <a:r>
              <a:rPr lang="en-NZ" sz="2000">
                <a:latin typeface="Calibri"/>
                <a:cs typeface="Times New Roman"/>
              </a:rPr>
              <a:t>External providers can be used if an MoU or subcontracting arrangement was in place at the time of school closure.</a:t>
            </a:r>
          </a:p>
          <a:p>
            <a:pPr marL="800100" lvl="1" indent="-342900">
              <a:lnSpc>
                <a:spcPct val="107000"/>
              </a:lnSpc>
              <a:spcAft>
                <a:spcPts val="600"/>
              </a:spcAft>
              <a:buFont typeface="Arial"/>
              <a:buChar char="•"/>
            </a:pPr>
            <a:r>
              <a:rPr lang="en-NZ" sz="2000">
                <a:ea typeface="+mn-lt"/>
                <a:cs typeface="+mn-lt"/>
              </a:rPr>
              <a:t>T</a:t>
            </a:r>
            <a:r>
              <a:rPr lang="en-NZ" sz="2000">
                <a:solidFill>
                  <a:srgbClr val="000000"/>
                </a:solidFill>
                <a:ea typeface="+mn-lt"/>
                <a:cs typeface="+mn-lt"/>
              </a:rPr>
              <a:t>hese strategies </a:t>
            </a:r>
            <a:r>
              <a:rPr lang="en-NZ" sz="2000">
                <a:solidFill>
                  <a:srgbClr val="000000"/>
                </a:solidFill>
                <a:cs typeface="Times New Roman"/>
              </a:rPr>
              <a:t>cannot be offered to New Zealand students overseas, e.g. on exchange</a:t>
            </a:r>
            <a:r>
              <a:rPr lang="en-NZ" sz="2000" baseline="30000">
                <a:solidFill>
                  <a:srgbClr val="000000"/>
                </a:solidFill>
                <a:cs typeface="Times New Roman"/>
              </a:rPr>
              <a:t>1</a:t>
            </a:r>
            <a:r>
              <a:rPr lang="en-NZ" sz="2000">
                <a:solidFill>
                  <a:srgbClr val="000000"/>
                </a:solidFill>
                <a:cs typeface="Times New Roman"/>
              </a:rPr>
              <a:t>. </a:t>
            </a:r>
          </a:p>
          <a:p>
            <a:pPr marL="800100" lvl="1" indent="-342900">
              <a:lnSpc>
                <a:spcPct val="107000"/>
              </a:lnSpc>
              <a:spcAft>
                <a:spcPts val="600"/>
              </a:spcAft>
              <a:buFont typeface="Arial"/>
              <a:buChar char="•"/>
            </a:pPr>
            <a:r>
              <a:rPr lang="en-NZ" sz="2000">
                <a:solidFill>
                  <a:srgbClr val="000000"/>
                </a:solidFill>
                <a:cs typeface="Times New Roman"/>
              </a:rPr>
              <a:t>These strategies are not applicable to New Zealand Scholarship, for which candidates will still complete formal final assessments. </a:t>
            </a:r>
          </a:p>
          <a:p>
            <a:pPr lvl="1">
              <a:lnSpc>
                <a:spcPct val="107000"/>
              </a:lnSpc>
              <a:spcAft>
                <a:spcPts val="600"/>
              </a:spcAft>
            </a:pPr>
            <a:r>
              <a:rPr lang="en-NZ" sz="1400" i="1">
                <a:cs typeface="Times New Roman"/>
              </a:rPr>
              <a:t>	1. The only exception to this is in approved cases. Refer to </a:t>
            </a:r>
            <a:r>
              <a:rPr lang="en-NZ" sz="1400" i="1">
                <a:cs typeface="Times New Roman"/>
                <a:hlinkClick r:id="rId4"/>
              </a:rPr>
              <a:t>Circular A2020/18.</a:t>
            </a:r>
            <a:endParaRPr lang="en-NZ" sz="1400">
              <a:latin typeface="Calibri"/>
              <a:cs typeface="Times New Roman"/>
            </a:endParaRPr>
          </a:p>
        </p:txBody>
      </p:sp>
    </p:spTree>
    <p:extLst>
      <p:ext uri="{BB962C8B-B14F-4D97-AF65-F5344CB8AC3E}">
        <p14:creationId xmlns:p14="http://schemas.microsoft.com/office/powerpoint/2010/main" val="331263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F87E3AB-32BD-410F-B0C4-58F2A97E24BC}"/>
              </a:ext>
            </a:extLst>
          </p:cNvPr>
          <p:cNvSpPr txBox="1"/>
          <p:nvPr/>
        </p:nvSpPr>
        <p:spPr>
          <a:xfrm>
            <a:off x="380390" y="43995"/>
            <a:ext cx="7240413" cy="707886"/>
          </a:xfrm>
          <a:prstGeom prst="rect">
            <a:avLst/>
          </a:prstGeom>
          <a:noFill/>
        </p:spPr>
        <p:txBody>
          <a:bodyPr wrap="square" rtlCol="0" anchor="t">
            <a:spAutoFit/>
          </a:bodyPr>
          <a:lstStyle/>
          <a:p>
            <a:r>
              <a:rPr lang="en-NZ" sz="3200" b="1">
                <a:latin typeface="Calibri"/>
                <a:cs typeface="Calibri"/>
              </a:rPr>
              <a:t>Ensuring valid evidence gathering</a:t>
            </a:r>
            <a:r>
              <a:rPr lang="en-NZ" sz="4000" b="1">
                <a:latin typeface="Calibri"/>
                <a:cs typeface="Calibri"/>
              </a:rPr>
              <a:t> </a:t>
            </a:r>
            <a:endParaRPr lang="en-NZ" sz="4000" b="1">
              <a:latin typeface="Calibri" panose="020F0502020204030204" pitchFamily="34" charset="0"/>
              <a:cs typeface="Calibri" panose="020F0502020204030204"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27011DD6-B12E-4A0A-AB2E-A90F5C981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06" y="42707"/>
            <a:ext cx="1849613" cy="1188399"/>
          </a:xfrm>
          <a:prstGeom prst="rect">
            <a:avLst/>
          </a:prstGeom>
        </p:spPr>
      </p:pic>
      <p:cxnSp>
        <p:nvCxnSpPr>
          <p:cNvPr id="12" name="Straight Connector 11">
            <a:extLst>
              <a:ext uri="{FF2B5EF4-FFF2-40B4-BE49-F238E27FC236}">
                <a16:creationId xmlns:a16="http://schemas.microsoft.com/office/drawing/2014/main" id="{BD2222DC-84A6-4564-BE2E-96FAAD3AD336}"/>
              </a:ext>
            </a:extLst>
          </p:cNvPr>
          <p:cNvCxnSpPr>
            <a:cxnSpLocks/>
          </p:cNvCxnSpPr>
          <p:nvPr/>
        </p:nvCxnSpPr>
        <p:spPr>
          <a:xfrm flipV="1">
            <a:off x="380390" y="744243"/>
            <a:ext cx="5700921" cy="1"/>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239CDE5D-2A54-4DE4-B298-D12495D9C68B}"/>
              </a:ext>
            </a:extLst>
          </p:cNvPr>
          <p:cNvGraphicFramePr>
            <a:graphicFrameLocks noGrp="1"/>
          </p:cNvGraphicFramePr>
          <p:nvPr>
            <p:extLst>
              <p:ext uri="{D42A27DB-BD31-4B8C-83A1-F6EECF244321}">
                <p14:modId xmlns:p14="http://schemas.microsoft.com/office/powerpoint/2010/main" val="4294873081"/>
              </p:ext>
            </p:extLst>
          </p:nvPr>
        </p:nvGraphicFramePr>
        <p:xfrm>
          <a:off x="380390" y="1231106"/>
          <a:ext cx="8122713" cy="5232613"/>
        </p:xfrm>
        <a:graphic>
          <a:graphicData uri="http://schemas.openxmlformats.org/drawingml/2006/table">
            <a:tbl>
              <a:tblPr firstRow="1" firstCol="1" bandRow="1">
                <a:tableStyleId>{5C22544A-7EE6-4342-B048-85BDC9FD1C3A}</a:tableStyleId>
              </a:tblPr>
              <a:tblGrid>
                <a:gridCol w="2707571">
                  <a:extLst>
                    <a:ext uri="{9D8B030D-6E8A-4147-A177-3AD203B41FA5}">
                      <a16:colId xmlns:a16="http://schemas.microsoft.com/office/drawing/2014/main" val="2687753117"/>
                    </a:ext>
                  </a:extLst>
                </a:gridCol>
                <a:gridCol w="2707571">
                  <a:extLst>
                    <a:ext uri="{9D8B030D-6E8A-4147-A177-3AD203B41FA5}">
                      <a16:colId xmlns:a16="http://schemas.microsoft.com/office/drawing/2014/main" val="2997483381"/>
                    </a:ext>
                  </a:extLst>
                </a:gridCol>
                <a:gridCol w="2707571">
                  <a:extLst>
                    <a:ext uri="{9D8B030D-6E8A-4147-A177-3AD203B41FA5}">
                      <a16:colId xmlns:a16="http://schemas.microsoft.com/office/drawing/2014/main" val="1235031698"/>
                    </a:ext>
                  </a:extLst>
                </a:gridCol>
              </a:tblGrid>
              <a:tr h="239937">
                <a:tc>
                  <a:txBody>
                    <a:bodyPr/>
                    <a:lstStyle/>
                    <a:p>
                      <a:pPr algn="ctr" fontAlgn="base">
                        <a:lnSpc>
                          <a:spcPct val="107000"/>
                        </a:lnSpc>
                        <a:spcAft>
                          <a:spcPts val="800"/>
                        </a:spcAft>
                      </a:pPr>
                      <a:r>
                        <a:rPr lang="en-NZ" sz="1600">
                          <a:effectLst/>
                        </a:rPr>
                        <a:t>You DO need to</a:t>
                      </a:r>
                      <a:r>
                        <a:rPr lang="en-US" sz="1600">
                          <a:effectLst/>
                        </a:rPr>
                        <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9356" marR="9356" marT="9356" marB="9356">
                    <a:solidFill>
                      <a:srgbClr val="C00000"/>
                    </a:solidFill>
                  </a:tcPr>
                </a:tc>
                <a:tc>
                  <a:txBody>
                    <a:bodyPr/>
                    <a:lstStyle/>
                    <a:p>
                      <a:pPr algn="ctr" fontAlgn="base">
                        <a:lnSpc>
                          <a:spcPct val="107000"/>
                        </a:lnSpc>
                        <a:spcAft>
                          <a:spcPts val="800"/>
                        </a:spcAft>
                      </a:pPr>
                      <a:r>
                        <a:rPr lang="en-NZ" sz="1600">
                          <a:effectLst/>
                        </a:rPr>
                        <a:t>You DON'T need to</a:t>
                      </a:r>
                      <a:r>
                        <a:rPr lang="en-US" sz="1600">
                          <a:effectLst/>
                        </a:rPr>
                        <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9356" marR="9356" marT="9356" marB="9356">
                    <a:solidFill>
                      <a:srgbClr val="C00000"/>
                    </a:solidFill>
                  </a:tcPr>
                </a:tc>
                <a:tc>
                  <a:txBody>
                    <a:bodyPr/>
                    <a:lstStyle/>
                    <a:p>
                      <a:pPr algn="ctr" fontAlgn="base">
                        <a:lnSpc>
                          <a:spcPct val="107000"/>
                        </a:lnSpc>
                        <a:spcAft>
                          <a:spcPts val="800"/>
                        </a:spcAft>
                      </a:pPr>
                      <a:r>
                        <a:rPr lang="en-NZ" sz="1600">
                          <a:effectLst/>
                        </a:rPr>
                        <a:t>You CAN</a:t>
                      </a:r>
                      <a:endParaRPr lang="en-US" sz="1600">
                        <a:effectLst/>
                      </a:endParaRPr>
                    </a:p>
                  </a:txBody>
                  <a:tcPr marL="9356" marR="9356" marT="9356" marB="9356">
                    <a:solidFill>
                      <a:srgbClr val="C00000"/>
                    </a:solidFill>
                  </a:tcPr>
                </a:tc>
                <a:extLst>
                  <a:ext uri="{0D108BD9-81ED-4DB2-BD59-A6C34878D82A}">
                    <a16:rowId xmlns:a16="http://schemas.microsoft.com/office/drawing/2014/main" val="4104380667"/>
                  </a:ext>
                </a:extLst>
              </a:tr>
              <a:tr h="3953282">
                <a:tc>
                  <a:txBody>
                    <a:bodyPr/>
                    <a:lstStyle/>
                    <a:p>
                      <a:pPr marL="285750" lvl="0" indent="-285750">
                        <a:lnSpc>
                          <a:spcPct val="107000"/>
                        </a:lnSpc>
                        <a:spcAft>
                          <a:spcPts val="0"/>
                        </a:spcAft>
                        <a:buFont typeface="Arial" panose="020B0604020202020204" pitchFamily="34" charset="0"/>
                        <a:buChar char="•"/>
                      </a:pPr>
                      <a:r>
                        <a:rPr lang="en-NZ" sz="1600" b="0" kern="1200">
                          <a:solidFill>
                            <a:schemeClr val="tx1"/>
                          </a:solidFill>
                          <a:effectLst/>
                          <a:latin typeface="+mn-lt"/>
                          <a:ea typeface="+mn-ea"/>
                          <a:cs typeface="+mn-cs"/>
                        </a:rPr>
                        <a:t>ensure assessment happens within coherent teaching and learning programmes</a:t>
                      </a:r>
                      <a:endParaRPr lang="en-US"/>
                    </a:p>
                    <a:p>
                      <a:pPr marL="0" lvl="0" indent="0" fontAlgn="base">
                        <a:lnSpc>
                          <a:spcPct val="107000"/>
                        </a:lnSpc>
                        <a:spcAft>
                          <a:spcPts val="0"/>
                        </a:spcAft>
                        <a:buFont typeface="Arial" panose="020B0604020202020204" pitchFamily="34" charset="0"/>
                        <a:buNone/>
                      </a:pPr>
                      <a:endParaRPr lang="en-NZ" sz="1600" b="0" kern="1200">
                        <a:solidFill>
                          <a:schemeClr val="tx1"/>
                        </a:solidFill>
                        <a:effectLst/>
                        <a:latin typeface="+mn-lt"/>
                        <a:ea typeface="+mn-ea"/>
                        <a:cs typeface="+mn-cs"/>
                      </a:endParaRP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lang="en-NZ" sz="1600" b="0">
                          <a:solidFill>
                            <a:schemeClr val="tx1"/>
                          </a:solidFill>
                          <a:effectLst/>
                        </a:rPr>
                        <a:t>see or hear sufficient standard-specific evidence to make a valid assessment judgement against the criteria of the standard</a:t>
                      </a:r>
                    </a:p>
                    <a:p>
                      <a:pPr marL="0" lvl="0" indent="0" fontAlgn="base">
                        <a:lnSpc>
                          <a:spcPct val="107000"/>
                        </a:lnSpc>
                        <a:spcAft>
                          <a:spcPts val="0"/>
                        </a:spcAft>
                        <a:buFont typeface="Arial" panose="020B0604020202020204" pitchFamily="34" charset="0"/>
                        <a:buNone/>
                      </a:pPr>
                      <a:endParaRPr lang="en-NZ" sz="1600" b="0">
                        <a:solidFill>
                          <a:schemeClr val="tx1"/>
                        </a:solidFill>
                        <a:effectLst/>
                      </a:endParaRPr>
                    </a:p>
                    <a:p>
                      <a:pPr marL="285750" lvl="0" indent="-285750" fontAlgn="base">
                        <a:lnSpc>
                          <a:spcPct val="107000"/>
                        </a:lnSpc>
                        <a:spcAft>
                          <a:spcPts val="0"/>
                        </a:spcAft>
                        <a:buFont typeface="Arial" panose="020B0604020202020204" pitchFamily="34" charset="0"/>
                        <a:buChar char="•"/>
                      </a:pPr>
                      <a:r>
                        <a:rPr lang="en-NZ" sz="1600" b="0">
                          <a:solidFill>
                            <a:schemeClr val="tx1"/>
                          </a:solidFill>
                          <a:effectLst/>
                        </a:rPr>
                        <a:t>ensure the evidence is authentic</a:t>
                      </a:r>
                      <a:endParaRPr lang="en-US" sz="1600" b="0">
                        <a:solidFill>
                          <a:schemeClr val="tx1"/>
                        </a:solidFill>
                        <a:effectLst/>
                      </a:endParaRPr>
                    </a:p>
                    <a:p>
                      <a:pPr marL="285750" lvl="0" indent="-285750" fontAlgn="base">
                        <a:lnSpc>
                          <a:spcPct val="107000"/>
                        </a:lnSpc>
                        <a:spcAft>
                          <a:spcPts val="0"/>
                        </a:spcAft>
                        <a:buFont typeface="Arial" panose="020B0604020202020204" pitchFamily="34" charset="0"/>
                        <a:buChar char="•"/>
                      </a:pPr>
                      <a:endParaRPr lang="en-NZ" sz="1600" b="0">
                        <a:solidFill>
                          <a:schemeClr val="tx1"/>
                        </a:solidFill>
                        <a:effectLst/>
                      </a:endParaRPr>
                    </a:p>
                    <a:p>
                      <a:pPr marL="285750" lvl="0" indent="-285750" fontAlgn="base">
                        <a:lnSpc>
                          <a:spcPct val="107000"/>
                        </a:lnSpc>
                        <a:spcAft>
                          <a:spcPts val="0"/>
                        </a:spcAft>
                        <a:buFont typeface="Arial" panose="020B0604020202020204" pitchFamily="34" charset="0"/>
                        <a:buChar char="•"/>
                      </a:pPr>
                      <a:r>
                        <a:rPr lang="en-NZ" sz="1600" b="0">
                          <a:solidFill>
                            <a:schemeClr val="tx1"/>
                          </a:solidFill>
                          <a:effectLst/>
                        </a:rPr>
                        <a:t>record the forms of evidence witnessed</a:t>
                      </a:r>
                      <a:r>
                        <a:rPr lang="en-US" sz="1600" b="0">
                          <a:solidFill>
                            <a:schemeClr val="tx1"/>
                          </a:solidFill>
                          <a:effectLst/>
                        </a:rPr>
                        <a:t>​ - e.g. conversation, conferencing, blog entry, video, email</a:t>
                      </a:r>
                    </a:p>
                    <a:p>
                      <a:pPr marL="285750" lvl="0" indent="-285750" fontAlgn="base">
                        <a:lnSpc>
                          <a:spcPct val="107000"/>
                        </a:lnSpc>
                        <a:spcAft>
                          <a:spcPts val="0"/>
                        </a:spcAft>
                        <a:buFont typeface="Arial" panose="020B0604020202020204" pitchFamily="34" charset="0"/>
                        <a:buChar char="•"/>
                      </a:pPr>
                      <a:endParaRPr lang="en-NZ" sz="1600" b="0">
                        <a:solidFill>
                          <a:schemeClr val="tx1"/>
                        </a:solidFill>
                        <a:effectLst/>
                      </a:endParaRPr>
                    </a:p>
                    <a:p>
                      <a:pPr marL="0" lvl="0" indent="0">
                        <a:lnSpc>
                          <a:spcPct val="107000"/>
                        </a:lnSpc>
                        <a:spcAft>
                          <a:spcPts val="0"/>
                        </a:spcAft>
                        <a:buNone/>
                      </a:pPr>
                      <a:endParaRPr lang="en-US" sz="1600" b="0">
                        <a:solidFill>
                          <a:schemeClr val="tx1"/>
                        </a:solidFill>
                        <a:effectLst/>
                      </a:endParaRPr>
                    </a:p>
                  </a:txBody>
                  <a:tcPr marL="9356" marR="9356" marT="9356" marB="9356">
                    <a:solidFill>
                      <a:schemeClr val="accent1">
                        <a:lumMod val="40000"/>
                        <a:lumOff val="60000"/>
                      </a:schemeClr>
                    </a:solidFill>
                  </a:tcPr>
                </a:tc>
                <a:tc>
                  <a:txBody>
                    <a:bodyPr/>
                    <a:lstStyle/>
                    <a:p>
                      <a:pPr marL="285750" lvl="0" indent="-285750">
                        <a:lnSpc>
                          <a:spcPct val="107000"/>
                        </a:lnSpc>
                        <a:spcAft>
                          <a:spcPts val="0"/>
                        </a:spcAft>
                        <a:buFont typeface="Arial" panose="020B0604020202020204" pitchFamily="34" charset="0"/>
                        <a:buChar char="•"/>
                      </a:pPr>
                      <a:r>
                        <a:rPr lang="en-NZ" sz="1600" b="0">
                          <a:effectLst/>
                        </a:rPr>
                        <a:t>keep doing assessments under test conditions</a:t>
                      </a:r>
                      <a:endParaRPr lang="en-US" sz="1800" b="0">
                        <a:effectLst/>
                      </a:endParaRPr>
                    </a:p>
                    <a:p>
                      <a:pPr marL="285750" lvl="0" indent="-285750">
                        <a:lnSpc>
                          <a:spcPct val="107000"/>
                        </a:lnSpc>
                        <a:spcAft>
                          <a:spcPts val="0"/>
                        </a:spcAft>
                        <a:buFont typeface="Arial" panose="020B0604020202020204" pitchFamily="34" charset="0"/>
                        <a:buChar char="•"/>
                      </a:pPr>
                      <a:endParaRPr lang="en-NZ" sz="1600" b="0">
                        <a:effectLst/>
                      </a:endParaRPr>
                    </a:p>
                    <a:p>
                      <a:pPr marL="285750" lvl="0" indent="-285750" fontAlgn="base">
                        <a:lnSpc>
                          <a:spcPct val="107000"/>
                        </a:lnSpc>
                        <a:spcAft>
                          <a:spcPts val="0"/>
                        </a:spcAft>
                        <a:buFont typeface="Arial" panose="020B0604020202020204" pitchFamily="34" charset="0"/>
                        <a:buChar char="•"/>
                      </a:pPr>
                      <a:r>
                        <a:rPr lang="en-NZ" sz="1600" b="0">
                          <a:effectLst/>
                        </a:rPr>
                        <a:t>physically collect and/or collate the actual evidence</a:t>
                      </a:r>
                      <a:r>
                        <a:rPr lang="en-US" sz="1600" b="0">
                          <a:effectLst/>
                        </a:rPr>
                        <a:t>​</a:t>
                      </a:r>
                    </a:p>
                    <a:p>
                      <a:pPr marL="285750" lvl="0" indent="-285750" fontAlgn="base">
                        <a:lnSpc>
                          <a:spcPct val="107000"/>
                        </a:lnSpc>
                        <a:spcAft>
                          <a:spcPts val="0"/>
                        </a:spcAft>
                        <a:buFont typeface="Arial" panose="020B0604020202020204" pitchFamily="34" charset="0"/>
                        <a:buChar char="•"/>
                      </a:pPr>
                      <a:endParaRPr lang="en-NZ" sz="1600" b="0">
                        <a:effectLst/>
                      </a:endParaRPr>
                    </a:p>
                    <a:p>
                      <a:pPr marL="285750" lvl="0" indent="-285750" fontAlgn="base">
                        <a:lnSpc>
                          <a:spcPct val="107000"/>
                        </a:lnSpc>
                        <a:spcAft>
                          <a:spcPts val="0"/>
                        </a:spcAft>
                        <a:buFont typeface="Arial" panose="020B0604020202020204" pitchFamily="34" charset="0"/>
                        <a:buChar char="•"/>
                      </a:pPr>
                      <a:r>
                        <a:rPr lang="en-NZ" sz="1600" b="0">
                          <a:effectLst/>
                        </a:rPr>
                        <a:t>assess every student in the same way</a:t>
                      </a:r>
                      <a:r>
                        <a:rPr lang="en-US" sz="1600" b="0">
                          <a:effectLst/>
                        </a:rPr>
                        <a:t>​ or at the same time</a:t>
                      </a:r>
                    </a:p>
                    <a:p>
                      <a:pPr marL="285750" lvl="0" indent="-285750" fontAlgn="base">
                        <a:lnSpc>
                          <a:spcPct val="107000"/>
                        </a:lnSpc>
                        <a:spcAft>
                          <a:spcPts val="0"/>
                        </a:spcAft>
                        <a:buFont typeface="Arial" panose="020B0604020202020204" pitchFamily="34" charset="0"/>
                        <a:buChar char="•"/>
                      </a:pPr>
                      <a:endParaRPr lang="en-NZ" sz="1600" b="0">
                        <a:effectLst/>
                      </a:endParaRPr>
                    </a:p>
                    <a:p>
                      <a:pPr marL="285750" lvl="0" indent="-285750" fontAlgn="base">
                        <a:lnSpc>
                          <a:spcPct val="107000"/>
                        </a:lnSpc>
                        <a:spcAft>
                          <a:spcPts val="800"/>
                        </a:spcAft>
                        <a:buFont typeface="Arial" panose="020B0604020202020204" pitchFamily="34" charset="0"/>
                        <a:buChar char="•"/>
                      </a:pPr>
                      <a:r>
                        <a:rPr lang="en-NZ" sz="1600" b="0">
                          <a:effectLst/>
                        </a:rPr>
                        <a:t>complete a detailed template for each student</a:t>
                      </a:r>
                      <a:r>
                        <a:rPr lang="en-US" sz="1600" b="0">
                          <a:effectLst/>
                        </a:rPr>
                        <a:t>​</a:t>
                      </a:r>
                      <a:endParaRPr lang="en-NZ" sz="1600" b="0">
                        <a:effectLst/>
                        <a:latin typeface="Calibri" panose="020F0502020204030204" pitchFamily="34" charset="0"/>
                        <a:ea typeface="Calibri" panose="020F0502020204030204" pitchFamily="34" charset="0"/>
                        <a:cs typeface="Times New Roman" panose="02020603050405020304" pitchFamily="18" charset="0"/>
                      </a:endParaRPr>
                    </a:p>
                  </a:txBody>
                  <a:tcPr marL="9356" marR="9356" marT="9356" marB="9356">
                    <a:solidFill>
                      <a:schemeClr val="accent1">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NZ" sz="1600" b="0" kern="1200">
                          <a:solidFill>
                            <a:schemeClr val="dk1"/>
                          </a:solidFill>
                          <a:effectLst/>
                          <a:latin typeface="+mn-lt"/>
                          <a:ea typeface="+mn-ea"/>
                          <a:cs typeface="+mn-cs"/>
                        </a:rPr>
                        <a:t>use a spreadsheet, templates, or portfolio approach for recording the evidence-gathering process</a:t>
                      </a:r>
                      <a:r>
                        <a:rPr lang="en-US" sz="1600" b="0" kern="1200">
                          <a:solidFill>
                            <a:schemeClr val="dk1"/>
                          </a:solidFill>
                          <a:effectLst/>
                          <a:latin typeface="+mn-lt"/>
                          <a:ea typeface="+mn-ea"/>
                          <a:cs typeface="+mn-cs"/>
                        </a:rPr>
                        <a:t>​</a:t>
                      </a:r>
                      <a:r>
                        <a:rPr lang="en-NZ" sz="1600" b="0" kern="1200">
                          <a:solidFill>
                            <a:schemeClr val="dk1"/>
                          </a:solidFill>
                          <a:effectLst/>
                          <a:latin typeface="+mn-lt"/>
                          <a:ea typeface="+mn-ea"/>
                          <a:cs typeface="+mn-cs"/>
                        </a:rPr>
                        <a:t> (see slide 12)</a:t>
                      </a:r>
                      <a:br>
                        <a:rPr lang="en-NZ" sz="1600" b="0" kern="1200">
                          <a:solidFill>
                            <a:schemeClr val="dk1"/>
                          </a:solidFill>
                          <a:effectLst/>
                          <a:latin typeface="+mn-lt"/>
                          <a:ea typeface="+mn-ea"/>
                          <a:cs typeface="+mn-cs"/>
                        </a:rPr>
                      </a:br>
                      <a:endParaRPr lang="en-NZ" sz="1600" b="0" kern="1200">
                        <a:solidFill>
                          <a:schemeClr val="dk1"/>
                        </a:solidFill>
                        <a:effectLst/>
                        <a:latin typeface="+mn-lt"/>
                        <a:ea typeface="+mn-ea"/>
                        <a:cs typeface="+mn-cs"/>
                      </a:endParaRPr>
                    </a:p>
                    <a:p>
                      <a:pPr marL="285750" lvl="0" indent="-285750" algn="l" defTabSz="914400" rtl="0" eaLnBrk="1" latinLnBrk="0" hangingPunct="1">
                        <a:lnSpc>
                          <a:spcPct val="100000"/>
                        </a:lnSpc>
                        <a:spcAft>
                          <a:spcPts val="800"/>
                        </a:spcAft>
                        <a:buFont typeface="Arial" panose="020B0604020202020204" pitchFamily="34" charset="0"/>
                        <a:buChar char="•"/>
                      </a:pPr>
                      <a:r>
                        <a:rPr lang="en-NZ" sz="1600" b="0" kern="1200">
                          <a:solidFill>
                            <a:schemeClr val="dk1"/>
                          </a:solidFill>
                          <a:effectLst/>
                          <a:latin typeface="+mn-lt"/>
                          <a:ea typeface="+mn-ea"/>
                          <a:cs typeface="+mn-cs"/>
                        </a:rPr>
                        <a:t>consider partial evidence</a:t>
                      </a:r>
                      <a:r>
                        <a:rPr lang="en-US" sz="1600" b="0" kern="1200">
                          <a:solidFill>
                            <a:schemeClr val="dk1"/>
                          </a:solidFill>
                          <a:effectLst/>
                          <a:latin typeface="+mn-lt"/>
                          <a:ea typeface="+mn-ea"/>
                          <a:cs typeface="+mn-cs"/>
                        </a:rPr>
                        <a:t>​ collected over time</a:t>
                      </a:r>
                      <a:br>
                        <a:rPr lang="en-US" sz="1600" b="0" kern="1200">
                          <a:solidFill>
                            <a:schemeClr val="dk1"/>
                          </a:solidFill>
                          <a:effectLst/>
                          <a:latin typeface="+mn-lt"/>
                          <a:ea typeface="+mn-ea"/>
                          <a:cs typeface="+mn-cs"/>
                        </a:rPr>
                      </a:br>
                      <a:endParaRPr lang="en-NZ" sz="1600" b="0" kern="1200">
                        <a:solidFill>
                          <a:schemeClr val="dk1"/>
                        </a:solidFill>
                        <a:effectLst/>
                        <a:latin typeface="+mn-lt"/>
                        <a:ea typeface="+mn-ea"/>
                        <a:cs typeface="+mn-cs"/>
                      </a:endParaRPr>
                    </a:p>
                    <a:p>
                      <a:pPr marL="285750" lvl="0" indent="-285750" algn="l" defTabSz="914400" rtl="0" eaLnBrk="1" fontAlgn="base" latinLnBrk="0" hangingPunct="1">
                        <a:lnSpc>
                          <a:spcPct val="100000"/>
                        </a:lnSpc>
                        <a:spcAft>
                          <a:spcPts val="800"/>
                        </a:spcAft>
                        <a:buFont typeface="Arial" panose="020B0604020202020204" pitchFamily="34" charset="0"/>
                        <a:buChar char="•"/>
                      </a:pPr>
                      <a:r>
                        <a:rPr lang="en-NZ" sz="1600" b="0" kern="1200">
                          <a:solidFill>
                            <a:schemeClr val="dk1"/>
                          </a:solidFill>
                          <a:effectLst/>
                          <a:latin typeface="+mn-lt"/>
                          <a:ea typeface="+mn-ea"/>
                          <a:cs typeface="+mn-cs"/>
                        </a:rPr>
                        <a:t>consider a range of sources of evidence</a:t>
                      </a:r>
                      <a:r>
                        <a:rPr lang="en-US" sz="1600" b="0" kern="1200">
                          <a:solidFill>
                            <a:schemeClr val="dk1"/>
                          </a:solidFill>
                          <a:effectLst/>
                          <a:latin typeface="+mn-lt"/>
                          <a:ea typeface="+mn-ea"/>
                          <a:cs typeface="+mn-cs"/>
                        </a:rPr>
                        <a:t>​</a:t>
                      </a:r>
                      <a:br>
                        <a:rPr lang="en-US" sz="1600" b="0" kern="1200">
                          <a:solidFill>
                            <a:schemeClr val="dk1"/>
                          </a:solidFill>
                          <a:effectLst/>
                          <a:latin typeface="+mn-lt"/>
                          <a:ea typeface="+mn-ea"/>
                          <a:cs typeface="+mn-cs"/>
                        </a:rPr>
                      </a:br>
                      <a:endParaRPr lang="en-NZ" sz="1600" b="0" kern="1200">
                        <a:solidFill>
                          <a:schemeClr val="dk1"/>
                        </a:solidFill>
                        <a:effectLst/>
                        <a:latin typeface="+mn-lt"/>
                        <a:ea typeface="+mn-ea"/>
                        <a:cs typeface="+mn-cs"/>
                      </a:endParaRPr>
                    </a:p>
                    <a:p>
                      <a:pPr marL="285750" lvl="0" indent="-285750" algn="l" defTabSz="914400" rtl="0" eaLnBrk="1" fontAlgn="base" latinLnBrk="0" hangingPunct="1">
                        <a:lnSpc>
                          <a:spcPct val="100000"/>
                        </a:lnSpc>
                        <a:spcAft>
                          <a:spcPts val="800"/>
                        </a:spcAft>
                        <a:buFont typeface="Arial" panose="020B0604020202020204" pitchFamily="34" charset="0"/>
                        <a:buChar char="•"/>
                      </a:pPr>
                      <a:r>
                        <a:rPr lang="en-NZ" sz="1600" b="0" kern="1200">
                          <a:solidFill>
                            <a:schemeClr val="dk1"/>
                          </a:solidFill>
                          <a:effectLst/>
                          <a:latin typeface="+mn-lt"/>
                          <a:ea typeface="+mn-ea"/>
                          <a:cs typeface="+mn-cs"/>
                        </a:rPr>
                        <a:t>collect and collate evidence for use with later assessments including MCAT or practice externals</a:t>
                      </a:r>
                    </a:p>
                  </a:txBody>
                  <a:tcPr marL="9356" marR="9356" marT="9356" marB="9356">
                    <a:solidFill>
                      <a:schemeClr val="accent1">
                        <a:lumMod val="40000"/>
                        <a:lumOff val="60000"/>
                      </a:schemeClr>
                    </a:solidFill>
                  </a:tcPr>
                </a:tc>
                <a:extLst>
                  <a:ext uri="{0D108BD9-81ED-4DB2-BD59-A6C34878D82A}">
                    <a16:rowId xmlns:a16="http://schemas.microsoft.com/office/drawing/2014/main" val="4082583394"/>
                  </a:ext>
                </a:extLst>
              </a:tr>
            </a:tbl>
          </a:graphicData>
        </a:graphic>
      </p:graphicFrame>
    </p:spTree>
    <p:extLst>
      <p:ext uri="{BB962C8B-B14F-4D97-AF65-F5344CB8AC3E}">
        <p14:creationId xmlns:p14="http://schemas.microsoft.com/office/powerpoint/2010/main" val="150860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3D4C5-5453-41E2-B9CE-927DC247D343}"/>
              </a:ext>
            </a:extLst>
          </p:cNvPr>
          <p:cNvSpPr txBox="1"/>
          <p:nvPr/>
        </p:nvSpPr>
        <p:spPr>
          <a:xfrm>
            <a:off x="862722" y="303251"/>
            <a:ext cx="6165489" cy="553998"/>
          </a:xfrm>
          <a:prstGeom prst="rect">
            <a:avLst/>
          </a:prstGeom>
          <a:noFill/>
        </p:spPr>
        <p:txBody>
          <a:bodyPr wrap="square" rtlCol="0">
            <a:spAutoFit/>
          </a:bodyPr>
          <a:lstStyle/>
          <a:p>
            <a:r>
              <a:rPr lang="en-NZ" sz="3000" b="1">
                <a:latin typeface="Calibri" panose="020F0502020204030204" pitchFamily="34" charset="0"/>
                <a:cs typeface="Calibri" panose="020F0502020204030204" pitchFamily="34" charset="0"/>
              </a:rPr>
              <a:t>Review Teaching and Learning</a:t>
            </a:r>
          </a:p>
        </p:txBody>
      </p:sp>
      <p:sp>
        <p:nvSpPr>
          <p:cNvPr id="12" name="Content Placeholder 2">
            <a:extLst>
              <a:ext uri="{FF2B5EF4-FFF2-40B4-BE49-F238E27FC236}">
                <a16:creationId xmlns:a16="http://schemas.microsoft.com/office/drawing/2014/main" id="{D785CFD5-CC8C-490D-BE69-DE7C7DB26522}"/>
              </a:ext>
            </a:extLst>
          </p:cNvPr>
          <p:cNvSpPr txBox="1">
            <a:spLocks/>
          </p:cNvSpPr>
          <p:nvPr/>
        </p:nvSpPr>
        <p:spPr>
          <a:xfrm>
            <a:off x="862722" y="1006847"/>
            <a:ext cx="7280119" cy="4469732"/>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NZ" sz="1800">
                <a:cs typeface="Arial"/>
              </a:rPr>
              <a:t>Review your programme of learning to take account of the impact of disruptions, changes in delivery methods, and student needs.  </a:t>
            </a:r>
          </a:p>
          <a:p>
            <a:pPr marL="0" indent="0">
              <a:buNone/>
            </a:pPr>
            <a:r>
              <a:rPr lang="en-NZ" sz="1800">
                <a:cs typeface="Arial"/>
              </a:rPr>
              <a:t>Your programme of learning must still relate to the students’ learning pathway and your assessment must meet the requirements of NCEA.</a:t>
            </a:r>
          </a:p>
          <a:p>
            <a:pPr marL="0" indent="0">
              <a:buNone/>
            </a:pPr>
            <a:endParaRPr lang="en-NZ" sz="1800" b="1">
              <a:cs typeface="Arial"/>
            </a:endParaRPr>
          </a:p>
          <a:p>
            <a:pPr marL="0" indent="0">
              <a:buNone/>
            </a:pPr>
            <a:r>
              <a:rPr lang="en-NZ" sz="1800" b="1">
                <a:cs typeface="Arial"/>
              </a:rPr>
              <a:t>What changes might you make as a result of the COVID-19 disruption?</a:t>
            </a:r>
          </a:p>
          <a:p>
            <a:r>
              <a:rPr lang="en-NZ" sz="1800">
                <a:cs typeface="Arial"/>
              </a:rPr>
              <a:t>Review assessment programme – focus on standards, internal / external balance – to meet student qualifications / pathways aspirations</a:t>
            </a:r>
          </a:p>
          <a:p>
            <a:r>
              <a:rPr lang="en-NZ" sz="1800">
                <a:cs typeface="Arial"/>
              </a:rPr>
              <a:t>Review content, skills, assessment contexts</a:t>
            </a:r>
          </a:p>
          <a:p>
            <a:r>
              <a:rPr lang="en-NZ" sz="1800">
                <a:cs typeface="Arial"/>
              </a:rPr>
              <a:t>Reorder the sequence of learning</a:t>
            </a:r>
          </a:p>
          <a:p>
            <a:r>
              <a:rPr lang="en-NZ" sz="1800">
                <a:ea typeface="+mn-lt"/>
                <a:cs typeface="Calibri"/>
              </a:rPr>
              <a:t>Use the same processes and evidence collection methods for practice external g</a:t>
            </a:r>
            <a:r>
              <a:rPr lang="en-NZ" sz="1800">
                <a:ea typeface="+mn-lt"/>
                <a:cs typeface="Arial"/>
              </a:rPr>
              <a:t>rades as for internal assessments</a:t>
            </a:r>
          </a:p>
          <a:p>
            <a:r>
              <a:rPr lang="en-NZ" sz="1800">
                <a:cs typeface="Arial"/>
              </a:rPr>
              <a:t>Accommodate student need</a:t>
            </a:r>
          </a:p>
          <a:p>
            <a:r>
              <a:rPr lang="en-NZ" sz="1800">
                <a:ea typeface="+mn-lt"/>
                <a:cs typeface="+mn-lt"/>
              </a:rPr>
              <a:t>Consider combining tasks, assessments, and learning areas where feasible.</a:t>
            </a:r>
            <a:endParaRPr lang="en-NZ" sz="1800">
              <a:cs typeface="Arial" panose="020B0604020202020204" pitchFamily="34" charset="0"/>
            </a:endParaRPr>
          </a:p>
          <a:p>
            <a:pPr marL="0" indent="0">
              <a:buNone/>
            </a:pPr>
            <a:endParaRPr lang="en-NZ" sz="1800">
              <a:cs typeface="Arial" panose="020B0604020202020204" pitchFamily="34" charset="0"/>
            </a:endParaRPr>
          </a:p>
          <a:p>
            <a:pPr marL="0" indent="0">
              <a:buNone/>
            </a:pPr>
            <a:endParaRPr lang="en-NZ" sz="1800">
              <a:cs typeface="Arial" panose="020B0604020202020204" pitchFamily="34" charset="0"/>
            </a:endParaRPr>
          </a:p>
        </p:txBody>
      </p:sp>
      <p:cxnSp>
        <p:nvCxnSpPr>
          <p:cNvPr id="15" name="Straight Connector 14">
            <a:extLst>
              <a:ext uri="{FF2B5EF4-FFF2-40B4-BE49-F238E27FC236}">
                <a16:creationId xmlns:a16="http://schemas.microsoft.com/office/drawing/2014/main" id="{EA56CFDC-2D4A-469E-B315-83ABE4D09750}"/>
              </a:ext>
            </a:extLst>
          </p:cNvPr>
          <p:cNvCxnSpPr>
            <a:cxnSpLocks/>
          </p:cNvCxnSpPr>
          <p:nvPr/>
        </p:nvCxnSpPr>
        <p:spPr>
          <a:xfrm>
            <a:off x="952548" y="760487"/>
            <a:ext cx="4754193" cy="16870"/>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91BA9CB6-8DC3-4625-870C-307F1D2E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387" y="5669601"/>
            <a:ext cx="1849613" cy="1188399"/>
          </a:xfrm>
          <a:prstGeom prst="rect">
            <a:avLst/>
          </a:prstGeom>
        </p:spPr>
      </p:pic>
    </p:spTree>
    <p:extLst>
      <p:ext uri="{BB962C8B-B14F-4D97-AF65-F5344CB8AC3E}">
        <p14:creationId xmlns:p14="http://schemas.microsoft.com/office/powerpoint/2010/main" val="248713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FFEC90FE-C5DA-4C00-AAA0-8B8F6DE0F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4387" y="5669601"/>
            <a:ext cx="1849613" cy="1188399"/>
          </a:xfrm>
          <a:prstGeom prst="rect">
            <a:avLst/>
          </a:prstGeom>
        </p:spPr>
      </p:pic>
      <p:sp>
        <p:nvSpPr>
          <p:cNvPr id="3" name="TextBox 2">
            <a:extLst>
              <a:ext uri="{FF2B5EF4-FFF2-40B4-BE49-F238E27FC236}">
                <a16:creationId xmlns:a16="http://schemas.microsoft.com/office/drawing/2014/main" id="{23F353B5-5133-4177-8512-593A92D4D6B8}"/>
              </a:ext>
            </a:extLst>
          </p:cNvPr>
          <p:cNvSpPr txBox="1"/>
          <p:nvPr/>
        </p:nvSpPr>
        <p:spPr>
          <a:xfrm>
            <a:off x="353414" y="132345"/>
            <a:ext cx="7884424" cy="707886"/>
          </a:xfrm>
          <a:prstGeom prst="rect">
            <a:avLst/>
          </a:prstGeom>
          <a:noFill/>
        </p:spPr>
        <p:txBody>
          <a:bodyPr wrap="square" rtlCol="0" anchor="t">
            <a:spAutoFit/>
          </a:bodyPr>
          <a:lstStyle/>
          <a:p>
            <a:r>
              <a:rPr lang="en-NZ" sz="4000" b="1">
                <a:latin typeface="Calibri"/>
                <a:cs typeface="Calibri"/>
              </a:rPr>
              <a:t>Review learning and assessment</a:t>
            </a:r>
          </a:p>
        </p:txBody>
      </p:sp>
      <p:sp>
        <p:nvSpPr>
          <p:cNvPr id="4" name="TextBox 3">
            <a:extLst>
              <a:ext uri="{FF2B5EF4-FFF2-40B4-BE49-F238E27FC236}">
                <a16:creationId xmlns:a16="http://schemas.microsoft.com/office/drawing/2014/main" id="{A38029B0-9454-43CB-B2FE-B352E6D54B83}"/>
              </a:ext>
            </a:extLst>
          </p:cNvPr>
          <p:cNvSpPr txBox="1"/>
          <p:nvPr/>
        </p:nvSpPr>
        <p:spPr>
          <a:xfrm>
            <a:off x="433680" y="913016"/>
            <a:ext cx="4379773" cy="461665"/>
          </a:xfrm>
          <a:prstGeom prst="rect">
            <a:avLst/>
          </a:prstGeom>
          <a:noFill/>
        </p:spPr>
        <p:txBody>
          <a:bodyPr wrap="square" rtlCol="0" anchor="t">
            <a:spAutoFit/>
          </a:bodyPr>
          <a:lstStyle/>
          <a:p>
            <a:r>
              <a:rPr lang="en-NZ" sz="2400" b="1">
                <a:latin typeface="Calibri"/>
                <a:cs typeface="Calibri"/>
              </a:rPr>
              <a:t>NZQA advises you to consider:</a:t>
            </a:r>
            <a:endParaRPr lang="en-NZ" sz="2400" b="1">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5D440100-1137-479B-A056-F082148DCBA8}"/>
              </a:ext>
            </a:extLst>
          </p:cNvPr>
          <p:cNvCxnSpPr>
            <a:cxnSpLocks/>
          </p:cNvCxnSpPr>
          <p:nvPr/>
        </p:nvCxnSpPr>
        <p:spPr>
          <a:xfrm>
            <a:off x="517793" y="750603"/>
            <a:ext cx="6776594" cy="0"/>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99626D8-7410-4B61-A937-A48F2DE7C634}"/>
              </a:ext>
            </a:extLst>
          </p:cNvPr>
          <p:cNvSpPr txBox="1"/>
          <p:nvPr/>
        </p:nvSpPr>
        <p:spPr>
          <a:xfrm>
            <a:off x="433680" y="1431708"/>
            <a:ext cx="7756103" cy="4832092"/>
          </a:xfrm>
          <a:prstGeom prst="rect">
            <a:avLst/>
          </a:prstGeom>
          <a:noFill/>
        </p:spPr>
        <p:txBody>
          <a:bodyPr wrap="square" rtlCol="0" anchor="t">
            <a:spAutoFit/>
          </a:bodyPr>
          <a:lstStyle/>
          <a:p>
            <a:pPr marL="342900" indent="-342900">
              <a:buFont typeface="Arial"/>
              <a:buChar char="•"/>
            </a:pPr>
            <a:r>
              <a:rPr lang="en-NZ" sz="1600"/>
              <a:t>reviewing your teaching and learning programme</a:t>
            </a:r>
          </a:p>
          <a:p>
            <a:pPr marL="342900" indent="-342900">
              <a:buFont typeface="Arial"/>
              <a:buChar char="•"/>
            </a:pPr>
            <a:endParaRPr lang="en-NZ" sz="1600"/>
          </a:p>
          <a:p>
            <a:pPr marL="342900" indent="-342900">
              <a:buFont typeface="Arial"/>
              <a:buChar char="•"/>
            </a:pPr>
            <a:r>
              <a:rPr lang="en-NZ" sz="1600"/>
              <a:t>identifying when and where assessment evidence is likely to be generated, and creating opportunities to gather appropriate evidence at these points</a:t>
            </a:r>
          </a:p>
          <a:p>
            <a:endParaRPr lang="en-NZ" sz="1600">
              <a:cs typeface="Calibri"/>
            </a:endParaRPr>
          </a:p>
          <a:p>
            <a:pPr marL="342900" indent="-342900">
              <a:buFont typeface="Arial"/>
              <a:buChar char="•"/>
            </a:pPr>
            <a:r>
              <a:rPr lang="en-NZ" sz="1600"/>
              <a:t>prioritising qualifications for your potential leavers. Depending on individual need, this could be Level 2 or Level 3 for students moving into the workforce or further training, or for those moving into tertiary study it could be University Entrance. </a:t>
            </a:r>
            <a:endParaRPr lang="en-US" sz="1600"/>
          </a:p>
          <a:p>
            <a:pPr marL="342900" indent="-342900">
              <a:buFont typeface="Arial"/>
              <a:buChar char="•"/>
            </a:pPr>
            <a:endParaRPr lang="en-NZ" sz="1600"/>
          </a:p>
          <a:p>
            <a:pPr marL="342900" indent="-342900">
              <a:buFont typeface="Arial"/>
              <a:buChar char="•"/>
            </a:pPr>
            <a:r>
              <a:rPr lang="en-NZ" sz="1600"/>
              <a:t>using the flexibility of the qualification. </a:t>
            </a:r>
          </a:p>
          <a:p>
            <a:pPr marL="800100" lvl="1" indent="-342900">
              <a:buFont typeface="Courier New" panose="02070309020205020404" pitchFamily="49" charset="0"/>
              <a:buChar char="o"/>
            </a:pPr>
            <a:r>
              <a:rPr lang="en-NZ" sz="1600"/>
              <a:t>Students don't need to complete a lower level qualification before moving to the next level. If students don't manage to achieve sufficient credits, those they subsequently achieve from a higher level can fill any gaps in achievement at a lower level. </a:t>
            </a:r>
            <a:br>
              <a:rPr lang="en-NZ" sz="1600"/>
            </a:br>
            <a:endParaRPr lang="en-NZ" sz="1600"/>
          </a:p>
          <a:p>
            <a:pPr marL="800100" lvl="1" indent="-342900">
              <a:buFont typeface="Courier New" panose="02070309020205020404" pitchFamily="49" charset="0"/>
              <a:buChar char="o"/>
            </a:pPr>
            <a:r>
              <a:rPr lang="en-NZ" sz="1600"/>
              <a:t>Students can catch up and be awarded their certificate in 2022 if they are returning to school.  </a:t>
            </a:r>
            <a:endParaRPr lang="en-US" sz="1600">
              <a:cs typeface="Calibri" panose="020F0502020204030204"/>
            </a:endParaRPr>
          </a:p>
          <a:p>
            <a:pPr marL="342900" indent="-342900">
              <a:buFont typeface="Arial"/>
              <a:buChar char="•"/>
            </a:pPr>
            <a:endParaRPr lang="en-NZ">
              <a:cs typeface="Calibri" panose="020F0502020204030204"/>
            </a:endParaRPr>
          </a:p>
          <a:p>
            <a:pPr marL="285750" indent="-285750">
              <a:buFont typeface="Arial"/>
              <a:buChar char="•"/>
            </a:pPr>
            <a:endParaRPr lang="en-NZ">
              <a:cs typeface="Calibri" panose="020F0502020204030204"/>
            </a:endParaRPr>
          </a:p>
        </p:txBody>
      </p:sp>
    </p:spTree>
    <p:extLst>
      <p:ext uri="{BB962C8B-B14F-4D97-AF65-F5344CB8AC3E}">
        <p14:creationId xmlns:p14="http://schemas.microsoft.com/office/powerpoint/2010/main" val="78467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BF856-162D-4BA9-A8BF-EF4D935572A6}"/>
              </a:ext>
            </a:extLst>
          </p:cNvPr>
          <p:cNvSpPr txBox="1"/>
          <p:nvPr/>
        </p:nvSpPr>
        <p:spPr>
          <a:xfrm>
            <a:off x="706582" y="2763077"/>
            <a:ext cx="7841070" cy="27484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defTabSz="914400">
              <a:lnSpc>
                <a:spcPct val="90000"/>
              </a:lnSpc>
              <a:spcBef>
                <a:spcPts val="1000"/>
              </a:spcBef>
              <a:buFont typeface="Arial" panose="020B0604020202020204" pitchFamily="34" charset="0"/>
              <a:buChar char="•"/>
            </a:pPr>
            <a:r>
              <a:rPr lang="en-NZ">
                <a:cs typeface="Arial"/>
              </a:rPr>
              <a:t>reducing the number of standards assessed, if necessary. ​You don’t need to assess everything that is taught if you can’t do so validly.</a:t>
            </a:r>
          </a:p>
          <a:p>
            <a:pPr marL="228600" indent="-228600" defTabSz="914400">
              <a:lnSpc>
                <a:spcPct val="90000"/>
              </a:lnSpc>
              <a:spcBef>
                <a:spcPts val="1000"/>
              </a:spcBef>
              <a:buFont typeface="Arial" panose="020B0604020202020204" pitchFamily="34" charset="0"/>
              <a:buChar char="•"/>
            </a:pPr>
            <a:r>
              <a:rPr lang="en-NZ">
                <a:cs typeface="Arial"/>
              </a:rPr>
              <a:t>prioritising assessment which is gathered over longer time intervals such as projects, research and portfolios rather than one-off assessment events such as tests.  ​</a:t>
            </a:r>
          </a:p>
          <a:p>
            <a:pPr marL="228600" indent="-228600" defTabSz="914400">
              <a:lnSpc>
                <a:spcPct val="90000"/>
              </a:lnSpc>
              <a:spcBef>
                <a:spcPts val="1000"/>
              </a:spcBef>
              <a:buFont typeface="Arial" panose="020B0604020202020204" pitchFamily="34" charset="0"/>
              <a:buChar char="•"/>
            </a:pPr>
            <a:r>
              <a:rPr lang="en-NZ">
                <a:cs typeface="Arial"/>
              </a:rPr>
              <a:t>holding off doing a test for now if it is not interchangeable with an alternative mode of assessment. Teaching can still be carried out with assessment delayed.​</a:t>
            </a:r>
          </a:p>
          <a:p>
            <a:pPr marL="228600" indent="-228600" defTabSz="914400">
              <a:lnSpc>
                <a:spcPct val="90000"/>
              </a:lnSpc>
              <a:spcBef>
                <a:spcPts val="1000"/>
              </a:spcBef>
              <a:buFont typeface="Arial" panose="020B0604020202020204" pitchFamily="34" charset="0"/>
              <a:buChar char="•"/>
            </a:pPr>
            <a:r>
              <a:rPr lang="en-NZ">
                <a:cs typeface="Arial"/>
              </a:rPr>
              <a:t>building confidence by assessing internal standards first.​</a:t>
            </a:r>
          </a:p>
          <a:p>
            <a:pPr>
              <a:buChar char="•"/>
            </a:pPr>
            <a:endParaRPr lang="en-NZ">
              <a:cs typeface="Arial"/>
            </a:endParaRPr>
          </a:p>
        </p:txBody>
      </p:sp>
      <p:sp>
        <p:nvSpPr>
          <p:cNvPr id="4" name="TextBox 3">
            <a:extLst>
              <a:ext uri="{FF2B5EF4-FFF2-40B4-BE49-F238E27FC236}">
                <a16:creationId xmlns:a16="http://schemas.microsoft.com/office/drawing/2014/main" id="{9324A03E-D72C-45F2-B3CE-9BF0AD3B628E}"/>
              </a:ext>
            </a:extLst>
          </p:cNvPr>
          <p:cNvSpPr txBox="1"/>
          <p:nvPr/>
        </p:nvSpPr>
        <p:spPr>
          <a:xfrm>
            <a:off x="353414" y="132345"/>
            <a:ext cx="7884424" cy="707886"/>
          </a:xfrm>
          <a:prstGeom prst="rect">
            <a:avLst/>
          </a:prstGeom>
          <a:noFill/>
        </p:spPr>
        <p:txBody>
          <a:bodyPr wrap="square" rtlCol="0" anchor="t">
            <a:spAutoFit/>
          </a:bodyPr>
          <a:lstStyle/>
          <a:p>
            <a:r>
              <a:rPr lang="en-NZ" sz="4000" b="1">
                <a:latin typeface="Calibri"/>
                <a:cs typeface="Calibri"/>
              </a:rPr>
              <a:t>Review learning and assessment</a:t>
            </a:r>
          </a:p>
        </p:txBody>
      </p:sp>
      <p:sp>
        <p:nvSpPr>
          <p:cNvPr id="6" name="TextBox 5">
            <a:extLst>
              <a:ext uri="{FF2B5EF4-FFF2-40B4-BE49-F238E27FC236}">
                <a16:creationId xmlns:a16="http://schemas.microsoft.com/office/drawing/2014/main" id="{BE37D2F7-6A9B-4532-B067-FB1AA40BA6B4}"/>
              </a:ext>
            </a:extLst>
          </p:cNvPr>
          <p:cNvSpPr txBox="1"/>
          <p:nvPr/>
        </p:nvSpPr>
        <p:spPr>
          <a:xfrm>
            <a:off x="433680" y="922016"/>
            <a:ext cx="8113972" cy="1200329"/>
          </a:xfrm>
          <a:prstGeom prst="rect">
            <a:avLst/>
          </a:prstGeom>
          <a:noFill/>
        </p:spPr>
        <p:txBody>
          <a:bodyPr wrap="square" rtlCol="0" anchor="t">
            <a:spAutoFit/>
          </a:bodyPr>
          <a:lstStyle/>
          <a:p>
            <a:r>
              <a:rPr lang="en-NZ" sz="2400" b="1">
                <a:latin typeface="Calibri"/>
                <a:cs typeface="Calibri"/>
              </a:rPr>
              <a:t>Without compromising the teaching and learning programme and students' qualifications goals, </a:t>
            </a:r>
            <a:r>
              <a:rPr lang="en-NZ" sz="2400" b="1">
                <a:cs typeface="Calibri"/>
              </a:rPr>
              <a:t>NZQA advises that </a:t>
            </a:r>
            <a:r>
              <a:rPr lang="en-NZ" sz="2400" b="1">
                <a:latin typeface="Calibri"/>
                <a:cs typeface="Calibri"/>
              </a:rPr>
              <a:t>you consider:</a:t>
            </a:r>
          </a:p>
        </p:txBody>
      </p:sp>
      <p:cxnSp>
        <p:nvCxnSpPr>
          <p:cNvPr id="8" name="Straight Connector 7">
            <a:extLst>
              <a:ext uri="{FF2B5EF4-FFF2-40B4-BE49-F238E27FC236}">
                <a16:creationId xmlns:a16="http://schemas.microsoft.com/office/drawing/2014/main" id="{97D0456B-DA71-454F-8AB7-D3375BC313E3}"/>
              </a:ext>
            </a:extLst>
          </p:cNvPr>
          <p:cNvCxnSpPr>
            <a:cxnSpLocks/>
          </p:cNvCxnSpPr>
          <p:nvPr/>
        </p:nvCxnSpPr>
        <p:spPr>
          <a:xfrm flipV="1">
            <a:off x="352785" y="748344"/>
            <a:ext cx="7012274" cy="7906"/>
          </a:xfrm>
          <a:prstGeom prst="line">
            <a:avLst/>
          </a:prstGeom>
          <a:ln w="38100">
            <a:solidFill>
              <a:srgbClr val="E3183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592734DE-204E-4514-B771-E8F0A4E9FD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4387" y="5669601"/>
            <a:ext cx="1849613" cy="1188399"/>
          </a:xfrm>
          <a:prstGeom prst="rect">
            <a:avLst/>
          </a:prstGeom>
        </p:spPr>
      </p:pic>
    </p:spTree>
    <p:extLst>
      <p:ext uri="{BB962C8B-B14F-4D97-AF65-F5344CB8AC3E}">
        <p14:creationId xmlns:p14="http://schemas.microsoft.com/office/powerpoint/2010/main" val="14293390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E0C77C83C6E3498D180242DDABBD3F" ma:contentTypeVersion="8" ma:contentTypeDescription="Create a new document." ma:contentTypeScope="" ma:versionID="1b34ab49ffeaa746fd848c5054bf5dae">
  <xsd:schema xmlns:xsd="http://www.w3.org/2001/XMLSchema" xmlns:xs="http://www.w3.org/2001/XMLSchema" xmlns:p="http://schemas.microsoft.com/office/2006/metadata/properties" xmlns:ns2="a35f5fd8-de2a-4aa6-8814-e0f03ce3799e" xmlns:ns3="52d87fb2-092f-4231-a5b5-d23faa776052" targetNamespace="http://schemas.microsoft.com/office/2006/metadata/properties" ma:root="true" ma:fieldsID="294dbf8f4657f2ef2406d60a2790adbd" ns2:_="" ns3:_="">
    <xsd:import namespace="a35f5fd8-de2a-4aa6-8814-e0f03ce3799e"/>
    <xsd:import namespace="52d87fb2-092f-4231-a5b5-d23faa77605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5f5fd8-de2a-4aa6-8814-e0f03ce37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d87fb2-092f-4231-a5b5-d23faa7760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F78E17-AF4A-451D-B854-36831CEBED74}">
  <ds:schemaRefs>
    <ds:schemaRef ds:uri="52d87fb2-092f-4231-a5b5-d23faa776052"/>
    <ds:schemaRef ds:uri="a35f5fd8-de2a-4aa6-8814-e0f03ce379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271E0E8-3F13-4EB9-B62F-F17B9EE9E6FF}">
  <ds:schemaRefs>
    <ds:schemaRef ds:uri="52d87fb2-092f-4231-a5b5-d23faa776052"/>
    <ds:schemaRef ds:uri="a35f5fd8-de2a-4aa6-8814-e0f03ce379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3C61AF-F314-4223-9E69-41478F73F7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19</Slides>
  <Notes>13</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Aimie Hines</dc:creator>
  <cp:revision>1</cp:revision>
  <cp:lastPrinted>2020-02-11T19:44:42Z</cp:lastPrinted>
  <dcterms:created xsi:type="dcterms:W3CDTF">2017-09-01T00:49:44Z</dcterms:created>
  <dcterms:modified xsi:type="dcterms:W3CDTF">2021-08-25T02:53:27Z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0x0101002BE0C77C83C6E3498D180242DDABBD3F</vt:lpwstr>
  </property>
</Properties>
</file>