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22"/>
  </p:notesMasterIdLst>
  <p:sldIdLst>
    <p:sldId id="256" r:id="rId6"/>
    <p:sldId id="257" r:id="rId7"/>
    <p:sldId id="258" r:id="rId8"/>
    <p:sldId id="307" r:id="rId9"/>
    <p:sldId id="261" r:id="rId10"/>
    <p:sldId id="304" r:id="rId11"/>
    <p:sldId id="297" r:id="rId12"/>
    <p:sldId id="265" r:id="rId13"/>
    <p:sldId id="299" r:id="rId14"/>
    <p:sldId id="300" r:id="rId15"/>
    <p:sldId id="311" r:id="rId16"/>
    <p:sldId id="269" r:id="rId17"/>
    <p:sldId id="285" r:id="rId18"/>
    <p:sldId id="271" r:id="rId19"/>
    <p:sldId id="283" r:id="rId20"/>
    <p:sldId id="272" r:id="rId21"/>
  </p:sldIdLst>
  <p:sldSz cx="7556500" cy="10693400"/>
  <p:notesSz cx="6797675" cy="9926638"/>
  <p:defaultTextStyle>
    <a:defPPr>
      <a:defRPr kern="0"/>
    </a:defPPr>
  </p:defaultTextStyle>
  <p:extLst>
    <p:ext uri="{EFAFB233-063F-42B5-8137-9DF3F51BA10A}">
      <p15:sldGuideLst xmlns:p15="http://schemas.microsoft.com/office/powerpoint/2012/main">
        <p15:guide id="1" orient="horz" pos="987" userDrawn="1">
          <p15:clr>
            <a:srgbClr val="A4A3A4"/>
          </p15:clr>
        </p15:guide>
        <p15:guide id="2" pos="31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188FA0C-9221-5C54-A172-87A3A98E9890}" name="Fiona McCourt" initials="FM" userId="S::Fiona.McCourt@nzqa.govt.nz::47281833-01c4-4962-b2a6-6766470ede8d" providerId="AD"/>
  <p188:author id="{DDFF5B10-D729-6420-FE92-F3F3169DA4C6}" name="Merrin Neilson" initials="" userId="S::Merrin.Neilson@nzqa.govt.nz::6bd07f2d-d98f-45a1-aed6-2ad435238e13" providerId="AD"/>
  <p188:author id="{5746B611-3EB7-C54A-265D-A9D86D628288}" name="Jann Marshall" initials="" userId="S::Jann.Marshall@nzqa.govt.nz::553d28a9-bf61-4fb3-9d69-18196eacdca2" providerId="AD"/>
  <p188:author id="{C00C7118-8A17-7609-0013-065EFF523F4E}" name="Philip Lim" initials="PL" userId="S::philip.lim@nzqa.govt.nz::85bcc86f-31c2-4959-af07-5ac6afb5d4ed" providerId="AD"/>
  <p188:author id="{CAD6231E-629C-3C49-C91D-953744EED037}" name="Neil Miller" initials="NM" userId="S::neil.miller@nzqa.govt.nz::9689b142-b419-4aca-ba00-634b2b3bee0f" providerId="AD"/>
  <p188:author id="{DD4FA320-1031-91AC-2EBB-084457EC528B}" name="Philip Lim" initials="PL" userId="S::Philip.Lim@nzqa.govt.nz::85bcc86f-31c2-4959-af07-5ac6afb5d4ed" providerId="AD"/>
  <p188:author id="{1DBA6D21-7048-E5E0-9CD2-E10953B8607F}" name="Vipin Kumar" initials="VK" userId="S::Vipin.Kumar@nzqa.govt.nz::6ad88676-fb8d-45b6-9fe1-cc8af48e4c86" providerId="AD"/>
  <p188:author id="{C8F66F24-7B63-99D5-24CF-ADE7DEDFAE59}" name="Sarah Day" initials="SD" userId="S::sarah.day@nzqa.govt.nz::021c7664-77d1-454b-8180-066145bcbb14" providerId="AD"/>
  <p188:author id="{FBBD3327-9170-B6B8-D389-10B87963BC73}" name="Andrea Thomson" initials="" userId="S::Andrea.Thomson@nzqa.govt.nz::ff54d784-e0bd-4a46-895e-4b413cabf8ce" providerId="AD"/>
  <p188:author id="{DE9B8B48-FBD3-86CA-6385-E53C36A28933}" name="Fiona McCourt" initials="FM" userId="S::fiona.mccourt@nzqa.govt.nz::47281833-01c4-4962-b2a6-6766470ede8d" providerId="AD"/>
  <p188:author id="{37A6604F-1413-D7FB-213E-AE9E0D3F6508}" name="Sharon Clark" initials="SC" userId="S::Sharon.Clark@nzqa.govt.nz::f6f0a1bb-2d2b-4202-b85b-110ae1b5972a" providerId="AD"/>
  <p188:author id="{343C8F52-6E22-FB92-6FD0-890AC9B0A880}" name="Stacey Rees" initials="" userId="S::Stacey.Rees@nzqa.govt.nz::b4b058fc-cbd8-4867-9ee2-bbcfe718c252" providerId="AD"/>
  <p188:author id="{C89F8558-2229-1D60-0A8D-0D73DF2F2BDB}" name="Jann Marshall" initials="JM" userId="S::jann.marshall@nzqa.govt.nz::553d28a9-bf61-4fb3-9d69-18196eacdca2" providerId="AD"/>
  <p188:author id="{71F6065E-F14C-B5D9-B6A9-C461881C3E5B}" name="Monique Sempio" initials="MS" userId="S::monique.sempio@nzqa.govt.nz::c3159e77-a8b1-4a52-8b21-15aa0dc169f2" providerId="AD"/>
  <p188:author id="{9B31F46A-F7AA-FFA7-C20E-5C4250E694B0}" name="Jeremy Campbell" initials="JC" userId="S::Jeremy.Campbell@nzqa.govt.nz::4a61830e-46cb-4592-8d6f-93c512812cea" providerId="AD"/>
  <p188:author id="{1775F675-0CFA-6D2D-4CAB-C4953E86A475}" name="Melinda Hall" initials="MH" userId="S::Melinda.Hall@nzqa.govt.nz::2c182fcf-682b-47a7-861a-c355796130da" providerId="AD"/>
  <p188:author id="{9215BF7C-3DCF-E706-2CAF-4C7A1089E9B4}" name="Jonathan Teppett" initials="JT" userId="S::jonathan.teppett@nzqa.govt.nz::bcae2662-6a9b-47b9-98ab-f2705a6e2e59" providerId="AD"/>
  <p188:author id="{2338898C-BB82-D767-635B-9D32752762E9}" name="Amanda Picken" initials="AP" userId="S::Amanda.Picken@nzqa.govt.nz::28d4c8a8-920c-4cb1-bd0c-4a3c87b29c7a" providerId="AD"/>
  <p188:author id="{9CBADB91-8C57-6EE3-5343-017F556CF024}" name="Hamsa Lilley" initials="" userId="S::Hamsa.Lilley@nzqa.govt.nz::aca6393c-cb77-4a04-a2b7-a66bd9e84133" providerId="AD"/>
  <p188:author id="{9739DD91-1A46-AA21-E958-4C8CF60BCB98}" name="Linda Glogau" initials="NZQAODCEA" userId="Linda Glogau" providerId="None"/>
  <p188:author id="{D22D3B9C-97AD-3C0A-28BC-D16DB7233CCA}" name="Prashant Bakshi" initials="PB" userId="S::Prashant.Bakshi@nzqa.govt.nz::77dcd6fe-c987-4a49-b051-154b674f83db" providerId="AD"/>
  <p188:author id="{9C6AADA9-FDB9-A984-4EE0-CEAE78C60E42}" name="Linda Glogau" initials="" userId="S::Linda.Glogau@nzqa.govt.nz::daad7087-bdbb-40f1-8cc6-483a3ce56844" providerId="AD"/>
  <p188:author id="{DFB9CCB7-9BF8-49D9-B09B-A1152683EE0E}" name="Sally Britnell" initials="" userId="S::Sally.Britnell@nzqa.govt.nz::0ffe8d74-4f2d-4830-9a21-0d00dda40874" providerId="AD"/>
  <p188:author id="{A91BC2B9-AE89-E0B3-FC3F-ADCB35613345}" name="Linda Glogau" initials="LG" userId="S::linda.glogau@nzqa.govt.nz::daad7087-bdbb-40f1-8cc6-483a3ce56844" providerId="AD"/>
  <p188:author id="{15D78CC4-7BB4-6600-F431-2E7E13D1EF13}" name="Merrin Neilson" initials="MN" userId="S::merrin.neilson@nzqa.govt.nz::6bd07f2d-d98f-45a1-aed6-2ad435238e13" providerId="AD"/>
  <p188:author id="{802522C5-B8F7-27AB-3BCC-B55475AE7ED3}" name="Gavin Middleton" initials="GM" userId="S::gavin.middleton@nzqa.govt.nz::f4494776-fba0-439d-ac15-425f0512948f" providerId="AD"/>
  <p188:author id="{55C8B1C5-B039-C106-2249-DCCED98F7D39}" name="Jeremy Campbell" initials="JC" userId="S::jeremy.campbell@nzqa.govt.nz::4a61830e-46cb-4592-8d6f-93c512812cea" providerId="AD"/>
  <p188:author id="{A6DADBCD-5454-6936-046A-665BA4C350CE}" name="Hamsa Lilley" initials="HL" userId="S::hamsa.lilley@nzqa.govt.nz::aca6393c-cb77-4a04-a2b7-a66bd9e84133" providerId="AD"/>
  <p188:author id="{17694CE9-518D-49AE-86FE-9BF888F9A2BE}" name="Alison Dittmer Croad" initials="AD" userId="S::Alison.DittmerCroad@nzqa.govt.nz::0e883a02-a581-443e-bfe7-f5e88536b1a2" providerId="AD"/>
  <p188:author id="{667D9AEE-009B-D5D9-172A-E9A0907FCB19}" name="Alison Dittmer Croad" initials="AC" userId="S::alison.dittmercroad@nzqa.govt.nz::0e883a02-a581-443e-bfe7-f5e88536b1a2" providerId="AD"/>
  <p188:author id="{E8F224F6-EA7E-4D3D-D628-1E4FBFF61777}" name="Andrea Thomson" initials="AT" userId="S::andrea.thomson@nzqa.govt.nz::ff54d784-e0bd-4a46-895e-4b413cabf8c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E3A42"/>
    <a:srgbClr val="9B157E"/>
    <a:srgbClr val="009AAD"/>
    <a:srgbClr val="005A6C"/>
    <a:srgbClr val="005A69"/>
    <a:srgbClr val="EAEFF2"/>
    <a:srgbClr val="E1F0F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3186" y="66"/>
      </p:cViewPr>
      <p:guideLst>
        <p:guide orient="horz" pos="987"/>
        <p:guide pos="31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8/10/relationships/authors" Target="author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997807559392111"/>
          <c:y val="2.3081149866848741E-2"/>
          <c:w val="0.84746139346560267"/>
          <c:h val="0.84177098863633204"/>
        </c:manualLayout>
      </c:layout>
      <c:lineChart>
        <c:grouping val="standard"/>
        <c:varyColors val="0"/>
        <c:ser>
          <c:idx val="0"/>
          <c:order val="0"/>
          <c:tx>
            <c:strRef>
              <c:f>Graphs!$A$218</c:f>
              <c:strCache>
                <c:ptCount val="1"/>
                <c:pt idx="0">
                  <c:v>Revenue</c:v>
                </c:pt>
              </c:strCache>
            </c:strRef>
          </c:tx>
          <c:spPr>
            <a:ln w="28575" cap="rnd">
              <a:solidFill>
                <a:schemeClr val="accent1"/>
              </a:solidFill>
              <a:round/>
            </a:ln>
            <a:effectLst/>
          </c:spPr>
          <c:marker>
            <c:symbol val="none"/>
          </c:marker>
          <c:cat>
            <c:numRef>
              <c:f>Graphs!$B$217:$I$217</c:f>
              <c:numCache>
                <c:formatCode>General</c:formatCode>
                <c:ptCount val="8"/>
                <c:pt idx="0">
                  <c:v>2019</c:v>
                </c:pt>
                <c:pt idx="1">
                  <c:v>2020</c:v>
                </c:pt>
                <c:pt idx="2">
                  <c:v>2021</c:v>
                </c:pt>
                <c:pt idx="3">
                  <c:v>2022</c:v>
                </c:pt>
                <c:pt idx="4">
                  <c:v>2023</c:v>
                </c:pt>
                <c:pt idx="5">
                  <c:v>2024</c:v>
                </c:pt>
                <c:pt idx="6">
                  <c:v>2025</c:v>
                </c:pt>
                <c:pt idx="7">
                  <c:v>2026</c:v>
                </c:pt>
              </c:numCache>
            </c:numRef>
          </c:cat>
          <c:val>
            <c:numRef>
              <c:f>Graphs!$B$218:$I$218</c:f>
              <c:numCache>
                <c:formatCode>General</c:formatCode>
                <c:ptCount val="8"/>
                <c:pt idx="0">
                  <c:v>91051</c:v>
                </c:pt>
                <c:pt idx="1">
                  <c:v>101644</c:v>
                </c:pt>
                <c:pt idx="2">
                  <c:v>103881</c:v>
                </c:pt>
                <c:pt idx="3" formatCode="#,##0;\(#,##0\)">
                  <c:v>107132</c:v>
                </c:pt>
                <c:pt idx="4" formatCode="#,##0;\(#,##0\)">
                  <c:v>106303</c:v>
                </c:pt>
                <c:pt idx="5" formatCode="#,##0;\(#,##0\)">
                  <c:v>114536</c:v>
                </c:pt>
                <c:pt idx="6" formatCode="#,##0;\(#,##0\)">
                  <c:v>121277</c:v>
                </c:pt>
                <c:pt idx="7" formatCode="#,##0;\(#,##0\)">
                  <c:v>125330</c:v>
                </c:pt>
              </c:numCache>
            </c:numRef>
          </c:val>
          <c:smooth val="0"/>
          <c:extLst>
            <c:ext xmlns:c16="http://schemas.microsoft.com/office/drawing/2014/chart" uri="{C3380CC4-5D6E-409C-BE32-E72D297353CC}">
              <c16:uniqueId val="{00000000-D055-470B-B08D-D5DD4F9E321B}"/>
            </c:ext>
          </c:extLst>
        </c:ser>
        <c:ser>
          <c:idx val="1"/>
          <c:order val="1"/>
          <c:tx>
            <c:strRef>
              <c:f>Graphs!$A$219</c:f>
              <c:strCache>
                <c:ptCount val="1"/>
                <c:pt idx="0">
                  <c:v>Expenses</c:v>
                </c:pt>
              </c:strCache>
            </c:strRef>
          </c:tx>
          <c:spPr>
            <a:ln w="28575" cap="rnd">
              <a:solidFill>
                <a:schemeClr val="accent2"/>
              </a:solidFill>
              <a:round/>
            </a:ln>
            <a:effectLst/>
          </c:spPr>
          <c:marker>
            <c:symbol val="none"/>
          </c:marker>
          <c:cat>
            <c:numRef>
              <c:f>Graphs!$B$217:$I$217</c:f>
              <c:numCache>
                <c:formatCode>General</c:formatCode>
                <c:ptCount val="8"/>
                <c:pt idx="0">
                  <c:v>2019</c:v>
                </c:pt>
                <c:pt idx="1">
                  <c:v>2020</c:v>
                </c:pt>
                <c:pt idx="2">
                  <c:v>2021</c:v>
                </c:pt>
                <c:pt idx="3">
                  <c:v>2022</c:v>
                </c:pt>
                <c:pt idx="4">
                  <c:v>2023</c:v>
                </c:pt>
                <c:pt idx="5">
                  <c:v>2024</c:v>
                </c:pt>
                <c:pt idx="6">
                  <c:v>2025</c:v>
                </c:pt>
                <c:pt idx="7">
                  <c:v>2026</c:v>
                </c:pt>
              </c:numCache>
            </c:numRef>
          </c:cat>
          <c:val>
            <c:numRef>
              <c:f>Graphs!$B$219:$I$219</c:f>
              <c:numCache>
                <c:formatCode>General</c:formatCode>
                <c:ptCount val="8"/>
                <c:pt idx="0">
                  <c:v>89199</c:v>
                </c:pt>
                <c:pt idx="1">
                  <c:v>97798</c:v>
                </c:pt>
                <c:pt idx="2">
                  <c:v>97354</c:v>
                </c:pt>
                <c:pt idx="3" formatCode="#,##0;\(#,##0\)">
                  <c:v>101226</c:v>
                </c:pt>
                <c:pt idx="4" formatCode="#,##0;\(#,##0\)">
                  <c:v>122358</c:v>
                </c:pt>
                <c:pt idx="5" formatCode="#,##0;\(#,##0\)">
                  <c:v>125006</c:v>
                </c:pt>
                <c:pt idx="6" formatCode="#,##0;\(#,##0\)">
                  <c:v>118176</c:v>
                </c:pt>
                <c:pt idx="7" formatCode="#,##0;\(#,##0\)">
                  <c:v>125856</c:v>
                </c:pt>
              </c:numCache>
            </c:numRef>
          </c:val>
          <c:smooth val="0"/>
          <c:extLst>
            <c:ext xmlns:c16="http://schemas.microsoft.com/office/drawing/2014/chart" uri="{C3380CC4-5D6E-409C-BE32-E72D297353CC}">
              <c16:uniqueId val="{00000001-D055-470B-B08D-D5DD4F9E321B}"/>
            </c:ext>
          </c:extLst>
        </c:ser>
        <c:ser>
          <c:idx val="2"/>
          <c:order val="2"/>
          <c:tx>
            <c:strRef>
              <c:f>Graphs!$A$220</c:f>
              <c:strCache>
                <c:ptCount val="1"/>
                <c:pt idx="0">
                  <c:v>Net surplus/(deficit)</c:v>
                </c:pt>
              </c:strCache>
            </c:strRef>
          </c:tx>
          <c:spPr>
            <a:ln w="28575" cap="rnd">
              <a:solidFill>
                <a:schemeClr val="accent3"/>
              </a:solidFill>
              <a:round/>
            </a:ln>
            <a:effectLst/>
          </c:spPr>
          <c:marker>
            <c:symbol val="none"/>
          </c:marker>
          <c:cat>
            <c:numRef>
              <c:f>Graphs!$B$217:$I$217</c:f>
              <c:numCache>
                <c:formatCode>General</c:formatCode>
                <c:ptCount val="8"/>
                <c:pt idx="0">
                  <c:v>2019</c:v>
                </c:pt>
                <c:pt idx="1">
                  <c:v>2020</c:v>
                </c:pt>
                <c:pt idx="2">
                  <c:v>2021</c:v>
                </c:pt>
                <c:pt idx="3">
                  <c:v>2022</c:v>
                </c:pt>
                <c:pt idx="4">
                  <c:v>2023</c:v>
                </c:pt>
                <c:pt idx="5">
                  <c:v>2024</c:v>
                </c:pt>
                <c:pt idx="6">
                  <c:v>2025</c:v>
                </c:pt>
                <c:pt idx="7">
                  <c:v>2026</c:v>
                </c:pt>
              </c:numCache>
            </c:numRef>
          </c:cat>
          <c:val>
            <c:numRef>
              <c:f>Graphs!$B$220:$I$220</c:f>
              <c:numCache>
                <c:formatCode>#,##0;\(#,##0\)</c:formatCode>
                <c:ptCount val="8"/>
                <c:pt idx="0">
                  <c:v>1852</c:v>
                </c:pt>
                <c:pt idx="1">
                  <c:v>3846</c:v>
                </c:pt>
                <c:pt idx="2">
                  <c:v>6527</c:v>
                </c:pt>
                <c:pt idx="3">
                  <c:v>5906</c:v>
                </c:pt>
                <c:pt idx="4">
                  <c:v>-16055</c:v>
                </c:pt>
                <c:pt idx="5">
                  <c:v>-10470</c:v>
                </c:pt>
                <c:pt idx="6">
                  <c:v>3101</c:v>
                </c:pt>
                <c:pt idx="7">
                  <c:v>-526</c:v>
                </c:pt>
              </c:numCache>
            </c:numRef>
          </c:val>
          <c:smooth val="0"/>
          <c:extLst>
            <c:ext xmlns:c16="http://schemas.microsoft.com/office/drawing/2014/chart" uri="{C3380CC4-5D6E-409C-BE32-E72D297353CC}">
              <c16:uniqueId val="{00000002-D055-470B-B08D-D5DD4F9E321B}"/>
            </c:ext>
          </c:extLst>
        </c:ser>
        <c:ser>
          <c:idx val="3"/>
          <c:order val="3"/>
          <c:tx>
            <c:strRef>
              <c:f>Graphs!$A$221</c:f>
              <c:strCache>
                <c:ptCount val="1"/>
                <c:pt idx="0">
                  <c:v>Total Equity</c:v>
                </c:pt>
              </c:strCache>
            </c:strRef>
          </c:tx>
          <c:spPr>
            <a:ln w="28575" cap="rnd">
              <a:solidFill>
                <a:schemeClr val="accent4"/>
              </a:solidFill>
              <a:round/>
            </a:ln>
            <a:effectLst/>
          </c:spPr>
          <c:marker>
            <c:symbol val="none"/>
          </c:marker>
          <c:cat>
            <c:numRef>
              <c:f>Graphs!$B$217:$I$217</c:f>
              <c:numCache>
                <c:formatCode>General</c:formatCode>
                <c:ptCount val="8"/>
                <c:pt idx="0">
                  <c:v>2019</c:v>
                </c:pt>
                <c:pt idx="1">
                  <c:v>2020</c:v>
                </c:pt>
                <c:pt idx="2">
                  <c:v>2021</c:v>
                </c:pt>
                <c:pt idx="3">
                  <c:v>2022</c:v>
                </c:pt>
                <c:pt idx="4">
                  <c:v>2023</c:v>
                </c:pt>
                <c:pt idx="5">
                  <c:v>2024</c:v>
                </c:pt>
                <c:pt idx="6">
                  <c:v>2025</c:v>
                </c:pt>
                <c:pt idx="7">
                  <c:v>2026</c:v>
                </c:pt>
              </c:numCache>
            </c:numRef>
          </c:cat>
          <c:val>
            <c:numRef>
              <c:f>Graphs!$B$221:$I$221</c:f>
              <c:numCache>
                <c:formatCode>General</c:formatCode>
                <c:ptCount val="8"/>
                <c:pt idx="0">
                  <c:v>16045</c:v>
                </c:pt>
                <c:pt idx="1">
                  <c:v>26308</c:v>
                </c:pt>
                <c:pt idx="2">
                  <c:v>32835</c:v>
                </c:pt>
                <c:pt idx="3" formatCode="#,##0;\(#,##0\)">
                  <c:v>38961</c:v>
                </c:pt>
                <c:pt idx="4" formatCode="#,##0;\(#,##0\)">
                  <c:v>22906</c:v>
                </c:pt>
                <c:pt idx="5" formatCode="#,##0;\(#,##0\)">
                  <c:v>8092</c:v>
                </c:pt>
                <c:pt idx="6" formatCode="#,##0;\(#,##0\)">
                  <c:v>15537</c:v>
                </c:pt>
                <c:pt idx="7" formatCode="#,##0;\(#,##0\)">
                  <c:v>15011</c:v>
                </c:pt>
              </c:numCache>
            </c:numRef>
          </c:val>
          <c:smooth val="0"/>
          <c:extLst>
            <c:ext xmlns:c16="http://schemas.microsoft.com/office/drawing/2014/chart" uri="{C3380CC4-5D6E-409C-BE32-E72D297353CC}">
              <c16:uniqueId val="{00000003-D055-470B-B08D-D5DD4F9E321B}"/>
            </c:ext>
          </c:extLst>
        </c:ser>
        <c:dLbls>
          <c:showLegendKey val="0"/>
          <c:showVal val="0"/>
          <c:showCatName val="0"/>
          <c:showSerName val="0"/>
          <c:showPercent val="0"/>
          <c:showBubbleSize val="0"/>
        </c:dLbls>
        <c:smooth val="0"/>
        <c:axId val="1840236688"/>
        <c:axId val="1840239088"/>
      </c:lineChart>
      <c:catAx>
        <c:axId val="1840236688"/>
        <c:scaling>
          <c:orientation val="minMax"/>
        </c:scaling>
        <c:delete val="0"/>
        <c:axPos val="b"/>
        <c:numFmt formatCode="General" sourceLinked="1"/>
        <c:majorTickMark val="out"/>
        <c:minorTickMark val="none"/>
        <c:tickLblPos val="nextTo"/>
        <c:spPr>
          <a:noFill/>
          <a:ln w="15875" cap="flat" cmpd="sng" algn="ctr">
            <a:solidFill>
              <a:schemeClr val="tx1"/>
            </a:solidFill>
            <a:round/>
          </a:ln>
          <a:effectLst/>
        </c:spPr>
        <c:txPr>
          <a:bodyPr rot="0" spcFirstLastPara="1" vertOverflow="ellipsis"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1840239088"/>
        <c:crosses val="autoZero"/>
        <c:auto val="1"/>
        <c:lblAlgn val="ctr"/>
        <c:lblOffset val="100"/>
        <c:noMultiLvlLbl val="0"/>
      </c:catAx>
      <c:valAx>
        <c:axId val="1840239088"/>
        <c:scaling>
          <c:orientation val="minMax"/>
          <c:min val="-400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NZ"/>
                  <a:t>$000</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out"/>
        <c:minorTickMark val="none"/>
        <c:tickLblPos val="nextTo"/>
        <c:spPr>
          <a:noFill/>
          <a:ln w="15875">
            <a:solidFill>
              <a:schemeClr val="tx1"/>
            </a:solid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18402366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0.91594</cdr:x>
      <cdr:y>0</cdr:y>
    </cdr:from>
    <cdr:to>
      <cdr:x>0.91594</cdr:x>
      <cdr:y>0.66081</cdr:y>
    </cdr:to>
    <cdr:cxnSp macro="">
      <cdr:nvCxnSpPr>
        <cdr:cNvPr id="3" name="Straight Connector 2">
          <a:extLst xmlns:a="http://schemas.openxmlformats.org/drawingml/2006/main">
            <a:ext uri="{FF2B5EF4-FFF2-40B4-BE49-F238E27FC236}">
              <a16:creationId xmlns:a16="http://schemas.microsoft.com/office/drawing/2014/main" id="{4D59CC34-4CA4-9219-DF73-0915A6FA8F31}"/>
            </a:ext>
          </a:extLst>
        </cdr:cNvPr>
        <cdr:cNvCxnSpPr/>
      </cdr:nvCxnSpPr>
      <cdr:spPr>
        <a:xfrm xmlns:a="http://schemas.openxmlformats.org/drawingml/2006/main">
          <a:off x="4096253" y="0"/>
          <a:ext cx="0" cy="2067276"/>
        </a:xfrm>
        <a:prstGeom xmlns:a="http://schemas.openxmlformats.org/drawingml/2006/main" prst="line">
          <a:avLst/>
        </a:prstGeom>
      </cdr:spPr>
      <cdr:style>
        <a:lnRef xmlns:a="http://schemas.openxmlformats.org/drawingml/2006/main" idx="3">
          <a:schemeClr val="dk1"/>
        </a:lnRef>
        <a:fillRef xmlns:a="http://schemas.openxmlformats.org/drawingml/2006/main" idx="0">
          <a:schemeClr val="dk1"/>
        </a:fillRef>
        <a:effectRef xmlns:a="http://schemas.openxmlformats.org/drawingml/2006/main" idx="2">
          <a:schemeClr val="dk1"/>
        </a:effectRef>
        <a:fontRef xmlns:a="http://schemas.openxmlformats.org/drawingml/2006/main" idx="minor">
          <a:schemeClr val="tx1"/>
        </a:fontRef>
      </cdr:style>
    </cdr:cxnSp>
  </cdr:relSizeAnchor>
  <cdr:relSizeAnchor xmlns:cdr="http://schemas.openxmlformats.org/drawingml/2006/chartDrawing">
    <cdr:from>
      <cdr:x>0.72344</cdr:x>
      <cdr:y>0.35894</cdr:y>
    </cdr:from>
    <cdr:to>
      <cdr:x>0.91101</cdr:x>
      <cdr:y>0.48769</cdr:y>
    </cdr:to>
    <cdr:sp macro="" textlink="">
      <cdr:nvSpPr>
        <cdr:cNvPr id="4" name="Arrow: Right 3">
          <a:extLst xmlns:a="http://schemas.openxmlformats.org/drawingml/2006/main">
            <a:ext uri="{FF2B5EF4-FFF2-40B4-BE49-F238E27FC236}">
              <a16:creationId xmlns:a16="http://schemas.microsoft.com/office/drawing/2014/main" id="{459C5576-42D3-1CC6-20F6-32E96C4928B5}"/>
            </a:ext>
          </a:extLst>
        </cdr:cNvPr>
        <cdr:cNvSpPr/>
      </cdr:nvSpPr>
      <cdr:spPr>
        <a:xfrm xmlns:a="http://schemas.openxmlformats.org/drawingml/2006/main">
          <a:off x="3235374" y="1122922"/>
          <a:ext cx="838811" cy="402762"/>
        </a:xfrm>
        <a:prstGeom xmlns:a="http://schemas.openxmlformats.org/drawingml/2006/main" prst="rightArrow">
          <a:avLst/>
        </a:prstGeom>
      </cdr:spPr>
      <cdr:style>
        <a:lnRef xmlns:a="http://schemas.openxmlformats.org/drawingml/2006/main" idx="2">
          <a:schemeClr val="dk1">
            <a:shade val="15000"/>
          </a:schemeClr>
        </a:lnRef>
        <a:fillRef xmlns:a="http://schemas.openxmlformats.org/drawingml/2006/main" idx="1">
          <a:schemeClr val="dk1"/>
        </a:fillRef>
        <a:effectRef xmlns:a="http://schemas.openxmlformats.org/drawingml/2006/main" idx="0">
          <a:schemeClr val="dk1"/>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NZ" kern="1200" dirty="0"/>
            <a:t>Forecast</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136" cy="498100"/>
          </a:xfrm>
          <a:prstGeom prst="rect">
            <a:avLst/>
          </a:prstGeom>
        </p:spPr>
        <p:txBody>
          <a:bodyPr vert="horz" lIns="83796" tIns="41898" rIns="83796" bIns="41898" rtlCol="0"/>
          <a:lstStyle>
            <a:lvl1pPr algn="l">
              <a:defRPr sz="1100"/>
            </a:lvl1pPr>
          </a:lstStyle>
          <a:p>
            <a:endParaRPr lang="en-NZ"/>
          </a:p>
        </p:txBody>
      </p:sp>
      <p:sp>
        <p:nvSpPr>
          <p:cNvPr id="3" name="Date Placeholder 2"/>
          <p:cNvSpPr>
            <a:spLocks noGrp="1"/>
          </p:cNvSpPr>
          <p:nvPr>
            <p:ph type="dt" idx="1"/>
          </p:nvPr>
        </p:nvSpPr>
        <p:spPr>
          <a:xfrm>
            <a:off x="3850112" y="1"/>
            <a:ext cx="2946136" cy="498100"/>
          </a:xfrm>
          <a:prstGeom prst="rect">
            <a:avLst/>
          </a:prstGeom>
        </p:spPr>
        <p:txBody>
          <a:bodyPr vert="horz" lIns="83796" tIns="41898" rIns="83796" bIns="41898" rtlCol="0"/>
          <a:lstStyle>
            <a:lvl1pPr algn="r">
              <a:defRPr sz="1100"/>
            </a:lvl1pPr>
          </a:lstStyle>
          <a:p>
            <a:fld id="{39F902A9-9D63-4A11-8129-1E7A8054C629}" type="datetimeFigureOut">
              <a:rPr lang="en-NZ" smtClean="0"/>
              <a:t>8/09/2026</a:t>
            </a:fld>
            <a:endParaRPr lang="en-NZ"/>
          </a:p>
        </p:txBody>
      </p:sp>
      <p:sp>
        <p:nvSpPr>
          <p:cNvPr id="4" name="Slide Image Placeholder 3"/>
          <p:cNvSpPr>
            <a:spLocks noGrp="1" noRot="1" noChangeAspect="1"/>
          </p:cNvSpPr>
          <p:nvPr>
            <p:ph type="sldImg" idx="2"/>
          </p:nvPr>
        </p:nvSpPr>
        <p:spPr>
          <a:xfrm>
            <a:off x="2216150" y="1241425"/>
            <a:ext cx="2365375" cy="3349625"/>
          </a:xfrm>
          <a:prstGeom prst="rect">
            <a:avLst/>
          </a:prstGeom>
          <a:noFill/>
          <a:ln w="12700">
            <a:solidFill>
              <a:prstClr val="black"/>
            </a:solidFill>
          </a:ln>
        </p:spPr>
        <p:txBody>
          <a:bodyPr vert="horz" lIns="83796" tIns="41898" rIns="83796" bIns="41898" rtlCol="0" anchor="ctr"/>
          <a:lstStyle/>
          <a:p>
            <a:endParaRPr lang="en-NZ"/>
          </a:p>
        </p:txBody>
      </p:sp>
      <p:sp>
        <p:nvSpPr>
          <p:cNvPr id="5" name="Notes Placeholder 4"/>
          <p:cNvSpPr>
            <a:spLocks noGrp="1"/>
          </p:cNvSpPr>
          <p:nvPr>
            <p:ph type="body" sz="quarter" idx="3"/>
          </p:nvPr>
        </p:nvSpPr>
        <p:spPr>
          <a:xfrm>
            <a:off x="679768" y="4777636"/>
            <a:ext cx="5438140" cy="3908172"/>
          </a:xfrm>
          <a:prstGeom prst="rect">
            <a:avLst/>
          </a:prstGeom>
        </p:spPr>
        <p:txBody>
          <a:bodyPr vert="horz" lIns="83796" tIns="41898" rIns="83796" bIns="4189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6" name="Footer Placeholder 5"/>
          <p:cNvSpPr>
            <a:spLocks noGrp="1"/>
          </p:cNvSpPr>
          <p:nvPr>
            <p:ph type="ftr" sz="quarter" idx="4"/>
          </p:nvPr>
        </p:nvSpPr>
        <p:spPr>
          <a:xfrm>
            <a:off x="0" y="9428538"/>
            <a:ext cx="2946136" cy="498100"/>
          </a:xfrm>
          <a:prstGeom prst="rect">
            <a:avLst/>
          </a:prstGeom>
        </p:spPr>
        <p:txBody>
          <a:bodyPr vert="horz" lIns="83796" tIns="41898" rIns="83796" bIns="41898" rtlCol="0" anchor="b"/>
          <a:lstStyle>
            <a:lvl1pPr algn="l">
              <a:defRPr sz="1100"/>
            </a:lvl1pPr>
          </a:lstStyle>
          <a:p>
            <a:endParaRPr lang="en-NZ"/>
          </a:p>
        </p:txBody>
      </p:sp>
      <p:sp>
        <p:nvSpPr>
          <p:cNvPr id="7" name="Slide Number Placeholder 6"/>
          <p:cNvSpPr>
            <a:spLocks noGrp="1"/>
          </p:cNvSpPr>
          <p:nvPr>
            <p:ph type="sldNum" sz="quarter" idx="5"/>
          </p:nvPr>
        </p:nvSpPr>
        <p:spPr>
          <a:xfrm>
            <a:off x="3850112" y="9428538"/>
            <a:ext cx="2946136" cy="498100"/>
          </a:xfrm>
          <a:prstGeom prst="rect">
            <a:avLst/>
          </a:prstGeom>
        </p:spPr>
        <p:txBody>
          <a:bodyPr vert="horz" lIns="83796" tIns="41898" rIns="83796" bIns="41898" rtlCol="0" anchor="b"/>
          <a:lstStyle>
            <a:lvl1pPr algn="r">
              <a:defRPr sz="1100"/>
            </a:lvl1pPr>
          </a:lstStyle>
          <a:p>
            <a:fld id="{D62CFC00-D9B3-41EF-AF84-92C6D2E402F1}" type="slidenum">
              <a:rPr lang="en-NZ" smtClean="0"/>
              <a:t>‹#›</a:t>
            </a:fld>
            <a:endParaRPr lang="en-NZ"/>
          </a:p>
        </p:txBody>
      </p:sp>
    </p:spTree>
    <p:extLst>
      <p:ext uri="{BB962C8B-B14F-4D97-AF65-F5344CB8AC3E}">
        <p14:creationId xmlns:p14="http://schemas.microsoft.com/office/powerpoint/2010/main" val="1437616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D62CFC00-D9B3-41EF-AF84-92C6D2E402F1}" type="slidenum">
              <a:rPr lang="en-NZ" smtClean="0"/>
              <a:t>2</a:t>
            </a:fld>
            <a:endParaRPr lang="en-NZ"/>
          </a:p>
        </p:txBody>
      </p:sp>
    </p:spTree>
    <p:extLst>
      <p:ext uri="{BB962C8B-B14F-4D97-AF65-F5344CB8AC3E}">
        <p14:creationId xmlns:p14="http://schemas.microsoft.com/office/powerpoint/2010/main" val="1187055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D62CFC00-D9B3-41EF-AF84-92C6D2E402F1}" type="slidenum">
              <a:rPr lang="en-NZ" smtClean="0"/>
              <a:t>9</a:t>
            </a:fld>
            <a:endParaRPr lang="en-NZ"/>
          </a:p>
        </p:txBody>
      </p:sp>
    </p:spTree>
    <p:extLst>
      <p:ext uri="{BB962C8B-B14F-4D97-AF65-F5344CB8AC3E}">
        <p14:creationId xmlns:p14="http://schemas.microsoft.com/office/powerpoint/2010/main" val="834267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D62CFC00-D9B3-41EF-AF84-92C6D2E402F1}" type="slidenum">
              <a:rPr lang="en-NZ" smtClean="0"/>
              <a:t>13</a:t>
            </a:fld>
            <a:endParaRPr lang="en-NZ"/>
          </a:p>
        </p:txBody>
      </p:sp>
    </p:spTree>
    <p:extLst>
      <p:ext uri="{BB962C8B-B14F-4D97-AF65-F5344CB8AC3E}">
        <p14:creationId xmlns:p14="http://schemas.microsoft.com/office/powerpoint/2010/main" val="884152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D62CFC00-D9B3-41EF-AF84-92C6D2E402F1}" type="slidenum">
              <a:rPr lang="en-NZ" smtClean="0"/>
              <a:t>16</a:t>
            </a:fld>
            <a:endParaRPr lang="en-NZ"/>
          </a:p>
        </p:txBody>
      </p:sp>
    </p:spTree>
    <p:extLst>
      <p:ext uri="{BB962C8B-B14F-4D97-AF65-F5344CB8AC3E}">
        <p14:creationId xmlns:p14="http://schemas.microsoft.com/office/powerpoint/2010/main" val="3560600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4954"/>
            <a:ext cx="6428422" cy="2245614"/>
          </a:xfrm>
          <a:prstGeom prst="rect">
            <a:avLst/>
          </a:prstGeom>
        </p:spPr>
        <p:txBody>
          <a:bodyPr wrap="square" lIns="0" tIns="0" rIns="0" bIns="0">
            <a:spAutoFit/>
          </a:bodyPr>
          <a:lstStyle>
            <a:lvl1pPr>
              <a:defRPr sz="2400" b="1" i="0">
                <a:solidFill>
                  <a:srgbClr val="005A6C"/>
                </a:solidFill>
                <a:latin typeface="Mulish ExtraBold"/>
                <a:cs typeface="Mulish ExtraBold"/>
              </a:defRPr>
            </a:lvl1pPr>
          </a:lstStyle>
          <a:p>
            <a:endParaRPr/>
          </a:p>
        </p:txBody>
      </p:sp>
      <p:sp>
        <p:nvSpPr>
          <p:cNvPr id="3" name="Holder 3"/>
          <p:cNvSpPr>
            <a:spLocks noGrp="1"/>
          </p:cNvSpPr>
          <p:nvPr>
            <p:ph type="subTitle" idx="4"/>
          </p:nvPr>
        </p:nvSpPr>
        <p:spPr>
          <a:xfrm>
            <a:off x="1134427" y="5988304"/>
            <a:ext cx="5293995" cy="267335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88C1ED63-8072-4704-AF6D-EE1838166BEB}" type="datetime1">
              <a:rPr lang="en-US" smtClean="0"/>
              <a:t>9/8/2026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005A6C"/>
                </a:solidFill>
                <a:latin typeface="Mulish ExtraBold"/>
                <a:cs typeface="Mulish ExtraBold"/>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F30D6EAC-7497-4186-A410-4CBE10B0781A}" type="datetime1">
              <a:rPr lang="en-US" smtClean="0"/>
              <a:t>9/8/2026</a:t>
            </a:fld>
            <a:endParaRPr lang="en-US"/>
          </a:p>
        </p:txBody>
      </p:sp>
      <p:sp>
        <p:nvSpPr>
          <p:cNvPr id="7" name="Rectangle 6">
            <a:extLst>
              <a:ext uri="{FF2B5EF4-FFF2-40B4-BE49-F238E27FC236}">
                <a16:creationId xmlns:a16="http://schemas.microsoft.com/office/drawing/2014/main" id="{F703167E-87D2-31F0-61C2-FB552014541B}"/>
              </a:ext>
            </a:extLst>
          </p:cNvPr>
          <p:cNvSpPr/>
          <p:nvPr userDrawn="1"/>
        </p:nvSpPr>
        <p:spPr>
          <a:xfrm>
            <a:off x="6818757" y="9917430"/>
            <a:ext cx="374904" cy="35426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005A6C"/>
                </a:solidFill>
                <a:latin typeface="Mulish ExtraBold"/>
                <a:cs typeface="Mulish ExtraBold"/>
              </a:defRPr>
            </a:lvl1pPr>
          </a:lstStyle>
          <a:p>
            <a:endParaRPr/>
          </a:p>
        </p:txBody>
      </p:sp>
      <p:sp>
        <p:nvSpPr>
          <p:cNvPr id="3" name="Holder 3"/>
          <p:cNvSpPr>
            <a:spLocks noGrp="1"/>
          </p:cNvSpPr>
          <p:nvPr>
            <p:ph sz="half" idx="2"/>
          </p:nvPr>
        </p:nvSpPr>
        <p:spPr>
          <a:xfrm>
            <a:off x="378142" y="2459482"/>
            <a:ext cx="3289839"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59482"/>
            <a:ext cx="3289839" cy="70576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CE51F16-0E10-46DC-BBC0-EB96A5C081EA}" type="datetime1">
              <a:rPr lang="en-US" smtClean="0"/>
              <a:t>9/8/2026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005A6C"/>
                </a:solidFill>
                <a:latin typeface="Mulish ExtraBold"/>
                <a:cs typeface="Mulish Extra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AC72A358-A677-4DCB-86E3-BEBE3CCD4C4F}" type="datetime1">
              <a:rPr lang="en-US" smtClean="0"/>
              <a:t>9/8/2026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4C7A93AD-0621-4DBD-9A40-882F13B01A0F}" type="datetime1">
              <a:rPr lang="en-US" smtClean="0"/>
              <a:t>9/8/2026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flipV="1">
            <a:off x="503999" y="10053284"/>
            <a:ext cx="6293041" cy="45719"/>
          </a:xfrm>
          <a:custGeom>
            <a:avLst/>
            <a:gdLst/>
            <a:ahLst/>
            <a:cxnLst/>
            <a:rect l="l" t="t" r="r" b="b"/>
            <a:pathLst>
              <a:path w="6552565">
                <a:moveTo>
                  <a:pt x="0" y="0"/>
                </a:moveTo>
                <a:lnTo>
                  <a:pt x="6552006" y="0"/>
                </a:lnTo>
              </a:path>
            </a:pathLst>
          </a:custGeom>
          <a:ln w="6350">
            <a:solidFill>
              <a:srgbClr val="95A3AB"/>
            </a:solidFill>
          </a:ln>
        </p:spPr>
        <p:txBody>
          <a:bodyPr wrap="square" lIns="0" tIns="0" rIns="0" bIns="0" rtlCol="0"/>
          <a:lstStyle/>
          <a:p>
            <a:endParaRPr/>
          </a:p>
        </p:txBody>
      </p:sp>
      <p:sp>
        <p:nvSpPr>
          <p:cNvPr id="2" name="Holder 2"/>
          <p:cNvSpPr>
            <a:spLocks noGrp="1"/>
          </p:cNvSpPr>
          <p:nvPr>
            <p:ph type="title"/>
          </p:nvPr>
        </p:nvSpPr>
        <p:spPr>
          <a:xfrm>
            <a:off x="500299" y="1028703"/>
            <a:ext cx="5875655" cy="391159"/>
          </a:xfrm>
          <a:prstGeom prst="rect">
            <a:avLst/>
          </a:prstGeom>
        </p:spPr>
        <p:txBody>
          <a:bodyPr wrap="square" lIns="0" tIns="0" rIns="0" bIns="0">
            <a:spAutoFit/>
          </a:bodyPr>
          <a:lstStyle>
            <a:lvl1pPr>
              <a:defRPr sz="2400" b="1" i="0">
                <a:solidFill>
                  <a:srgbClr val="005A6C"/>
                </a:solidFill>
                <a:latin typeface="Mulish ExtraBold"/>
                <a:cs typeface="Mulish ExtraBold"/>
              </a:defRPr>
            </a:lvl1pPr>
          </a:lstStyle>
          <a:p>
            <a:endParaRPr/>
          </a:p>
        </p:txBody>
      </p:sp>
      <p:sp>
        <p:nvSpPr>
          <p:cNvPr id="3" name="Holder 3"/>
          <p:cNvSpPr>
            <a:spLocks noGrp="1"/>
          </p:cNvSpPr>
          <p:nvPr>
            <p:ph type="body" idx="1"/>
          </p:nvPr>
        </p:nvSpPr>
        <p:spPr>
          <a:xfrm>
            <a:off x="465899" y="1755724"/>
            <a:ext cx="6628765" cy="349567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2571369" y="9944862"/>
            <a:ext cx="2420112"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8142" y="9944862"/>
            <a:ext cx="1739455" cy="534670"/>
          </a:xfrm>
          <a:prstGeom prst="rect">
            <a:avLst/>
          </a:prstGeom>
        </p:spPr>
        <p:txBody>
          <a:bodyPr wrap="square" lIns="0" tIns="0" rIns="0" bIns="0">
            <a:spAutoFit/>
          </a:bodyPr>
          <a:lstStyle>
            <a:lvl1pPr algn="l">
              <a:defRPr>
                <a:solidFill>
                  <a:schemeClr val="tx1">
                    <a:tint val="75000"/>
                  </a:schemeClr>
                </a:solidFill>
              </a:defRPr>
            </a:lvl1pPr>
          </a:lstStyle>
          <a:p>
            <a:fld id="{534F89E6-4434-4B03-8066-B36205CDC4D7}" type="datetime1">
              <a:rPr lang="en-US" smtClean="0"/>
              <a:t>9/8/2026</a:t>
            </a:fld>
            <a:endParaRPr lang="en-US"/>
          </a:p>
        </p:txBody>
      </p:sp>
      <p:sp>
        <p:nvSpPr>
          <p:cNvPr id="6" name="Holder 6"/>
          <p:cNvSpPr>
            <a:spLocks noGrp="1"/>
          </p:cNvSpPr>
          <p:nvPr>
            <p:ph type="sldNum" sz="quarter" idx="7"/>
          </p:nvPr>
        </p:nvSpPr>
        <p:spPr>
          <a:xfrm>
            <a:off x="5445252" y="9944862"/>
            <a:ext cx="1739455"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11" descr="A close up of a blue and green shell&#10;&#10;Description automatically generated">
            <a:extLst>
              <a:ext uri="{FF2B5EF4-FFF2-40B4-BE49-F238E27FC236}">
                <a16:creationId xmlns:a16="http://schemas.microsoft.com/office/drawing/2014/main" id="{85C7D9F1-9DF6-31A4-44B4-9158A0120D90}"/>
              </a:ext>
            </a:extLst>
          </p:cNvPr>
          <p:cNvPicPr>
            <a:picLocks noChangeAspect="1"/>
          </p:cNvPicPr>
          <p:nvPr/>
        </p:nvPicPr>
        <p:blipFill>
          <a:blip r:embed="rId2"/>
          <a:srcRect l="-56" t="7684" r="57" b="-84"/>
          <a:stretch/>
        </p:blipFill>
        <p:spPr>
          <a:xfrm>
            <a:off x="3908" y="0"/>
            <a:ext cx="7552592" cy="10704982"/>
          </a:xfrm>
          <a:prstGeom prst="rect">
            <a:avLst/>
          </a:prstGeom>
        </p:spPr>
      </p:pic>
      <p:sp>
        <p:nvSpPr>
          <p:cNvPr id="2" name="Rectangle 1">
            <a:extLst>
              <a:ext uri="{FF2B5EF4-FFF2-40B4-BE49-F238E27FC236}">
                <a16:creationId xmlns:a16="http://schemas.microsoft.com/office/drawing/2014/main" id="{7EF7C9D7-FF3C-D15D-07EB-D59477453DCD}"/>
              </a:ext>
            </a:extLst>
          </p:cNvPr>
          <p:cNvSpPr/>
          <p:nvPr/>
        </p:nvSpPr>
        <p:spPr>
          <a:xfrm>
            <a:off x="-15730" y="0"/>
            <a:ext cx="7568322" cy="10693400"/>
          </a:xfrm>
          <a:prstGeom prst="rect">
            <a:avLst/>
          </a:prstGeom>
          <a:solidFill>
            <a:srgbClr val="000000">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noProof="0"/>
          </a:p>
        </p:txBody>
      </p:sp>
      <p:sp>
        <p:nvSpPr>
          <p:cNvPr id="14" name="object 3">
            <a:extLst>
              <a:ext uri="{FF2B5EF4-FFF2-40B4-BE49-F238E27FC236}">
                <a16:creationId xmlns:a16="http://schemas.microsoft.com/office/drawing/2014/main" id="{13587150-D00C-FD11-5D78-F41C09E1549C}"/>
              </a:ext>
            </a:extLst>
          </p:cNvPr>
          <p:cNvSpPr txBox="1"/>
          <p:nvPr/>
        </p:nvSpPr>
        <p:spPr>
          <a:xfrm>
            <a:off x="491299" y="8404502"/>
            <a:ext cx="4318000" cy="1028487"/>
          </a:xfrm>
          <a:prstGeom prst="rect">
            <a:avLst/>
          </a:prstGeom>
        </p:spPr>
        <p:txBody>
          <a:bodyPr vert="horz" wrap="square" lIns="0" tIns="12700" rIns="0" bIns="0" rtlCol="0" anchor="t">
            <a:spAutoFit/>
          </a:bodyPr>
          <a:lstStyle/>
          <a:p>
            <a:pPr marL="12700">
              <a:lnSpc>
                <a:spcPct val="100000"/>
              </a:lnSpc>
              <a:spcBef>
                <a:spcPts val="100"/>
              </a:spcBef>
            </a:pPr>
            <a:r>
              <a:rPr lang="en-NZ" sz="3300" b="1" spc="-20" noProof="0">
                <a:solidFill>
                  <a:srgbClr val="FFFFFF"/>
                </a:solidFill>
                <a:latin typeface="Mulish ExtraBold"/>
                <a:cs typeface="Mulish ExtraBold"/>
              </a:rPr>
              <a:t>NZQA</a:t>
            </a:r>
            <a:endParaRPr lang="en-NZ" sz="3300" noProof="0">
              <a:solidFill>
                <a:srgbClr val="FFFFFF"/>
              </a:solidFill>
              <a:latin typeface="Mulish ExtraBold"/>
              <a:cs typeface="Mulish ExtraBold"/>
            </a:endParaRPr>
          </a:p>
          <a:p>
            <a:pPr marL="12700" marR="5080">
              <a:lnSpc>
                <a:spcPct val="100000"/>
              </a:lnSpc>
              <a:spcBef>
                <a:spcPts val="20"/>
              </a:spcBef>
            </a:pPr>
            <a:r>
              <a:rPr lang="en-NZ" sz="3300" b="1" spc="-10" noProof="0">
                <a:solidFill>
                  <a:srgbClr val="FFFFFF"/>
                </a:solidFill>
                <a:latin typeface="Mulish ExtraBold"/>
                <a:cs typeface="Mulish ExtraBold"/>
              </a:rPr>
              <a:t>Performance Update</a:t>
            </a:r>
            <a:endParaRPr lang="en-NZ" sz="3300" noProof="0">
              <a:solidFill>
                <a:srgbClr val="FFFFFF"/>
              </a:solidFill>
              <a:latin typeface="Mulish ExtraBold"/>
              <a:cs typeface="Mulish ExtraBold"/>
            </a:endParaRPr>
          </a:p>
        </p:txBody>
      </p:sp>
      <p:sp>
        <p:nvSpPr>
          <p:cNvPr id="16" name="object 4">
            <a:extLst>
              <a:ext uri="{FF2B5EF4-FFF2-40B4-BE49-F238E27FC236}">
                <a16:creationId xmlns:a16="http://schemas.microsoft.com/office/drawing/2014/main" id="{66EA4E06-22F8-C19B-71D2-B0419003A021}"/>
              </a:ext>
            </a:extLst>
          </p:cNvPr>
          <p:cNvSpPr txBox="1"/>
          <p:nvPr/>
        </p:nvSpPr>
        <p:spPr>
          <a:xfrm>
            <a:off x="491298" y="9567792"/>
            <a:ext cx="2536909" cy="228268"/>
          </a:xfrm>
          <a:prstGeom prst="rect">
            <a:avLst/>
          </a:prstGeom>
        </p:spPr>
        <p:txBody>
          <a:bodyPr vert="horz" wrap="square" lIns="0" tIns="12700" rIns="0" bIns="0" rtlCol="0">
            <a:spAutoFit/>
          </a:bodyPr>
          <a:lstStyle/>
          <a:p>
            <a:pPr marL="12700">
              <a:lnSpc>
                <a:spcPct val="100000"/>
              </a:lnSpc>
              <a:spcBef>
                <a:spcPts val="100"/>
              </a:spcBef>
            </a:pPr>
            <a:r>
              <a:rPr lang="en-NZ" sz="1400" b="1" noProof="0">
                <a:solidFill>
                  <a:schemeClr val="bg1"/>
                </a:solidFill>
                <a:latin typeface="Mulish ExtraBold"/>
                <a:cs typeface="Mulish ExtraBold"/>
              </a:rPr>
              <a:t>January – March </a:t>
            </a:r>
            <a:r>
              <a:rPr lang="en-NZ" sz="1400" b="1" spc="-20" noProof="0">
                <a:solidFill>
                  <a:schemeClr val="bg1"/>
                </a:solidFill>
                <a:latin typeface="Mulish ExtraBold"/>
                <a:cs typeface="Mulish ExtraBold"/>
              </a:rPr>
              <a:t>2026</a:t>
            </a:r>
            <a:endParaRPr lang="en-NZ" sz="1400" noProof="0">
              <a:solidFill>
                <a:schemeClr val="bg1"/>
              </a:solidFill>
              <a:latin typeface="Mulish ExtraBold"/>
              <a:cs typeface="Mulish ExtraBold"/>
            </a:endParaRPr>
          </a:p>
        </p:txBody>
      </p:sp>
      <p:pic>
        <p:nvPicPr>
          <p:cNvPr id="21" name="Picture 20" descr="A white text on a black background&#10;&#10;Description automatically generated">
            <a:extLst>
              <a:ext uri="{FF2B5EF4-FFF2-40B4-BE49-F238E27FC236}">
                <a16:creationId xmlns:a16="http://schemas.microsoft.com/office/drawing/2014/main" id="{4D7AA0DC-9A51-EA7F-5FA1-CCE20AE5BDC5}"/>
              </a:ext>
            </a:extLst>
          </p:cNvPr>
          <p:cNvPicPr>
            <a:picLocks noChangeAspect="1"/>
          </p:cNvPicPr>
          <p:nvPr/>
        </p:nvPicPr>
        <p:blipFill>
          <a:blip r:embed="rId3"/>
          <a:stretch>
            <a:fillRect/>
          </a:stretch>
        </p:blipFill>
        <p:spPr>
          <a:xfrm>
            <a:off x="541318" y="611400"/>
            <a:ext cx="1608234" cy="806608"/>
          </a:xfrm>
          <a:prstGeom prst="rect">
            <a:avLst/>
          </a:prstGeom>
        </p:spPr>
      </p:pic>
      <p:sp>
        <p:nvSpPr>
          <p:cNvPr id="4" name="Slide Number Placeholder 3">
            <a:extLst>
              <a:ext uri="{FF2B5EF4-FFF2-40B4-BE49-F238E27FC236}">
                <a16:creationId xmlns:a16="http://schemas.microsoft.com/office/drawing/2014/main" id="{9E3B75A7-9EB9-880C-8164-D6FE36B085FD}"/>
              </a:ext>
            </a:extLst>
          </p:cNvPr>
          <p:cNvSpPr>
            <a:spLocks noGrp="1"/>
          </p:cNvSpPr>
          <p:nvPr>
            <p:ph type="sldNum" sz="quarter" idx="7"/>
          </p:nvPr>
        </p:nvSpPr>
        <p:spPr>
          <a:xfrm>
            <a:off x="5445252" y="9944862"/>
            <a:ext cx="1739455" cy="153888"/>
          </a:xfrm>
        </p:spPr>
        <p:txBody>
          <a:bodyPr/>
          <a:lstStyle/>
          <a:p>
            <a:fld id="{B6F15528-21DE-4FAA-801E-634DDDAF4B2B}" type="slidenum">
              <a:rPr lang="en-NZ" sz="1000" noProof="0" smtClean="0"/>
              <a:t>1</a:t>
            </a:fld>
            <a:endParaRPr lang="en-NZ" sz="1000" noProof="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504012" y="10245001"/>
            <a:ext cx="2195987" cy="285623"/>
          </a:xfrm>
          <a:prstGeom prst="rect">
            <a:avLst/>
          </a:prstGeom>
        </p:spPr>
      </p:pic>
      <p:sp>
        <p:nvSpPr>
          <p:cNvPr id="4" name="object 4"/>
          <p:cNvSpPr txBox="1">
            <a:spLocks noGrp="1"/>
          </p:cNvSpPr>
          <p:nvPr>
            <p:ph type="title"/>
          </p:nvPr>
        </p:nvSpPr>
        <p:spPr>
          <a:xfrm>
            <a:off x="491299" y="493584"/>
            <a:ext cx="2747010" cy="574040"/>
          </a:xfrm>
          <a:prstGeom prst="rect">
            <a:avLst/>
          </a:prstGeom>
        </p:spPr>
        <p:txBody>
          <a:bodyPr vert="horz" wrap="square" lIns="0" tIns="12700" rIns="0" bIns="0" rtlCol="0">
            <a:spAutoFit/>
          </a:bodyPr>
          <a:lstStyle/>
          <a:p>
            <a:pPr marL="12700">
              <a:lnSpc>
                <a:spcPct val="100000"/>
              </a:lnSpc>
              <a:spcBef>
                <a:spcPts val="100"/>
              </a:spcBef>
            </a:pPr>
            <a:r>
              <a:rPr lang="en-NZ" sz="3600" spc="-10" noProof="0"/>
              <a:t>Introduction</a:t>
            </a:r>
            <a:endParaRPr lang="en-NZ" sz="3600" noProof="0"/>
          </a:p>
        </p:txBody>
      </p:sp>
      <p:sp>
        <p:nvSpPr>
          <p:cNvPr id="5" name="object 5"/>
          <p:cNvSpPr txBox="1"/>
          <p:nvPr/>
        </p:nvSpPr>
        <p:spPr>
          <a:xfrm>
            <a:off x="491298" y="4454751"/>
            <a:ext cx="6417481" cy="971613"/>
          </a:xfrm>
          <a:prstGeom prst="rect">
            <a:avLst/>
          </a:prstGeom>
        </p:spPr>
        <p:txBody>
          <a:bodyPr vert="horz" wrap="square" lIns="0" tIns="12700" rIns="0" bIns="0" rtlCol="0">
            <a:spAutoFit/>
          </a:bodyPr>
          <a:lstStyle/>
          <a:p>
            <a:pPr marL="12700">
              <a:lnSpc>
                <a:spcPct val="100000"/>
              </a:lnSpc>
              <a:spcBef>
                <a:spcPts val="100"/>
              </a:spcBef>
            </a:pPr>
            <a:r>
              <a:rPr lang="en-NZ" sz="2400" b="1" spc="-10" noProof="0">
                <a:solidFill>
                  <a:srgbClr val="005A6C"/>
                </a:solidFill>
                <a:latin typeface="Mulish ExtraBold"/>
                <a:cs typeface="Mulish ExtraBold"/>
              </a:rPr>
              <a:t>Executive</a:t>
            </a:r>
            <a:r>
              <a:rPr lang="en-NZ" sz="2400" b="1" spc="-90" noProof="0">
                <a:solidFill>
                  <a:srgbClr val="005A6C"/>
                </a:solidFill>
                <a:latin typeface="Mulish ExtraBold"/>
                <a:cs typeface="Mulish ExtraBold"/>
              </a:rPr>
              <a:t> </a:t>
            </a:r>
            <a:r>
              <a:rPr lang="en-NZ" sz="2400" b="1" spc="-10" noProof="0">
                <a:solidFill>
                  <a:srgbClr val="005A6C"/>
                </a:solidFill>
                <a:latin typeface="Mulish ExtraBold"/>
                <a:cs typeface="Mulish ExtraBold"/>
              </a:rPr>
              <a:t>summary</a:t>
            </a:r>
            <a:endParaRPr lang="en-NZ" sz="2400" noProof="0">
              <a:latin typeface="Mulish ExtraBold"/>
              <a:cs typeface="Mulish ExtraBold"/>
            </a:endParaRPr>
          </a:p>
          <a:p>
            <a:pPr marL="12700" marR="5080">
              <a:lnSpc>
                <a:spcPct val="116700"/>
              </a:lnSpc>
              <a:spcBef>
                <a:spcPts val="1860"/>
              </a:spcBef>
            </a:pPr>
            <a:r>
              <a:rPr lang="en-NZ" sz="1000" noProof="0">
                <a:solidFill>
                  <a:srgbClr val="2E3A42"/>
                </a:solidFill>
                <a:latin typeface="Inter"/>
                <a:cs typeface="Inter"/>
              </a:rPr>
              <a:t>This</a:t>
            </a:r>
            <a:r>
              <a:rPr lang="en-NZ" sz="1000" spc="-25" noProof="0">
                <a:solidFill>
                  <a:srgbClr val="2E3A42"/>
                </a:solidFill>
                <a:latin typeface="Inter"/>
                <a:cs typeface="Inter"/>
              </a:rPr>
              <a:t> </a:t>
            </a:r>
            <a:r>
              <a:rPr lang="en-NZ" sz="1000" noProof="0">
                <a:solidFill>
                  <a:srgbClr val="2E3A42"/>
                </a:solidFill>
                <a:latin typeface="Inter"/>
                <a:cs typeface="Inter"/>
              </a:rPr>
              <a:t>report</a:t>
            </a:r>
            <a:r>
              <a:rPr lang="en-NZ" sz="1000" spc="-20" noProof="0">
                <a:solidFill>
                  <a:srgbClr val="2E3A42"/>
                </a:solidFill>
                <a:latin typeface="Inter"/>
                <a:cs typeface="Inter"/>
              </a:rPr>
              <a:t> </a:t>
            </a:r>
            <a:r>
              <a:rPr lang="en-NZ" sz="1000" noProof="0">
                <a:solidFill>
                  <a:srgbClr val="2E3A42"/>
                </a:solidFill>
                <a:latin typeface="Inter"/>
                <a:cs typeface="Inter"/>
              </a:rPr>
              <a:t>summarises</a:t>
            </a:r>
            <a:r>
              <a:rPr lang="en-NZ" sz="1000" spc="-20" noProof="0">
                <a:solidFill>
                  <a:srgbClr val="2E3A42"/>
                </a:solidFill>
                <a:latin typeface="Inter"/>
                <a:cs typeface="Inter"/>
              </a:rPr>
              <a:t> </a:t>
            </a:r>
            <a:r>
              <a:rPr lang="en-NZ" sz="1000" spc="-40" noProof="0">
                <a:solidFill>
                  <a:srgbClr val="2E3A42"/>
                </a:solidFill>
                <a:latin typeface="Inter"/>
                <a:cs typeface="Inter"/>
              </a:rPr>
              <a:t>NZQA’s</a:t>
            </a:r>
            <a:r>
              <a:rPr lang="en-NZ" sz="1000" spc="-20" noProof="0">
                <a:solidFill>
                  <a:srgbClr val="2E3A42"/>
                </a:solidFill>
                <a:latin typeface="Inter"/>
                <a:cs typeface="Inter"/>
              </a:rPr>
              <a:t> </a:t>
            </a:r>
            <a:r>
              <a:rPr lang="en-NZ" sz="1000" spc="-10" noProof="0">
                <a:solidFill>
                  <a:srgbClr val="2E3A42"/>
                </a:solidFill>
                <a:latin typeface="Inter"/>
                <a:cs typeface="Inter"/>
              </a:rPr>
              <a:t>performance</a:t>
            </a:r>
            <a:r>
              <a:rPr lang="en-NZ" sz="1000" spc="-25" noProof="0">
                <a:solidFill>
                  <a:srgbClr val="2E3A42"/>
                </a:solidFill>
                <a:latin typeface="Inter"/>
                <a:cs typeface="Inter"/>
              </a:rPr>
              <a:t> </a:t>
            </a:r>
            <a:r>
              <a:rPr lang="en-NZ" sz="1000" spc="-10" noProof="0">
                <a:solidFill>
                  <a:srgbClr val="2E3A42"/>
                </a:solidFill>
                <a:latin typeface="Inter"/>
                <a:cs typeface="Inter"/>
              </a:rPr>
              <a:t>in January – March 2026</a:t>
            </a:r>
            <a:r>
              <a:rPr lang="en-NZ" sz="1000" spc="-20" noProof="0">
                <a:solidFill>
                  <a:srgbClr val="2E3A42"/>
                </a:solidFill>
                <a:latin typeface="Inter"/>
                <a:cs typeface="Inter"/>
              </a:rPr>
              <a:t>.</a:t>
            </a:r>
            <a:r>
              <a:rPr lang="en-NZ" sz="1000" spc="-10" noProof="0">
                <a:solidFill>
                  <a:srgbClr val="2E3A42"/>
                </a:solidFill>
                <a:latin typeface="Inter"/>
                <a:cs typeface="Inter"/>
              </a:rPr>
              <a:t> </a:t>
            </a:r>
            <a:r>
              <a:rPr lang="en-NZ" sz="1000" noProof="0">
                <a:solidFill>
                  <a:srgbClr val="2E3A42"/>
                </a:solidFill>
                <a:latin typeface="Inter"/>
                <a:cs typeface="Inter"/>
              </a:rPr>
              <a:t>It</a:t>
            </a:r>
            <a:r>
              <a:rPr lang="en-NZ" sz="1000" spc="-10" noProof="0">
                <a:solidFill>
                  <a:srgbClr val="2E3A42"/>
                </a:solidFill>
                <a:latin typeface="Inter"/>
                <a:cs typeface="Inter"/>
              </a:rPr>
              <a:t> </a:t>
            </a:r>
            <a:r>
              <a:rPr lang="en-NZ" sz="1000" noProof="0">
                <a:solidFill>
                  <a:srgbClr val="2E3A42"/>
                </a:solidFill>
                <a:latin typeface="Inter"/>
                <a:cs typeface="Inter"/>
              </a:rPr>
              <a:t>is</a:t>
            </a:r>
            <a:r>
              <a:rPr lang="en-NZ" sz="1000" spc="-10" noProof="0">
                <a:solidFill>
                  <a:srgbClr val="2E3A42"/>
                </a:solidFill>
                <a:latin typeface="Inter"/>
                <a:cs typeface="Inter"/>
              </a:rPr>
              <a:t> </a:t>
            </a:r>
            <a:r>
              <a:rPr lang="en-NZ" sz="1000" spc="-25" noProof="0">
                <a:solidFill>
                  <a:srgbClr val="2E3A42"/>
                </a:solidFill>
                <a:latin typeface="Inter"/>
                <a:cs typeface="Inter"/>
              </a:rPr>
              <a:t>de</a:t>
            </a:r>
            <a:r>
              <a:rPr lang="en-NZ" sz="1000" noProof="0">
                <a:solidFill>
                  <a:srgbClr val="2E3A42"/>
                </a:solidFill>
                <a:latin typeface="Inter"/>
                <a:cs typeface="Inter"/>
              </a:rPr>
              <a:t>signed</a:t>
            </a:r>
            <a:r>
              <a:rPr lang="en-NZ" sz="1000" spc="-25" noProof="0">
                <a:solidFill>
                  <a:srgbClr val="2E3A42"/>
                </a:solidFill>
                <a:latin typeface="Inter"/>
                <a:cs typeface="Inter"/>
              </a:rPr>
              <a:t> </a:t>
            </a:r>
            <a:r>
              <a:rPr lang="en-NZ" sz="1000" noProof="0">
                <a:solidFill>
                  <a:srgbClr val="2E3A42"/>
                </a:solidFill>
                <a:latin typeface="Inter"/>
                <a:cs typeface="Inter"/>
              </a:rPr>
              <a:t>to</a:t>
            </a:r>
            <a:r>
              <a:rPr lang="en-NZ" sz="1000" spc="-25" noProof="0">
                <a:solidFill>
                  <a:srgbClr val="2E3A42"/>
                </a:solidFill>
                <a:latin typeface="Inter"/>
                <a:cs typeface="Inter"/>
              </a:rPr>
              <a:t> </a:t>
            </a:r>
            <a:r>
              <a:rPr lang="en-NZ" sz="1000" noProof="0">
                <a:solidFill>
                  <a:srgbClr val="2E3A42"/>
                </a:solidFill>
                <a:latin typeface="Inter"/>
                <a:cs typeface="Inter"/>
              </a:rPr>
              <a:t>give</a:t>
            </a:r>
            <a:r>
              <a:rPr lang="en-NZ" sz="1000" spc="-25" noProof="0">
                <a:solidFill>
                  <a:srgbClr val="2E3A42"/>
                </a:solidFill>
                <a:latin typeface="Inter"/>
                <a:cs typeface="Inter"/>
              </a:rPr>
              <a:t> </a:t>
            </a:r>
            <a:r>
              <a:rPr lang="en-NZ" sz="1000" noProof="0">
                <a:solidFill>
                  <a:srgbClr val="2E3A42"/>
                </a:solidFill>
                <a:latin typeface="Inter"/>
                <a:cs typeface="Inter"/>
              </a:rPr>
              <a:t>readers</a:t>
            </a:r>
            <a:r>
              <a:rPr lang="en-NZ" sz="1000" spc="-25" noProof="0">
                <a:solidFill>
                  <a:srgbClr val="2E3A42"/>
                </a:solidFill>
                <a:latin typeface="Inter"/>
                <a:cs typeface="Inter"/>
              </a:rPr>
              <a:t> </a:t>
            </a:r>
            <a:r>
              <a:rPr lang="en-NZ" sz="1000" noProof="0">
                <a:solidFill>
                  <a:srgbClr val="2E3A42"/>
                </a:solidFill>
                <a:latin typeface="Inter"/>
                <a:cs typeface="Inter"/>
              </a:rPr>
              <a:t>a</a:t>
            </a:r>
            <a:r>
              <a:rPr lang="en-NZ" sz="1000" spc="-30" noProof="0">
                <a:solidFill>
                  <a:srgbClr val="2E3A42"/>
                </a:solidFill>
                <a:latin typeface="Inter"/>
                <a:cs typeface="Inter"/>
              </a:rPr>
              <a:t> </a:t>
            </a:r>
            <a:r>
              <a:rPr lang="en-NZ" sz="1000" spc="-10" noProof="0">
                <a:solidFill>
                  <a:srgbClr val="2E3A42"/>
                </a:solidFill>
                <a:latin typeface="Inter"/>
                <a:cs typeface="Inter"/>
              </a:rPr>
              <a:t>high-level</a:t>
            </a:r>
            <a:r>
              <a:rPr lang="en-NZ" sz="1000" spc="-25" noProof="0">
                <a:solidFill>
                  <a:srgbClr val="2E3A42"/>
                </a:solidFill>
                <a:latin typeface="Inter"/>
                <a:cs typeface="Inter"/>
              </a:rPr>
              <a:t> </a:t>
            </a:r>
            <a:r>
              <a:rPr lang="en-NZ" sz="1000" spc="-10" noProof="0">
                <a:solidFill>
                  <a:srgbClr val="2E3A42"/>
                </a:solidFill>
                <a:latin typeface="Inter"/>
                <a:cs typeface="Inter"/>
              </a:rPr>
              <a:t>picture</a:t>
            </a:r>
            <a:r>
              <a:rPr lang="en-NZ" sz="1000" spc="-30" noProof="0">
                <a:solidFill>
                  <a:srgbClr val="2E3A42"/>
                </a:solidFill>
                <a:latin typeface="Inter"/>
                <a:cs typeface="Inter"/>
              </a:rPr>
              <a:t> </a:t>
            </a:r>
            <a:r>
              <a:rPr lang="en-NZ" sz="1000" noProof="0">
                <a:solidFill>
                  <a:srgbClr val="2E3A42"/>
                </a:solidFill>
                <a:latin typeface="Inter"/>
                <a:cs typeface="Inter"/>
              </a:rPr>
              <a:t>of</a:t>
            </a:r>
            <a:r>
              <a:rPr lang="en-NZ" sz="1000" spc="-20" noProof="0">
                <a:solidFill>
                  <a:srgbClr val="2E3A42"/>
                </a:solidFill>
                <a:latin typeface="Inter"/>
                <a:cs typeface="Inter"/>
              </a:rPr>
              <a:t> NZQA's performance at the time of writing so some items fall outside of this date range.</a:t>
            </a:r>
            <a:endParaRPr lang="en-NZ" sz="1000" noProof="0">
              <a:solidFill>
                <a:srgbClr val="2E3A42"/>
              </a:solidFill>
              <a:latin typeface="Inter"/>
              <a:cs typeface="Inter"/>
            </a:endParaRPr>
          </a:p>
        </p:txBody>
      </p:sp>
      <p:sp>
        <p:nvSpPr>
          <p:cNvPr id="6" name="object 6"/>
          <p:cNvSpPr txBox="1"/>
          <p:nvPr/>
        </p:nvSpPr>
        <p:spPr>
          <a:xfrm>
            <a:off x="4404586" y="5670936"/>
            <a:ext cx="2515176" cy="228268"/>
          </a:xfrm>
          <a:prstGeom prst="rect">
            <a:avLst/>
          </a:prstGeom>
        </p:spPr>
        <p:txBody>
          <a:bodyPr vert="horz" wrap="square" lIns="0" tIns="12700" rIns="0" bIns="0" rtlCol="0">
            <a:spAutoFit/>
          </a:bodyPr>
          <a:lstStyle/>
          <a:p>
            <a:pPr marL="12700">
              <a:lnSpc>
                <a:spcPct val="100000"/>
              </a:lnSpc>
              <a:spcBef>
                <a:spcPts val="1970"/>
              </a:spcBef>
            </a:pPr>
            <a:r>
              <a:rPr lang="en-NZ" sz="1400" b="1" noProof="0" dirty="0">
                <a:solidFill>
                  <a:srgbClr val="005A6C"/>
                </a:solidFill>
                <a:latin typeface="Mulish ExtraBold"/>
                <a:cs typeface="Mulish ExtraBold"/>
              </a:rPr>
              <a:t>Looking</a:t>
            </a:r>
            <a:r>
              <a:rPr lang="en-NZ" sz="1400" b="1" spc="-65" noProof="0" dirty="0">
                <a:solidFill>
                  <a:srgbClr val="005A6C"/>
                </a:solidFill>
                <a:latin typeface="Mulish ExtraBold"/>
                <a:cs typeface="Mulish ExtraBold"/>
              </a:rPr>
              <a:t> </a:t>
            </a:r>
            <a:r>
              <a:rPr lang="en-NZ" sz="1400" b="1" spc="-10" noProof="0" dirty="0">
                <a:solidFill>
                  <a:srgbClr val="005A6C"/>
                </a:solidFill>
                <a:latin typeface="Mulish ExtraBold"/>
                <a:cs typeface="Mulish ExtraBold"/>
              </a:rPr>
              <a:t>forward NZQA will:</a:t>
            </a:r>
            <a:endParaRPr lang="en-NZ" sz="1400" noProof="0" dirty="0">
              <a:latin typeface="Mulish ExtraBold"/>
              <a:cs typeface="Mulish ExtraBold"/>
            </a:endParaRPr>
          </a:p>
        </p:txBody>
      </p:sp>
      <p:sp>
        <p:nvSpPr>
          <p:cNvPr id="7" name="object 7"/>
          <p:cNvSpPr txBox="1"/>
          <p:nvPr/>
        </p:nvSpPr>
        <p:spPr>
          <a:xfrm>
            <a:off x="510663" y="5672709"/>
            <a:ext cx="2763520" cy="228268"/>
          </a:xfrm>
          <a:prstGeom prst="rect">
            <a:avLst/>
          </a:prstGeom>
        </p:spPr>
        <p:txBody>
          <a:bodyPr vert="horz" wrap="square" lIns="0" tIns="12700" rIns="0" bIns="0" rtlCol="0">
            <a:spAutoFit/>
          </a:bodyPr>
          <a:lstStyle/>
          <a:p>
            <a:pPr marL="12700">
              <a:lnSpc>
                <a:spcPct val="100000"/>
              </a:lnSpc>
              <a:spcBef>
                <a:spcPts val="100"/>
              </a:spcBef>
            </a:pPr>
            <a:r>
              <a:rPr lang="en-NZ" sz="1400" b="1" noProof="0">
                <a:solidFill>
                  <a:srgbClr val="005A6C"/>
                </a:solidFill>
                <a:latin typeface="Mulish ExtraBold"/>
                <a:cs typeface="Mulish ExtraBold"/>
              </a:rPr>
              <a:t>For</a:t>
            </a:r>
            <a:r>
              <a:rPr lang="en-NZ" sz="1400" b="1" spc="-25" noProof="0">
                <a:solidFill>
                  <a:srgbClr val="005A6C"/>
                </a:solidFill>
                <a:latin typeface="Mulish ExtraBold"/>
                <a:cs typeface="Mulish ExtraBold"/>
              </a:rPr>
              <a:t> </a:t>
            </a:r>
            <a:r>
              <a:rPr lang="en-NZ" sz="1400" b="1" noProof="0">
                <a:solidFill>
                  <a:srgbClr val="005A6C"/>
                </a:solidFill>
                <a:latin typeface="Mulish ExtraBold"/>
                <a:cs typeface="Mulish ExtraBold"/>
              </a:rPr>
              <a:t>the</a:t>
            </a:r>
            <a:r>
              <a:rPr lang="en-NZ" sz="1400" b="1" spc="-30" noProof="0">
                <a:solidFill>
                  <a:srgbClr val="005A6C"/>
                </a:solidFill>
                <a:latin typeface="Mulish ExtraBold"/>
                <a:cs typeface="Mulish ExtraBold"/>
              </a:rPr>
              <a:t> </a:t>
            </a:r>
            <a:r>
              <a:rPr lang="en-NZ" sz="1400" b="1" spc="-25" noProof="0">
                <a:solidFill>
                  <a:srgbClr val="005A6C"/>
                </a:solidFill>
                <a:latin typeface="Mulish ExtraBold"/>
                <a:cs typeface="Mulish ExtraBold"/>
              </a:rPr>
              <a:t>year-</a:t>
            </a:r>
            <a:r>
              <a:rPr lang="en-NZ" sz="1400" b="1" noProof="0">
                <a:solidFill>
                  <a:srgbClr val="005A6C"/>
                </a:solidFill>
                <a:latin typeface="Mulish ExtraBold"/>
                <a:cs typeface="Mulish ExtraBold"/>
              </a:rPr>
              <a:t>to-date,</a:t>
            </a:r>
            <a:r>
              <a:rPr lang="en-NZ" sz="1400" b="1" spc="-25" noProof="0">
                <a:solidFill>
                  <a:srgbClr val="005A6C"/>
                </a:solidFill>
                <a:latin typeface="Mulish ExtraBold"/>
                <a:cs typeface="Mulish ExtraBold"/>
              </a:rPr>
              <a:t> </a:t>
            </a:r>
            <a:r>
              <a:rPr lang="en-NZ" sz="1400" b="1" noProof="0">
                <a:solidFill>
                  <a:srgbClr val="005A6C"/>
                </a:solidFill>
                <a:latin typeface="Mulish ExtraBold"/>
                <a:cs typeface="Mulish ExtraBold"/>
              </a:rPr>
              <a:t>NZQA</a:t>
            </a:r>
            <a:r>
              <a:rPr lang="en-NZ" sz="1400" b="1" spc="-20" noProof="0">
                <a:solidFill>
                  <a:srgbClr val="005A6C"/>
                </a:solidFill>
                <a:latin typeface="Mulish ExtraBold"/>
                <a:cs typeface="Mulish ExtraBold"/>
              </a:rPr>
              <a:t>:</a:t>
            </a:r>
            <a:endParaRPr lang="en-NZ" sz="1400" noProof="0">
              <a:latin typeface="Mulish ExtraBold"/>
              <a:cs typeface="Mulish ExtraBold"/>
            </a:endParaRPr>
          </a:p>
        </p:txBody>
      </p:sp>
      <p:sp>
        <p:nvSpPr>
          <p:cNvPr id="8" name="object 8"/>
          <p:cNvSpPr txBox="1"/>
          <p:nvPr/>
        </p:nvSpPr>
        <p:spPr>
          <a:xfrm>
            <a:off x="511002" y="5899204"/>
            <a:ext cx="3714762" cy="4318170"/>
          </a:xfrm>
          <a:prstGeom prst="rect">
            <a:avLst/>
          </a:prstGeom>
        </p:spPr>
        <p:txBody>
          <a:bodyPr vert="horz" wrap="square" lIns="0" tIns="12700" rIns="0" bIns="0" rtlCol="0" anchor="t">
            <a:spAutoFit/>
          </a:bodyPr>
          <a:lstStyle/>
          <a:p>
            <a:pPr marL="203200" marR="5080" indent="-190500">
              <a:lnSpc>
                <a:spcPct val="116700"/>
              </a:lnSpc>
              <a:spcBef>
                <a:spcPts val="565"/>
              </a:spcBef>
              <a:buFontTx/>
              <a:buChar char="•"/>
              <a:tabLst>
                <a:tab pos="203200" algn="l"/>
                <a:tab pos="205104" algn="l"/>
              </a:tabLst>
            </a:pPr>
            <a:r>
              <a:rPr lang="en-NZ" sz="1000" kern="100" dirty="0">
                <a:solidFill>
                  <a:srgbClr val="2E3A42"/>
                </a:solidFill>
                <a:effectLst/>
                <a:latin typeface="Inter"/>
                <a:ea typeface="Inter" panose="02000503000000020004" pitchFamily="2" charset="0"/>
                <a:cs typeface="Times New Roman"/>
              </a:rPr>
              <a:t>Continued work with th</a:t>
            </a:r>
            <a:r>
              <a:rPr lang="en-NZ" sz="1000" kern="100" dirty="0">
                <a:solidFill>
                  <a:srgbClr val="2E3A42"/>
                </a:solidFill>
                <a:latin typeface="Inter"/>
                <a:ea typeface="Inter" panose="02000503000000020004" pitchFamily="2" charset="0"/>
                <a:cs typeface="Times New Roman"/>
              </a:rPr>
              <a:t>e Ministry</a:t>
            </a:r>
            <a:r>
              <a:rPr lang="en-NZ" sz="1000" kern="100" dirty="0">
                <a:solidFill>
                  <a:srgbClr val="2E3A42"/>
                </a:solidFill>
                <a:effectLst/>
                <a:latin typeface="Inter"/>
                <a:ea typeface="Inter" panose="02000503000000020004" pitchFamily="2" charset="0"/>
                <a:cs typeface="Times New Roman"/>
              </a:rPr>
              <a:t> preparing for new senior secondary qualifications.</a:t>
            </a:r>
          </a:p>
          <a:p>
            <a:pPr marL="203200" marR="5080" indent="-190500">
              <a:lnSpc>
                <a:spcPct val="116700"/>
              </a:lnSpc>
              <a:spcBef>
                <a:spcPts val="565"/>
              </a:spcBef>
              <a:buFontTx/>
              <a:buChar char="•"/>
              <a:tabLst>
                <a:tab pos="203200" algn="l"/>
                <a:tab pos="205104" algn="l"/>
              </a:tabLst>
            </a:pPr>
            <a:r>
              <a:rPr lang="en-NZ" sz="1000" kern="100" dirty="0">
                <a:solidFill>
                  <a:srgbClr val="2E3A42"/>
                </a:solidFill>
                <a:effectLst/>
                <a:latin typeface="Inter"/>
                <a:ea typeface="Inter" panose="02000503000000020004" pitchFamily="2" charset="0"/>
                <a:cs typeface="Times New Roman"/>
              </a:rPr>
              <a:t>Continued to address </a:t>
            </a:r>
            <a:r>
              <a:rPr lang="en-NZ" sz="1000" kern="100" dirty="0">
                <a:solidFill>
                  <a:srgbClr val="2E3A42"/>
                </a:solidFill>
                <a:latin typeface="Inter"/>
                <a:ea typeface="Inter" panose="02000503000000020004" pitchFamily="2" charset="0"/>
                <a:cs typeface="Times New Roman"/>
              </a:rPr>
              <a:t>recommendations</a:t>
            </a:r>
            <a:r>
              <a:rPr lang="en-NZ" sz="1000" kern="100" dirty="0">
                <a:solidFill>
                  <a:srgbClr val="2E3A42"/>
                </a:solidFill>
                <a:effectLst/>
                <a:latin typeface="Inter"/>
                <a:ea typeface="Inter" panose="02000503000000020004" pitchFamily="2" charset="0"/>
                <a:cs typeface="Times New Roman"/>
              </a:rPr>
              <a:t> from independent reviews of the in-house NZQA Automated Text Scoring (ATS) model.</a:t>
            </a:r>
          </a:p>
          <a:p>
            <a:pPr marL="203200" marR="5080" indent="-190500">
              <a:lnSpc>
                <a:spcPct val="116700"/>
              </a:lnSpc>
              <a:spcBef>
                <a:spcPts val="565"/>
              </a:spcBef>
              <a:buFontTx/>
              <a:buChar char="•"/>
              <a:tabLst>
                <a:tab pos="203200" algn="l"/>
                <a:tab pos="205104" algn="l"/>
              </a:tabLst>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Successfully released NCEA results on 14 January 2026, where ~92,000 students logged onto the student portal to view their results.</a:t>
            </a:r>
          </a:p>
          <a:p>
            <a:pPr marL="203200" marR="5080" indent="-190500">
              <a:lnSpc>
                <a:spcPct val="116700"/>
              </a:lnSpc>
              <a:spcBef>
                <a:spcPts val="565"/>
              </a:spcBef>
              <a:buFontTx/>
              <a:buChar char="•"/>
              <a:tabLst>
                <a:tab pos="203200" algn="l"/>
                <a:tab pos="205104" algn="l"/>
              </a:tabLst>
            </a:pPr>
            <a:r>
              <a:rPr lang="en-NZ" sz="1000" kern="100" dirty="0">
                <a:solidFill>
                  <a:srgbClr val="2E3A42"/>
                </a:solidFill>
                <a:latin typeface="Inter"/>
                <a:ea typeface="Inter" panose="02000503000000020004" pitchFamily="2" charset="0"/>
                <a:cs typeface="Times New Roman"/>
              </a:rPr>
              <a:t>Began implementing our tertiary integrated quality assurance framework (the iQAF) now that new Rules are in force.</a:t>
            </a:r>
          </a:p>
          <a:p>
            <a:pPr marL="203200" marR="5080" indent="-190500">
              <a:lnSpc>
                <a:spcPct val="116700"/>
              </a:lnSpc>
              <a:spcBef>
                <a:spcPts val="565"/>
              </a:spcBef>
              <a:buFontTx/>
              <a:buChar char="•"/>
              <a:tabLst>
                <a:tab pos="203200" algn="l"/>
                <a:tab pos="205104" algn="l"/>
              </a:tabLst>
            </a:pPr>
            <a:r>
              <a:rPr lang="en-NZ" sz="1000" kern="100" dirty="0">
                <a:solidFill>
                  <a:srgbClr val="2E3A42"/>
                </a:solidFill>
                <a:latin typeface="Inter"/>
                <a:ea typeface="Inter" panose="02000503000000020004" pitchFamily="2" charset="0"/>
                <a:cs typeface="Times New Roman"/>
              </a:rPr>
              <a:t>Completed planning for the review of Te Hono o Te Kahurangi, and started engaging with Māori providers to gather feedback and recommendations.</a:t>
            </a:r>
            <a:endParaRPr lang="en-NZ" sz="1000" kern="100" dirty="0">
              <a:solidFill>
                <a:srgbClr val="2E3A42"/>
              </a:solidFill>
              <a:effectLst/>
              <a:latin typeface="Inter"/>
              <a:ea typeface="Inter" panose="02000503000000020004" pitchFamily="2" charset="0"/>
              <a:cs typeface="Times New Roman"/>
            </a:endParaRPr>
          </a:p>
          <a:p>
            <a:pPr marL="203200" marR="5080" indent="-190500">
              <a:lnSpc>
                <a:spcPct val="116700"/>
              </a:lnSpc>
              <a:spcBef>
                <a:spcPts val="565"/>
              </a:spcBef>
              <a:buFontTx/>
              <a:buChar char="•"/>
              <a:tabLst>
                <a:tab pos="203200" algn="l"/>
                <a:tab pos="205104" algn="l"/>
              </a:tabLst>
            </a:pPr>
            <a:r>
              <a:rPr lang="en-NZ" sz="1000" dirty="0">
                <a:solidFill>
                  <a:srgbClr val="2E3A42"/>
                </a:solidFill>
                <a:latin typeface="Inter"/>
                <a:ea typeface="Inter" panose="02000503000000020004" pitchFamily="2" charset="0"/>
              </a:rPr>
              <a:t>Developed revised outyear financial forecasts based on assumptions for Budget 26. Subject to Budget 26 decisions, NZQA is now well positioned to remain financially robust. </a:t>
            </a:r>
          </a:p>
          <a:p>
            <a:pPr marL="203200" marR="5080" indent="-190500">
              <a:lnSpc>
                <a:spcPct val="116700"/>
              </a:lnSpc>
              <a:spcBef>
                <a:spcPts val="565"/>
              </a:spcBef>
              <a:buFontTx/>
              <a:buChar char="•"/>
              <a:tabLst>
                <a:tab pos="203200" algn="l"/>
                <a:tab pos="205104" algn="l"/>
              </a:tabLst>
            </a:pPr>
            <a:r>
              <a:rPr lang="en-NZ" sz="1000" dirty="0">
                <a:solidFill>
                  <a:srgbClr val="2E3A42"/>
                </a:solidFill>
                <a:latin typeface="Inter"/>
                <a:ea typeface="Inter" panose="02000503000000020004" pitchFamily="2" charset="0"/>
              </a:rPr>
              <a:t>Implemented a 90-day planning approach to ensure change and delivery responsibilities are well managed.</a:t>
            </a:r>
          </a:p>
          <a:p>
            <a:pPr marL="203200" marR="5080" indent="-190500">
              <a:lnSpc>
                <a:spcPct val="116700"/>
              </a:lnSpc>
              <a:spcBef>
                <a:spcPts val="565"/>
              </a:spcBef>
              <a:buFontTx/>
              <a:buChar char="•"/>
              <a:tabLst>
                <a:tab pos="203200" algn="l"/>
                <a:tab pos="205104" algn="l"/>
              </a:tabLst>
            </a:pPr>
            <a:endParaRPr lang="en-NZ" sz="1000" dirty="0">
              <a:solidFill>
                <a:srgbClr val="2E3A42"/>
              </a:solidFill>
              <a:latin typeface="Inter" panose="02000503000000020004"/>
            </a:endParaRPr>
          </a:p>
        </p:txBody>
      </p:sp>
      <p:sp>
        <p:nvSpPr>
          <p:cNvPr id="9" name="object 9"/>
          <p:cNvSpPr txBox="1"/>
          <p:nvPr/>
        </p:nvSpPr>
        <p:spPr>
          <a:xfrm>
            <a:off x="491299" y="1291106"/>
            <a:ext cx="6449060" cy="2300886"/>
          </a:xfrm>
          <a:prstGeom prst="rect">
            <a:avLst/>
          </a:prstGeom>
        </p:spPr>
        <p:txBody>
          <a:bodyPr vert="horz" wrap="square" lIns="0" tIns="12700" rIns="0" bIns="0" rtlCol="0" anchor="t">
            <a:spAutoFit/>
          </a:bodyPr>
          <a:lstStyle/>
          <a:p>
            <a:pPr marL="12700" marR="159385">
              <a:lnSpc>
                <a:spcPct val="119000"/>
              </a:lnSpc>
              <a:spcBef>
                <a:spcPts val="100"/>
              </a:spcBef>
            </a:pPr>
            <a:r>
              <a:rPr lang="en-NZ" sz="1400" b="1" spc="-20" noProof="0">
                <a:solidFill>
                  <a:srgbClr val="005A6C"/>
                </a:solidFill>
                <a:latin typeface="Inter"/>
                <a:cs typeface="Inter"/>
              </a:rPr>
              <a:t>NZQA is one of the agencies that manage and regulate the education system in New Zealand. We work with other education agencies to make sure education is high-quality and running well in New Zealand</a:t>
            </a:r>
            <a:r>
              <a:rPr lang="en-NZ" sz="1400" b="1" spc="-10" noProof="0">
                <a:solidFill>
                  <a:srgbClr val="005A6C"/>
                </a:solidFill>
                <a:latin typeface="Inter"/>
                <a:cs typeface="Inter"/>
              </a:rPr>
              <a:t>.</a:t>
            </a:r>
            <a:endParaRPr lang="en-NZ" sz="1400" noProof="0">
              <a:latin typeface="Inter"/>
              <a:cs typeface="Inter"/>
            </a:endParaRPr>
          </a:p>
          <a:p>
            <a:pPr>
              <a:lnSpc>
                <a:spcPct val="100000"/>
              </a:lnSpc>
              <a:spcBef>
                <a:spcPts val="305"/>
              </a:spcBef>
            </a:pPr>
            <a:endParaRPr lang="en-NZ" sz="1400" noProof="0">
              <a:latin typeface="Inter"/>
              <a:cs typeface="Inter"/>
            </a:endParaRPr>
          </a:p>
          <a:p>
            <a:pPr marL="12700" marR="5080">
              <a:lnSpc>
                <a:spcPct val="119000"/>
              </a:lnSpc>
            </a:pPr>
            <a:r>
              <a:rPr lang="en-NZ" sz="1400" b="0" noProof="0">
                <a:solidFill>
                  <a:srgbClr val="2E3A42"/>
                </a:solidFill>
                <a:latin typeface="Inter Medium"/>
                <a:cs typeface="Inter Medium"/>
              </a:rPr>
              <a:t>This</a:t>
            </a:r>
            <a:r>
              <a:rPr lang="en-NZ" sz="1400" b="0" spc="-20" noProof="0" dirty="0">
                <a:solidFill>
                  <a:srgbClr val="2E3A42"/>
                </a:solidFill>
                <a:latin typeface="Inter Medium"/>
                <a:cs typeface="Inter Medium"/>
              </a:rPr>
              <a:t> </a:t>
            </a:r>
            <a:r>
              <a:rPr lang="en-NZ" sz="1400" b="0" noProof="0">
                <a:solidFill>
                  <a:srgbClr val="2E3A42"/>
                </a:solidFill>
                <a:latin typeface="Inter Medium"/>
                <a:cs typeface="Inter Medium"/>
              </a:rPr>
              <a:t>is</a:t>
            </a:r>
            <a:r>
              <a:rPr lang="en-NZ" sz="1400" b="0" spc="-15" noProof="0" dirty="0">
                <a:solidFill>
                  <a:srgbClr val="2E3A42"/>
                </a:solidFill>
                <a:latin typeface="Inter Medium"/>
                <a:cs typeface="Inter Medium"/>
              </a:rPr>
              <a:t> </a:t>
            </a:r>
            <a:r>
              <a:rPr lang="en-NZ" sz="1400" b="0" spc="-10" noProof="0">
                <a:solidFill>
                  <a:srgbClr val="2E3A42"/>
                </a:solidFill>
                <a:latin typeface="Inter Medium"/>
                <a:cs typeface="Inter Medium"/>
              </a:rPr>
              <a:t>achieved</a:t>
            </a:r>
            <a:r>
              <a:rPr lang="en-NZ" sz="1400" b="0" spc="-20" noProof="0" dirty="0">
                <a:solidFill>
                  <a:srgbClr val="2E3A42"/>
                </a:solidFill>
                <a:latin typeface="Inter Medium"/>
                <a:cs typeface="Inter Medium"/>
              </a:rPr>
              <a:t> </a:t>
            </a:r>
            <a:r>
              <a:rPr lang="en-NZ" sz="1400" b="0" noProof="0">
                <a:solidFill>
                  <a:srgbClr val="2E3A42"/>
                </a:solidFill>
                <a:latin typeface="Inter Medium"/>
                <a:cs typeface="Inter Medium"/>
              </a:rPr>
              <a:t>through</a:t>
            </a:r>
            <a:r>
              <a:rPr lang="en-NZ" sz="1400" b="0" spc="-15" noProof="0" dirty="0">
                <a:solidFill>
                  <a:srgbClr val="2E3A42"/>
                </a:solidFill>
                <a:latin typeface="Inter Medium"/>
                <a:cs typeface="Inter Medium"/>
              </a:rPr>
              <a:t> </a:t>
            </a:r>
            <a:r>
              <a:rPr lang="en-NZ" sz="1400" b="0" noProof="0">
                <a:solidFill>
                  <a:srgbClr val="2E3A42"/>
                </a:solidFill>
                <a:latin typeface="Inter Medium"/>
                <a:cs typeface="Inter Medium"/>
              </a:rPr>
              <a:t>its</a:t>
            </a:r>
            <a:r>
              <a:rPr lang="en-NZ" sz="1400" b="0" spc="-20" noProof="0" dirty="0">
                <a:solidFill>
                  <a:srgbClr val="2E3A42"/>
                </a:solidFill>
                <a:latin typeface="Inter Medium"/>
                <a:cs typeface="Inter Medium"/>
              </a:rPr>
              <a:t> </a:t>
            </a:r>
            <a:r>
              <a:rPr lang="en-NZ" sz="1400" b="0" spc="-10" noProof="0">
                <a:solidFill>
                  <a:srgbClr val="2E3A42"/>
                </a:solidFill>
                <a:latin typeface="Inter Medium"/>
                <a:cs typeface="Inter Medium"/>
              </a:rPr>
              <a:t>stewardship</a:t>
            </a:r>
            <a:r>
              <a:rPr lang="en-NZ" sz="1400" b="0" spc="-20" noProof="0" dirty="0">
                <a:solidFill>
                  <a:srgbClr val="2E3A42"/>
                </a:solidFill>
                <a:latin typeface="Inter Medium"/>
                <a:cs typeface="Inter Medium"/>
              </a:rPr>
              <a:t> </a:t>
            </a:r>
            <a:r>
              <a:rPr lang="en-NZ" sz="1400" b="0" noProof="0">
                <a:solidFill>
                  <a:srgbClr val="2E3A42"/>
                </a:solidFill>
                <a:latin typeface="Inter Medium"/>
                <a:cs typeface="Inter Medium"/>
              </a:rPr>
              <a:t>of</a:t>
            </a:r>
            <a:r>
              <a:rPr lang="en-NZ" sz="1400" b="0" spc="-20" noProof="0" dirty="0">
                <a:solidFill>
                  <a:srgbClr val="2E3A42"/>
                </a:solidFill>
                <a:latin typeface="Inter Medium"/>
                <a:cs typeface="Inter Medium"/>
              </a:rPr>
              <a:t> </a:t>
            </a:r>
            <a:r>
              <a:rPr lang="en-NZ" sz="1400" b="0" noProof="0">
                <a:solidFill>
                  <a:srgbClr val="2E3A42"/>
                </a:solidFill>
                <a:latin typeface="Inter Medium"/>
                <a:cs typeface="Inter Medium"/>
              </a:rPr>
              <a:t>the</a:t>
            </a:r>
            <a:r>
              <a:rPr lang="en-NZ" sz="1400" b="0" spc="-20" noProof="0" dirty="0">
                <a:solidFill>
                  <a:srgbClr val="2E3A42"/>
                </a:solidFill>
                <a:latin typeface="Inter Medium"/>
                <a:cs typeface="Inter Medium"/>
              </a:rPr>
              <a:t> </a:t>
            </a:r>
            <a:r>
              <a:rPr lang="en-NZ" sz="1400" b="0" noProof="0">
                <a:solidFill>
                  <a:srgbClr val="2E3A42"/>
                </a:solidFill>
                <a:latin typeface="Inter Medium"/>
                <a:cs typeface="Inter Medium"/>
              </a:rPr>
              <a:t>New</a:t>
            </a:r>
            <a:r>
              <a:rPr lang="en-NZ" sz="1400" b="0" spc="-15" noProof="0" dirty="0">
                <a:solidFill>
                  <a:srgbClr val="2E3A42"/>
                </a:solidFill>
                <a:latin typeface="Inter Medium"/>
                <a:cs typeface="Inter Medium"/>
              </a:rPr>
              <a:t> </a:t>
            </a:r>
            <a:r>
              <a:rPr lang="en-NZ" sz="1400" b="0" noProof="0">
                <a:solidFill>
                  <a:srgbClr val="2E3A42"/>
                </a:solidFill>
                <a:latin typeface="Inter Medium"/>
                <a:cs typeface="Inter Medium"/>
              </a:rPr>
              <a:t>Zealand</a:t>
            </a:r>
            <a:r>
              <a:rPr lang="en-NZ" sz="1400" b="0" spc="-20" noProof="0" dirty="0">
                <a:solidFill>
                  <a:srgbClr val="2E3A42"/>
                </a:solidFill>
                <a:latin typeface="Inter Medium"/>
                <a:cs typeface="Inter Medium"/>
              </a:rPr>
              <a:t> </a:t>
            </a:r>
            <a:r>
              <a:rPr lang="en-NZ" sz="1400" b="0" spc="-10" noProof="0">
                <a:solidFill>
                  <a:srgbClr val="2E3A42"/>
                </a:solidFill>
                <a:latin typeface="Inter Medium"/>
                <a:cs typeface="Inter Medium"/>
              </a:rPr>
              <a:t>Qualifications </a:t>
            </a:r>
            <a:r>
              <a:rPr lang="en-NZ" sz="1400" b="0" noProof="0">
                <a:solidFill>
                  <a:srgbClr val="2E3A42"/>
                </a:solidFill>
                <a:latin typeface="Inter Medium"/>
                <a:cs typeface="Inter Medium"/>
              </a:rPr>
              <a:t>and</a:t>
            </a:r>
            <a:r>
              <a:rPr lang="en-NZ" sz="1400" b="0" spc="-25" noProof="0" dirty="0">
                <a:solidFill>
                  <a:srgbClr val="2E3A42"/>
                </a:solidFill>
                <a:latin typeface="Inter Medium"/>
                <a:cs typeface="Inter Medium"/>
              </a:rPr>
              <a:t> </a:t>
            </a:r>
            <a:r>
              <a:rPr lang="en-NZ" sz="1400" b="0" spc="-10" noProof="0">
                <a:solidFill>
                  <a:srgbClr val="2E3A42"/>
                </a:solidFill>
                <a:latin typeface="Inter Medium"/>
                <a:cs typeface="Inter Medium"/>
              </a:rPr>
              <a:t>Credentials</a:t>
            </a:r>
            <a:r>
              <a:rPr lang="en-NZ" sz="1400" b="0" spc="-20" noProof="0" dirty="0">
                <a:solidFill>
                  <a:srgbClr val="2E3A42"/>
                </a:solidFill>
                <a:latin typeface="Inter Medium"/>
                <a:cs typeface="Inter Medium"/>
              </a:rPr>
              <a:t> </a:t>
            </a:r>
            <a:r>
              <a:rPr lang="en-NZ" sz="1400" b="0" spc="-10" noProof="0">
                <a:solidFill>
                  <a:srgbClr val="2E3A42"/>
                </a:solidFill>
                <a:latin typeface="Inter Medium"/>
                <a:cs typeface="Inter Medium"/>
              </a:rPr>
              <a:t>Framework,</a:t>
            </a:r>
            <a:r>
              <a:rPr lang="en-NZ" sz="1400" b="0" spc="-35" noProof="0" dirty="0">
                <a:solidFill>
                  <a:srgbClr val="2E3A42"/>
                </a:solidFill>
                <a:latin typeface="Inter Medium"/>
                <a:cs typeface="Inter Medium"/>
              </a:rPr>
              <a:t> </a:t>
            </a:r>
            <a:r>
              <a:rPr lang="en-NZ" sz="1400" b="0" spc="-10" noProof="0">
                <a:solidFill>
                  <a:srgbClr val="2E3A42"/>
                </a:solidFill>
                <a:latin typeface="Inter Medium"/>
                <a:cs typeface="Inter Medium"/>
              </a:rPr>
              <a:t>managing</a:t>
            </a:r>
            <a:r>
              <a:rPr lang="en-NZ" sz="1400" b="0" spc="-30" noProof="0" dirty="0">
                <a:solidFill>
                  <a:srgbClr val="2E3A42"/>
                </a:solidFill>
                <a:latin typeface="Inter Medium"/>
                <a:cs typeface="Inter Medium"/>
              </a:rPr>
              <a:t> </a:t>
            </a:r>
            <a:r>
              <a:rPr lang="en-NZ" sz="1400" b="0" noProof="0">
                <a:solidFill>
                  <a:srgbClr val="2E3A42"/>
                </a:solidFill>
                <a:latin typeface="Inter Medium"/>
                <a:cs typeface="Inter Medium"/>
              </a:rPr>
              <a:t>the</a:t>
            </a:r>
            <a:r>
              <a:rPr lang="en-NZ" sz="1400" b="0" spc="-25" noProof="0" dirty="0">
                <a:solidFill>
                  <a:srgbClr val="2E3A42"/>
                </a:solidFill>
                <a:latin typeface="Inter Medium"/>
                <a:cs typeface="Inter Medium"/>
              </a:rPr>
              <a:t> </a:t>
            </a:r>
            <a:r>
              <a:rPr lang="en-NZ" sz="1400" b="0" noProof="0">
                <a:solidFill>
                  <a:srgbClr val="2E3A42"/>
                </a:solidFill>
                <a:latin typeface="Inter Medium"/>
                <a:cs typeface="Inter Medium"/>
              </a:rPr>
              <a:t>qualifications</a:t>
            </a:r>
            <a:r>
              <a:rPr lang="en-NZ" sz="1400" b="0" spc="-20" noProof="0" dirty="0">
                <a:solidFill>
                  <a:srgbClr val="2E3A42"/>
                </a:solidFill>
                <a:latin typeface="Inter Medium"/>
                <a:cs typeface="Inter Medium"/>
              </a:rPr>
              <a:t> </a:t>
            </a:r>
            <a:r>
              <a:rPr lang="en-NZ" sz="1400" b="0" noProof="0">
                <a:solidFill>
                  <a:srgbClr val="2E3A42"/>
                </a:solidFill>
                <a:latin typeface="Inter Medium"/>
                <a:cs typeface="Inter Medium"/>
              </a:rPr>
              <a:t>system,</a:t>
            </a:r>
            <a:r>
              <a:rPr lang="en-NZ" sz="1400" b="0" spc="-40" noProof="0" dirty="0">
                <a:solidFill>
                  <a:srgbClr val="2E3A42"/>
                </a:solidFill>
                <a:latin typeface="Inter Medium"/>
                <a:cs typeface="Inter Medium"/>
              </a:rPr>
              <a:t> </a:t>
            </a:r>
            <a:r>
              <a:rPr lang="en-NZ" sz="1400" b="0" spc="-10" noProof="0">
                <a:solidFill>
                  <a:srgbClr val="2E3A42"/>
                </a:solidFill>
                <a:latin typeface="Inter Medium"/>
                <a:cs typeface="Inter Medium"/>
              </a:rPr>
              <a:t>regulating </a:t>
            </a:r>
            <a:r>
              <a:rPr lang="en-NZ" sz="1400" b="0" noProof="0">
                <a:solidFill>
                  <a:srgbClr val="2E3A42"/>
                </a:solidFill>
                <a:latin typeface="Inter Medium"/>
                <a:cs typeface="Inter Medium"/>
              </a:rPr>
              <a:t>and</a:t>
            </a:r>
            <a:r>
              <a:rPr lang="en-NZ" sz="1400" b="0" spc="-30" noProof="0" dirty="0">
                <a:solidFill>
                  <a:srgbClr val="2E3A42"/>
                </a:solidFill>
                <a:latin typeface="Inter Medium"/>
                <a:cs typeface="Inter Medium"/>
              </a:rPr>
              <a:t> </a:t>
            </a:r>
            <a:r>
              <a:rPr lang="en-NZ" sz="1400" b="0" noProof="0">
                <a:solidFill>
                  <a:srgbClr val="2E3A42"/>
                </a:solidFill>
                <a:latin typeface="Inter Medium"/>
                <a:cs typeface="Inter Medium"/>
              </a:rPr>
              <a:t>quality</a:t>
            </a:r>
            <a:r>
              <a:rPr lang="en-NZ" sz="1400" b="0" spc="-35" noProof="0" dirty="0">
                <a:solidFill>
                  <a:srgbClr val="2E3A42"/>
                </a:solidFill>
                <a:latin typeface="Inter Medium"/>
                <a:cs typeface="Inter Medium"/>
              </a:rPr>
              <a:t> </a:t>
            </a:r>
            <a:r>
              <a:rPr lang="en-NZ" sz="1400" b="0" spc="-10" noProof="0">
                <a:solidFill>
                  <a:srgbClr val="2E3A42"/>
                </a:solidFill>
                <a:latin typeface="Inter Medium"/>
                <a:cs typeface="Inter Medium"/>
              </a:rPr>
              <a:t>assuring</a:t>
            </a:r>
            <a:r>
              <a:rPr lang="en-NZ" sz="1400" b="0" spc="-30" noProof="0" dirty="0">
                <a:solidFill>
                  <a:srgbClr val="2E3A42"/>
                </a:solidFill>
                <a:latin typeface="Inter Medium"/>
                <a:cs typeface="Inter Medium"/>
              </a:rPr>
              <a:t> </a:t>
            </a:r>
            <a:r>
              <a:rPr lang="en-NZ" sz="1400" b="0" spc="-20" noProof="0">
                <a:solidFill>
                  <a:srgbClr val="2E3A42"/>
                </a:solidFill>
                <a:latin typeface="Inter Medium"/>
                <a:cs typeface="Inter Medium"/>
              </a:rPr>
              <a:t>non-</a:t>
            </a:r>
            <a:r>
              <a:rPr lang="en-NZ" sz="1400" b="0" spc="-10" noProof="0">
                <a:solidFill>
                  <a:srgbClr val="2E3A42"/>
                </a:solidFill>
                <a:latin typeface="Inter Medium"/>
                <a:cs typeface="Inter Medium"/>
              </a:rPr>
              <a:t>university</a:t>
            </a:r>
            <a:r>
              <a:rPr lang="en-NZ" sz="1400" b="0" spc="-35" noProof="0" dirty="0">
                <a:solidFill>
                  <a:srgbClr val="2E3A42"/>
                </a:solidFill>
                <a:latin typeface="Inter Medium"/>
                <a:cs typeface="Inter Medium"/>
              </a:rPr>
              <a:t> </a:t>
            </a:r>
            <a:r>
              <a:rPr lang="en-NZ" sz="1400" b="0" noProof="0">
                <a:solidFill>
                  <a:srgbClr val="2E3A42"/>
                </a:solidFill>
                <a:latin typeface="Inter Medium"/>
                <a:cs typeface="Inter Medium"/>
              </a:rPr>
              <a:t>tertiary</a:t>
            </a:r>
            <a:r>
              <a:rPr lang="en-NZ" sz="1400" b="0" spc="-35" noProof="0" dirty="0">
                <a:solidFill>
                  <a:srgbClr val="2E3A42"/>
                </a:solidFill>
                <a:latin typeface="Inter Medium"/>
                <a:cs typeface="Inter Medium"/>
              </a:rPr>
              <a:t> </a:t>
            </a:r>
            <a:r>
              <a:rPr lang="en-NZ" sz="1400" b="0" noProof="0">
                <a:solidFill>
                  <a:srgbClr val="2E3A42"/>
                </a:solidFill>
                <a:latin typeface="Inter Medium"/>
                <a:cs typeface="Inter Medium"/>
              </a:rPr>
              <a:t>education,</a:t>
            </a:r>
            <a:r>
              <a:rPr lang="en-NZ" sz="1400" b="0" spc="-40" noProof="0" dirty="0">
                <a:solidFill>
                  <a:srgbClr val="2E3A42"/>
                </a:solidFill>
                <a:latin typeface="Inter Medium"/>
                <a:cs typeface="Inter Medium"/>
              </a:rPr>
              <a:t> </a:t>
            </a:r>
            <a:r>
              <a:rPr lang="en-NZ" sz="1400" b="0" spc="-10" noProof="0">
                <a:solidFill>
                  <a:srgbClr val="2E3A42"/>
                </a:solidFill>
                <a:latin typeface="Inter Medium"/>
                <a:cs typeface="Inter Medium"/>
              </a:rPr>
              <a:t>delivering</a:t>
            </a:r>
            <a:r>
              <a:rPr lang="en-NZ" sz="1400" b="0" spc="-35" noProof="0" dirty="0">
                <a:solidFill>
                  <a:srgbClr val="2E3A42"/>
                </a:solidFill>
                <a:latin typeface="Inter Medium"/>
                <a:cs typeface="Inter Medium"/>
              </a:rPr>
              <a:t> </a:t>
            </a:r>
            <a:r>
              <a:rPr lang="en-NZ" sz="1400" b="0" spc="-10" noProof="0">
                <a:solidFill>
                  <a:srgbClr val="2E3A42"/>
                </a:solidFill>
                <a:latin typeface="Inter Medium"/>
                <a:cs typeface="Inter Medium"/>
              </a:rPr>
              <a:t>credible </a:t>
            </a:r>
            <a:r>
              <a:rPr lang="en-NZ" sz="1400" b="0" noProof="0">
                <a:solidFill>
                  <a:srgbClr val="2E3A42"/>
                </a:solidFill>
                <a:latin typeface="Inter Medium"/>
                <a:cs typeface="Inter Medium"/>
              </a:rPr>
              <a:t>senior</a:t>
            </a:r>
            <a:r>
              <a:rPr lang="en-NZ" sz="1400" b="0" spc="-40" noProof="0" dirty="0">
                <a:solidFill>
                  <a:srgbClr val="2E3A42"/>
                </a:solidFill>
                <a:latin typeface="Inter Medium"/>
                <a:cs typeface="Inter Medium"/>
              </a:rPr>
              <a:t> </a:t>
            </a:r>
            <a:r>
              <a:rPr lang="en-NZ" sz="1400" b="0" noProof="0">
                <a:solidFill>
                  <a:srgbClr val="2E3A42"/>
                </a:solidFill>
                <a:latin typeface="Inter Medium"/>
                <a:cs typeface="Inter Medium"/>
              </a:rPr>
              <a:t>secondary</a:t>
            </a:r>
            <a:r>
              <a:rPr lang="en-NZ" sz="1400" b="0" spc="-40" noProof="0" dirty="0">
                <a:solidFill>
                  <a:srgbClr val="2E3A42"/>
                </a:solidFill>
                <a:latin typeface="Inter Medium"/>
                <a:cs typeface="Inter Medium"/>
              </a:rPr>
              <a:t> </a:t>
            </a:r>
            <a:r>
              <a:rPr lang="en-NZ" sz="1400" b="0" noProof="0">
                <a:solidFill>
                  <a:srgbClr val="2E3A42"/>
                </a:solidFill>
                <a:latin typeface="Inter Medium"/>
                <a:cs typeface="Inter Medium"/>
              </a:rPr>
              <a:t>school</a:t>
            </a:r>
            <a:r>
              <a:rPr lang="en-NZ" sz="1400" b="0" spc="-40" noProof="0" dirty="0">
                <a:solidFill>
                  <a:srgbClr val="2E3A42"/>
                </a:solidFill>
                <a:latin typeface="Inter Medium"/>
                <a:cs typeface="Inter Medium"/>
              </a:rPr>
              <a:t> </a:t>
            </a:r>
            <a:r>
              <a:rPr lang="en-NZ" sz="1400" b="0" noProof="0">
                <a:solidFill>
                  <a:srgbClr val="2E3A42"/>
                </a:solidFill>
                <a:latin typeface="Inter Medium"/>
                <a:cs typeface="Inter Medium"/>
              </a:rPr>
              <a:t>external</a:t>
            </a:r>
            <a:r>
              <a:rPr lang="en-NZ" sz="1400" b="0" spc="-35" noProof="0" dirty="0">
                <a:solidFill>
                  <a:srgbClr val="2E3A42"/>
                </a:solidFill>
                <a:latin typeface="Inter Medium"/>
                <a:cs typeface="Inter Medium"/>
              </a:rPr>
              <a:t> </a:t>
            </a:r>
            <a:r>
              <a:rPr lang="en-NZ" sz="1400" b="0" spc="-10" noProof="0">
                <a:solidFill>
                  <a:srgbClr val="2E3A42"/>
                </a:solidFill>
                <a:latin typeface="Inter Medium"/>
                <a:cs typeface="Inter Medium"/>
              </a:rPr>
              <a:t>assessment,</a:t>
            </a:r>
            <a:r>
              <a:rPr lang="en-NZ" sz="1400" b="0" spc="-45" noProof="0" dirty="0">
                <a:solidFill>
                  <a:srgbClr val="2E3A42"/>
                </a:solidFill>
                <a:latin typeface="Inter Medium"/>
                <a:cs typeface="Inter Medium"/>
              </a:rPr>
              <a:t> </a:t>
            </a:r>
            <a:r>
              <a:rPr lang="en-NZ" sz="1400" b="0" noProof="0">
                <a:solidFill>
                  <a:srgbClr val="2E3A42"/>
                </a:solidFill>
                <a:latin typeface="Inter Medium"/>
                <a:cs typeface="Inter Medium"/>
              </a:rPr>
              <a:t>quality</a:t>
            </a:r>
            <a:r>
              <a:rPr lang="en-NZ" sz="1400" b="0" spc="-40" noProof="0" dirty="0">
                <a:solidFill>
                  <a:srgbClr val="2E3A42"/>
                </a:solidFill>
                <a:latin typeface="Inter Medium"/>
                <a:cs typeface="Inter Medium"/>
              </a:rPr>
              <a:t> </a:t>
            </a:r>
            <a:r>
              <a:rPr lang="en-NZ" sz="1400" b="0" spc="-10" noProof="0">
                <a:solidFill>
                  <a:srgbClr val="2E3A42"/>
                </a:solidFill>
                <a:latin typeface="Inter Medium"/>
                <a:cs typeface="Inter Medium"/>
              </a:rPr>
              <a:t>assuring</a:t>
            </a:r>
            <a:r>
              <a:rPr lang="en-NZ" sz="1400" b="0" spc="-40" noProof="0" dirty="0">
                <a:solidFill>
                  <a:srgbClr val="2E3A42"/>
                </a:solidFill>
                <a:latin typeface="Inter Medium"/>
                <a:cs typeface="Inter Medium"/>
              </a:rPr>
              <a:t> </a:t>
            </a:r>
            <a:r>
              <a:rPr lang="en-NZ" sz="1400" b="0" spc="-10" noProof="0">
                <a:solidFill>
                  <a:srgbClr val="2E3A42"/>
                </a:solidFill>
                <a:latin typeface="Inter Medium"/>
                <a:cs typeface="Inter Medium"/>
              </a:rPr>
              <a:t>secondary </a:t>
            </a:r>
            <a:r>
              <a:rPr lang="en-NZ" sz="1400" b="0" noProof="0">
                <a:solidFill>
                  <a:srgbClr val="2E3A42"/>
                </a:solidFill>
                <a:latin typeface="Inter Medium"/>
                <a:cs typeface="Inter Medium"/>
              </a:rPr>
              <a:t>school</a:t>
            </a:r>
            <a:r>
              <a:rPr lang="en-NZ" sz="1400" b="0" spc="-15" noProof="0" dirty="0">
                <a:solidFill>
                  <a:srgbClr val="2E3A42"/>
                </a:solidFill>
                <a:latin typeface="Inter Medium"/>
                <a:cs typeface="Inter Medium"/>
              </a:rPr>
              <a:t> </a:t>
            </a:r>
            <a:r>
              <a:rPr lang="en-NZ" sz="1400" b="0" noProof="0">
                <a:solidFill>
                  <a:srgbClr val="2E3A42"/>
                </a:solidFill>
                <a:latin typeface="Inter Medium"/>
                <a:cs typeface="Inter Medium"/>
              </a:rPr>
              <a:t>internal</a:t>
            </a:r>
            <a:r>
              <a:rPr lang="en-NZ" sz="1400" b="0" spc="-10" noProof="0">
                <a:solidFill>
                  <a:srgbClr val="2E3A42"/>
                </a:solidFill>
                <a:latin typeface="Inter Medium"/>
                <a:cs typeface="Inter Medium"/>
              </a:rPr>
              <a:t> assessment,</a:t>
            </a:r>
            <a:r>
              <a:rPr lang="en-NZ" sz="1400" b="0" spc="-30" noProof="0" dirty="0">
                <a:solidFill>
                  <a:srgbClr val="2E3A42"/>
                </a:solidFill>
                <a:latin typeface="Inter Medium"/>
                <a:cs typeface="Inter Medium"/>
              </a:rPr>
              <a:t> </a:t>
            </a:r>
            <a:r>
              <a:rPr lang="en-NZ" sz="1400" b="0" noProof="0">
                <a:solidFill>
                  <a:srgbClr val="2E3A42"/>
                </a:solidFill>
                <a:latin typeface="Inter Medium"/>
                <a:cs typeface="Inter Medium"/>
              </a:rPr>
              <a:t>and</a:t>
            </a:r>
            <a:r>
              <a:rPr lang="en-NZ" sz="1400" b="0" spc="-15" noProof="0" dirty="0">
                <a:solidFill>
                  <a:srgbClr val="2E3A42"/>
                </a:solidFill>
                <a:latin typeface="Inter Medium"/>
                <a:cs typeface="Inter Medium"/>
              </a:rPr>
              <a:t> </a:t>
            </a:r>
            <a:r>
              <a:rPr lang="en-NZ" sz="1400" b="0" spc="-10" noProof="0">
                <a:solidFill>
                  <a:srgbClr val="2E3A42"/>
                </a:solidFill>
                <a:latin typeface="Inter Medium"/>
                <a:cs typeface="Inter Medium"/>
              </a:rPr>
              <a:t>administering</a:t>
            </a:r>
            <a:r>
              <a:rPr lang="en-NZ" sz="1400" b="0" spc="-15" noProof="0" dirty="0">
                <a:solidFill>
                  <a:srgbClr val="2E3A42"/>
                </a:solidFill>
                <a:latin typeface="Inter Medium"/>
                <a:cs typeface="Inter Medium"/>
              </a:rPr>
              <a:t> </a:t>
            </a:r>
            <a:r>
              <a:rPr lang="en-NZ" sz="1400" b="0" noProof="0">
                <a:solidFill>
                  <a:srgbClr val="2E3A42"/>
                </a:solidFill>
                <a:latin typeface="Inter Medium"/>
                <a:cs typeface="Inter Medium"/>
              </a:rPr>
              <a:t>the</a:t>
            </a:r>
            <a:r>
              <a:rPr lang="en-NZ" sz="1400" b="0" spc="-20" noProof="0" dirty="0">
                <a:solidFill>
                  <a:srgbClr val="2E3A42"/>
                </a:solidFill>
                <a:latin typeface="Inter Medium"/>
                <a:cs typeface="Inter Medium"/>
              </a:rPr>
              <a:t> </a:t>
            </a:r>
            <a:r>
              <a:rPr lang="en-NZ" sz="1400" b="0" spc="-10" noProof="0">
                <a:solidFill>
                  <a:srgbClr val="2E3A42"/>
                </a:solidFill>
                <a:latin typeface="Inter Medium"/>
                <a:cs typeface="Inter Medium"/>
              </a:rPr>
              <a:t>Education</a:t>
            </a:r>
            <a:r>
              <a:rPr lang="en-NZ" sz="1400" b="0" spc="-15" noProof="0" dirty="0">
                <a:solidFill>
                  <a:srgbClr val="2E3A42"/>
                </a:solidFill>
                <a:latin typeface="Inter Medium"/>
                <a:cs typeface="Inter Medium"/>
              </a:rPr>
              <a:t> </a:t>
            </a:r>
            <a:r>
              <a:rPr lang="en-NZ" sz="1400" b="0" noProof="0">
                <a:solidFill>
                  <a:srgbClr val="2E3A42"/>
                </a:solidFill>
                <a:latin typeface="Inter Medium"/>
                <a:cs typeface="Inter Medium"/>
              </a:rPr>
              <a:t>Code</a:t>
            </a:r>
            <a:r>
              <a:rPr lang="en-NZ" sz="1400" b="0" spc="-20" noProof="0" dirty="0">
                <a:solidFill>
                  <a:srgbClr val="2E3A42"/>
                </a:solidFill>
                <a:latin typeface="Inter Medium"/>
                <a:cs typeface="Inter Medium"/>
              </a:rPr>
              <a:t> </a:t>
            </a:r>
            <a:r>
              <a:rPr lang="en-NZ" sz="1400" b="0" spc="-25" noProof="0">
                <a:solidFill>
                  <a:srgbClr val="2E3A42"/>
                </a:solidFill>
                <a:latin typeface="Inter Medium"/>
                <a:cs typeface="Inter Medium"/>
              </a:rPr>
              <a:t>of </a:t>
            </a:r>
            <a:r>
              <a:rPr lang="en-NZ" sz="1400" b="0" spc="-10" noProof="0">
                <a:solidFill>
                  <a:srgbClr val="2E3A42"/>
                </a:solidFill>
                <a:latin typeface="Inter Medium"/>
                <a:cs typeface="Inter Medium"/>
              </a:rPr>
              <a:t>Practice</a:t>
            </a:r>
            <a:r>
              <a:rPr lang="en-NZ" sz="1400" b="0" spc="-25" noProof="0" dirty="0">
                <a:solidFill>
                  <a:srgbClr val="2E3A42"/>
                </a:solidFill>
                <a:latin typeface="Inter Medium"/>
                <a:cs typeface="Inter Medium"/>
              </a:rPr>
              <a:t> </a:t>
            </a:r>
            <a:r>
              <a:rPr lang="en-NZ" sz="1400" b="0" spc="-20" noProof="0">
                <a:solidFill>
                  <a:srgbClr val="2E3A42"/>
                </a:solidFill>
                <a:latin typeface="Inter Medium"/>
                <a:cs typeface="Inter Medium"/>
              </a:rPr>
              <a:t>2021.</a:t>
            </a:r>
            <a:endParaRPr lang="en-NZ" sz="1400" noProof="0">
              <a:latin typeface="Inter Medium"/>
              <a:cs typeface="Inter Medium"/>
            </a:endParaRPr>
          </a:p>
        </p:txBody>
      </p:sp>
      <p:sp>
        <p:nvSpPr>
          <p:cNvPr id="10" name="object 10"/>
          <p:cNvSpPr txBox="1"/>
          <p:nvPr/>
        </p:nvSpPr>
        <p:spPr>
          <a:xfrm>
            <a:off x="4403121" y="5899204"/>
            <a:ext cx="2505659" cy="2830134"/>
          </a:xfrm>
          <a:prstGeom prst="rect">
            <a:avLst/>
          </a:prstGeom>
        </p:spPr>
        <p:txBody>
          <a:bodyPr vert="horz" wrap="square" lIns="0" tIns="12700" rIns="0" bIns="0" rtlCol="0" anchor="t">
            <a:spAutoFit/>
          </a:bodyPr>
          <a:lstStyle>
            <a:defPPr>
              <a:defRPr kern="0"/>
            </a:defPPr>
            <a:lvl1pPr marL="203200" marR="5080" indent="-190500">
              <a:lnSpc>
                <a:spcPct val="116700"/>
              </a:lnSpc>
              <a:spcBef>
                <a:spcPts val="565"/>
              </a:spcBef>
              <a:buChar char="•"/>
              <a:tabLst>
                <a:tab pos="203200" algn="l"/>
                <a:tab pos="205104" algn="l"/>
              </a:tabLst>
              <a:defRPr sz="1000">
                <a:solidFill>
                  <a:srgbClr val="2E3A42"/>
                </a:solidFill>
                <a:latin typeface="Inter"/>
              </a:defRPr>
            </a:lvl1pPr>
          </a:lstStyle>
          <a:p>
            <a:r>
              <a:rPr lang="en-US" spc="-10" dirty="0"/>
              <a:t>Look to shortlist standards that can be marked by AI in a live environment in 2027, </a:t>
            </a:r>
            <a:r>
              <a:rPr lang="en-US" spc="-10" dirty="0" err="1"/>
              <a:t>prioritising</a:t>
            </a:r>
            <a:r>
              <a:rPr lang="en-US" spc="-10" dirty="0"/>
              <a:t> standards that are expected to endure after the proposed NCEA changes.</a:t>
            </a:r>
            <a:endParaRPr lang="en-NZ" spc="-10"/>
          </a:p>
          <a:p>
            <a:r>
              <a:rPr lang="en-NZ" spc="-10" dirty="0"/>
              <a:t>Continue our work with the Ministry to </a:t>
            </a:r>
            <a:r>
              <a:rPr lang="en-NZ" spc="-10"/>
              <a:t>prepare to implement decisions </a:t>
            </a:r>
            <a:r>
              <a:rPr lang="en-NZ" spc="-10" dirty="0"/>
              <a:t>around the replacement of NCEA.</a:t>
            </a:r>
          </a:p>
          <a:p>
            <a:r>
              <a:rPr lang="en-NZ" kern="100" dirty="0">
                <a:ea typeface="Inter" panose="02000503000000020004" pitchFamily="2" charset="0"/>
                <a:cs typeface="Times New Roman"/>
              </a:rPr>
              <a:t>Deliver information sessions to support sector readiness for the TEO self review process within the </a:t>
            </a:r>
            <a:r>
              <a:rPr lang="en-NZ" kern="100" dirty="0" err="1">
                <a:ea typeface="Inter" panose="02000503000000020004" pitchFamily="2" charset="0"/>
                <a:cs typeface="Times New Roman"/>
              </a:rPr>
              <a:t>iQAF</a:t>
            </a:r>
            <a:r>
              <a:rPr lang="en-NZ" kern="100" dirty="0">
                <a:ea typeface="Inter" panose="02000503000000020004" pitchFamily="2" charset="0"/>
                <a:cs typeface="Times New Roman"/>
              </a:rPr>
              <a:t>, and engage with agencies and sector representatives on proposed TEO quality descriptors. </a:t>
            </a:r>
          </a:p>
          <a:p>
            <a:r>
              <a:rPr lang="en-NZ" dirty="0"/>
              <a:t>Finalise Budget 26 Bids. </a:t>
            </a:r>
          </a:p>
          <a:p>
            <a:endParaRPr lang="en-NZ" dirty="0"/>
          </a:p>
        </p:txBody>
      </p:sp>
      <p:sp>
        <p:nvSpPr>
          <p:cNvPr id="11" name="object 11"/>
          <p:cNvSpPr/>
          <p:nvPr/>
        </p:nvSpPr>
        <p:spPr>
          <a:xfrm>
            <a:off x="373547" y="3995145"/>
            <a:ext cx="6546215" cy="48260"/>
          </a:xfrm>
          <a:custGeom>
            <a:avLst/>
            <a:gdLst/>
            <a:ahLst/>
            <a:cxnLst/>
            <a:rect l="l" t="t" r="r" b="b"/>
            <a:pathLst>
              <a:path w="6546215" h="48260">
                <a:moveTo>
                  <a:pt x="6545656" y="0"/>
                </a:moveTo>
                <a:lnTo>
                  <a:pt x="0" y="0"/>
                </a:lnTo>
                <a:lnTo>
                  <a:pt x="0" y="47650"/>
                </a:lnTo>
                <a:lnTo>
                  <a:pt x="6545656" y="47650"/>
                </a:lnTo>
                <a:lnTo>
                  <a:pt x="6545656" y="0"/>
                </a:lnTo>
                <a:close/>
              </a:path>
            </a:pathLst>
          </a:custGeom>
          <a:solidFill>
            <a:srgbClr val="95A3AB"/>
          </a:solidFill>
        </p:spPr>
        <p:txBody>
          <a:bodyPr wrap="square" lIns="0" tIns="0" rIns="0" bIns="0" rtlCol="0"/>
          <a:lstStyle/>
          <a:p>
            <a:endParaRPr lang="en-NZ" noProof="0"/>
          </a:p>
        </p:txBody>
      </p:sp>
      <p:sp>
        <p:nvSpPr>
          <p:cNvPr id="13" name="Slide Number Placeholder 12">
            <a:extLst>
              <a:ext uri="{FF2B5EF4-FFF2-40B4-BE49-F238E27FC236}">
                <a16:creationId xmlns:a16="http://schemas.microsoft.com/office/drawing/2014/main" id="{F9C866D3-D437-5318-DB03-0BCE2EB498D5}"/>
              </a:ext>
            </a:extLst>
          </p:cNvPr>
          <p:cNvSpPr>
            <a:spLocks noGrp="1"/>
          </p:cNvSpPr>
          <p:nvPr>
            <p:ph type="sldNum" sz="quarter" idx="7"/>
          </p:nvPr>
        </p:nvSpPr>
        <p:spPr>
          <a:xfrm>
            <a:off x="5445252" y="9944862"/>
            <a:ext cx="1739455" cy="153888"/>
          </a:xfrm>
        </p:spPr>
        <p:txBody>
          <a:bodyPr/>
          <a:lstStyle/>
          <a:p>
            <a:fld id="{B6F15528-21DE-4FAA-801E-634DDDAF4B2B}" type="slidenum">
              <a:rPr lang="en-NZ" sz="1000" noProof="0" smtClean="0"/>
              <a:t>2</a:t>
            </a:fld>
            <a:endParaRPr lang="en-NZ" sz="1000" noProof="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541" y="1270"/>
            <a:ext cx="7553959" cy="10692130"/>
          </a:xfrm>
          <a:custGeom>
            <a:avLst/>
            <a:gdLst/>
            <a:ahLst/>
            <a:cxnLst/>
            <a:rect l="l" t="t" r="r" b="b"/>
            <a:pathLst>
              <a:path w="7553959" h="10692130">
                <a:moveTo>
                  <a:pt x="7553655" y="0"/>
                </a:moveTo>
                <a:lnTo>
                  <a:pt x="0" y="0"/>
                </a:lnTo>
                <a:lnTo>
                  <a:pt x="0" y="10692003"/>
                </a:lnTo>
                <a:lnTo>
                  <a:pt x="7553655" y="10692003"/>
                </a:lnTo>
                <a:lnTo>
                  <a:pt x="7553655" y="0"/>
                </a:lnTo>
                <a:close/>
              </a:path>
            </a:pathLst>
          </a:custGeom>
          <a:solidFill>
            <a:srgbClr val="009AAD"/>
          </a:solidFill>
        </p:spPr>
        <p:txBody>
          <a:bodyPr wrap="square" lIns="0" tIns="0" rIns="0" bIns="0" rtlCol="0"/>
          <a:lstStyle/>
          <a:p>
            <a:endParaRPr lang="en-NZ" noProof="0"/>
          </a:p>
        </p:txBody>
      </p:sp>
      <p:sp>
        <p:nvSpPr>
          <p:cNvPr id="3" name="object 3"/>
          <p:cNvSpPr/>
          <p:nvPr/>
        </p:nvSpPr>
        <p:spPr>
          <a:xfrm>
            <a:off x="503999" y="10099003"/>
            <a:ext cx="6552565" cy="0"/>
          </a:xfrm>
          <a:custGeom>
            <a:avLst/>
            <a:gdLst/>
            <a:ahLst/>
            <a:cxnLst/>
            <a:rect l="l" t="t" r="r" b="b"/>
            <a:pathLst>
              <a:path w="6552565">
                <a:moveTo>
                  <a:pt x="0" y="0"/>
                </a:moveTo>
                <a:lnTo>
                  <a:pt x="6552006" y="0"/>
                </a:lnTo>
              </a:path>
            </a:pathLst>
          </a:custGeom>
          <a:ln w="6350">
            <a:solidFill>
              <a:srgbClr val="FFFFFF"/>
            </a:solidFill>
          </a:ln>
        </p:spPr>
        <p:txBody>
          <a:bodyPr wrap="square" lIns="0" tIns="0" rIns="0" bIns="0" rtlCol="0"/>
          <a:lstStyle/>
          <a:p>
            <a:endParaRPr lang="en-NZ" noProof="0"/>
          </a:p>
        </p:txBody>
      </p:sp>
      <p:sp>
        <p:nvSpPr>
          <p:cNvPr id="4" name="object 4"/>
          <p:cNvSpPr/>
          <p:nvPr/>
        </p:nvSpPr>
        <p:spPr>
          <a:xfrm>
            <a:off x="5970137" y="421645"/>
            <a:ext cx="1587500" cy="1524000"/>
          </a:xfrm>
          <a:custGeom>
            <a:avLst/>
            <a:gdLst/>
            <a:ahLst/>
            <a:cxnLst/>
            <a:rect l="l" t="t" r="r" b="b"/>
            <a:pathLst>
              <a:path w="1587500" h="1524000">
                <a:moveTo>
                  <a:pt x="995793" y="12699"/>
                </a:moveTo>
                <a:lnTo>
                  <a:pt x="630315" y="12699"/>
                </a:lnTo>
                <a:lnTo>
                  <a:pt x="395528" y="76199"/>
                </a:lnTo>
                <a:lnTo>
                  <a:pt x="349598" y="101599"/>
                </a:lnTo>
                <a:lnTo>
                  <a:pt x="304582" y="126999"/>
                </a:lnTo>
                <a:lnTo>
                  <a:pt x="260537" y="139699"/>
                </a:lnTo>
                <a:lnTo>
                  <a:pt x="217520" y="165099"/>
                </a:lnTo>
                <a:lnTo>
                  <a:pt x="175590" y="190499"/>
                </a:lnTo>
                <a:lnTo>
                  <a:pt x="134805" y="228599"/>
                </a:lnTo>
                <a:lnTo>
                  <a:pt x="95220" y="253999"/>
                </a:lnTo>
                <a:lnTo>
                  <a:pt x="56895" y="292099"/>
                </a:lnTo>
                <a:lnTo>
                  <a:pt x="39030" y="304799"/>
                </a:lnTo>
                <a:lnTo>
                  <a:pt x="24587" y="330199"/>
                </a:lnTo>
                <a:lnTo>
                  <a:pt x="7023" y="380999"/>
                </a:lnTo>
                <a:lnTo>
                  <a:pt x="1930" y="431799"/>
                </a:lnTo>
                <a:lnTo>
                  <a:pt x="0" y="482599"/>
                </a:lnTo>
                <a:lnTo>
                  <a:pt x="518" y="533399"/>
                </a:lnTo>
                <a:lnTo>
                  <a:pt x="3457" y="584199"/>
                </a:lnTo>
                <a:lnTo>
                  <a:pt x="8777" y="634999"/>
                </a:lnTo>
                <a:lnTo>
                  <a:pt x="16439" y="685799"/>
                </a:lnTo>
                <a:lnTo>
                  <a:pt x="26404" y="736599"/>
                </a:lnTo>
                <a:lnTo>
                  <a:pt x="38633" y="787399"/>
                </a:lnTo>
                <a:lnTo>
                  <a:pt x="51971" y="838199"/>
                </a:lnTo>
                <a:lnTo>
                  <a:pt x="67358" y="876299"/>
                </a:lnTo>
                <a:lnTo>
                  <a:pt x="84737" y="927099"/>
                </a:lnTo>
                <a:lnTo>
                  <a:pt x="104048" y="977899"/>
                </a:lnTo>
                <a:lnTo>
                  <a:pt x="125233" y="1015999"/>
                </a:lnTo>
                <a:lnTo>
                  <a:pt x="148234" y="1054099"/>
                </a:lnTo>
                <a:lnTo>
                  <a:pt x="175691" y="1104899"/>
                </a:lnTo>
                <a:lnTo>
                  <a:pt x="205337" y="1142999"/>
                </a:lnTo>
                <a:lnTo>
                  <a:pt x="237124" y="1193799"/>
                </a:lnTo>
                <a:lnTo>
                  <a:pt x="271002" y="1231899"/>
                </a:lnTo>
                <a:lnTo>
                  <a:pt x="306921" y="1269999"/>
                </a:lnTo>
                <a:lnTo>
                  <a:pt x="344833" y="1308099"/>
                </a:lnTo>
                <a:lnTo>
                  <a:pt x="384689" y="1346199"/>
                </a:lnTo>
                <a:lnTo>
                  <a:pt x="429958" y="1384299"/>
                </a:lnTo>
                <a:lnTo>
                  <a:pt x="467918" y="1409699"/>
                </a:lnTo>
                <a:lnTo>
                  <a:pt x="507576" y="1435099"/>
                </a:lnTo>
                <a:lnTo>
                  <a:pt x="549593" y="1460499"/>
                </a:lnTo>
                <a:lnTo>
                  <a:pt x="594635" y="1485899"/>
                </a:lnTo>
                <a:lnTo>
                  <a:pt x="643363" y="1511299"/>
                </a:lnTo>
                <a:lnTo>
                  <a:pt x="696441" y="1523999"/>
                </a:lnTo>
                <a:lnTo>
                  <a:pt x="887770" y="1523999"/>
                </a:lnTo>
                <a:lnTo>
                  <a:pt x="949855" y="1511299"/>
                </a:lnTo>
                <a:lnTo>
                  <a:pt x="1015885" y="1485899"/>
                </a:lnTo>
                <a:lnTo>
                  <a:pt x="1050111" y="1460499"/>
                </a:lnTo>
                <a:lnTo>
                  <a:pt x="1089474" y="1435099"/>
                </a:lnTo>
                <a:lnTo>
                  <a:pt x="1129101" y="1396999"/>
                </a:lnTo>
                <a:lnTo>
                  <a:pt x="821982" y="1396999"/>
                </a:lnTo>
                <a:lnTo>
                  <a:pt x="772839" y="1384299"/>
                </a:lnTo>
                <a:lnTo>
                  <a:pt x="724613" y="1384299"/>
                </a:lnTo>
                <a:lnTo>
                  <a:pt x="677519" y="1371599"/>
                </a:lnTo>
                <a:lnTo>
                  <a:pt x="631771" y="1346199"/>
                </a:lnTo>
                <a:lnTo>
                  <a:pt x="587584" y="1320799"/>
                </a:lnTo>
                <a:lnTo>
                  <a:pt x="545172" y="1295399"/>
                </a:lnTo>
                <a:lnTo>
                  <a:pt x="492184" y="1257299"/>
                </a:lnTo>
                <a:lnTo>
                  <a:pt x="445089" y="1219199"/>
                </a:lnTo>
                <a:lnTo>
                  <a:pt x="403500" y="1181099"/>
                </a:lnTo>
                <a:lnTo>
                  <a:pt x="367028" y="1142999"/>
                </a:lnTo>
                <a:lnTo>
                  <a:pt x="335286" y="1092199"/>
                </a:lnTo>
                <a:lnTo>
                  <a:pt x="307886" y="1054099"/>
                </a:lnTo>
                <a:lnTo>
                  <a:pt x="284439" y="1015999"/>
                </a:lnTo>
                <a:lnTo>
                  <a:pt x="264559" y="977899"/>
                </a:lnTo>
                <a:lnTo>
                  <a:pt x="247858" y="939799"/>
                </a:lnTo>
                <a:lnTo>
                  <a:pt x="233946" y="914399"/>
                </a:lnTo>
                <a:lnTo>
                  <a:pt x="217755" y="876299"/>
                </a:lnTo>
                <a:lnTo>
                  <a:pt x="202945" y="838199"/>
                </a:lnTo>
                <a:lnTo>
                  <a:pt x="189584" y="800099"/>
                </a:lnTo>
                <a:lnTo>
                  <a:pt x="177736" y="761999"/>
                </a:lnTo>
                <a:lnTo>
                  <a:pt x="283208" y="736599"/>
                </a:lnTo>
                <a:lnTo>
                  <a:pt x="975667" y="736599"/>
                </a:lnTo>
                <a:lnTo>
                  <a:pt x="798791" y="647699"/>
                </a:lnTo>
                <a:lnTo>
                  <a:pt x="778886" y="634999"/>
                </a:lnTo>
                <a:lnTo>
                  <a:pt x="420827" y="634999"/>
                </a:lnTo>
                <a:lnTo>
                  <a:pt x="367333" y="622299"/>
                </a:lnTo>
                <a:lnTo>
                  <a:pt x="150342" y="622299"/>
                </a:lnTo>
                <a:lnTo>
                  <a:pt x="146498" y="596899"/>
                </a:lnTo>
                <a:lnTo>
                  <a:pt x="143314" y="571499"/>
                </a:lnTo>
                <a:lnTo>
                  <a:pt x="140657" y="546099"/>
                </a:lnTo>
                <a:lnTo>
                  <a:pt x="138391" y="520699"/>
                </a:lnTo>
                <a:lnTo>
                  <a:pt x="555713" y="520699"/>
                </a:lnTo>
                <a:lnTo>
                  <a:pt x="461822" y="469899"/>
                </a:lnTo>
                <a:lnTo>
                  <a:pt x="414840" y="457199"/>
                </a:lnTo>
                <a:lnTo>
                  <a:pt x="367866" y="431799"/>
                </a:lnTo>
                <a:lnTo>
                  <a:pt x="320925" y="419099"/>
                </a:lnTo>
                <a:lnTo>
                  <a:pt x="274041" y="393699"/>
                </a:lnTo>
                <a:lnTo>
                  <a:pt x="227238" y="380999"/>
                </a:lnTo>
                <a:lnTo>
                  <a:pt x="180543" y="355599"/>
                </a:lnTo>
                <a:lnTo>
                  <a:pt x="216771" y="330199"/>
                </a:lnTo>
                <a:lnTo>
                  <a:pt x="253788" y="304799"/>
                </a:lnTo>
                <a:lnTo>
                  <a:pt x="291594" y="292099"/>
                </a:lnTo>
                <a:lnTo>
                  <a:pt x="330187" y="266699"/>
                </a:lnTo>
                <a:lnTo>
                  <a:pt x="472944" y="266699"/>
                </a:lnTo>
                <a:lnTo>
                  <a:pt x="451738" y="215899"/>
                </a:lnTo>
                <a:lnTo>
                  <a:pt x="607694" y="165099"/>
                </a:lnTo>
                <a:lnTo>
                  <a:pt x="640289" y="165099"/>
                </a:lnTo>
                <a:lnTo>
                  <a:pt x="677908" y="152399"/>
                </a:lnTo>
                <a:lnTo>
                  <a:pt x="720095" y="139699"/>
                </a:lnTo>
                <a:lnTo>
                  <a:pt x="1328140" y="139699"/>
                </a:lnTo>
                <a:lnTo>
                  <a:pt x="1283543" y="114299"/>
                </a:lnTo>
                <a:lnTo>
                  <a:pt x="1238100" y="88899"/>
                </a:lnTo>
                <a:lnTo>
                  <a:pt x="1101598" y="50799"/>
                </a:lnTo>
                <a:lnTo>
                  <a:pt x="1099489" y="38099"/>
                </a:lnTo>
                <a:lnTo>
                  <a:pt x="995793" y="12699"/>
                </a:lnTo>
                <a:close/>
              </a:path>
              <a:path w="1587500" h="1524000">
                <a:moveTo>
                  <a:pt x="1190117" y="1142999"/>
                </a:moveTo>
                <a:lnTo>
                  <a:pt x="1020187" y="1142999"/>
                </a:lnTo>
                <a:lnTo>
                  <a:pt x="1033449" y="1155699"/>
                </a:lnTo>
                <a:lnTo>
                  <a:pt x="1053261" y="1181099"/>
                </a:lnTo>
                <a:lnTo>
                  <a:pt x="1061810" y="1206499"/>
                </a:lnTo>
                <a:lnTo>
                  <a:pt x="1063380" y="1231899"/>
                </a:lnTo>
                <a:lnTo>
                  <a:pt x="1062253" y="1257299"/>
                </a:lnTo>
                <a:lnTo>
                  <a:pt x="1049877" y="1295399"/>
                </a:lnTo>
                <a:lnTo>
                  <a:pt x="1006426" y="1346199"/>
                </a:lnTo>
                <a:lnTo>
                  <a:pt x="972245" y="1371599"/>
                </a:lnTo>
                <a:lnTo>
                  <a:pt x="890421" y="1396999"/>
                </a:lnTo>
                <a:lnTo>
                  <a:pt x="1129101" y="1396999"/>
                </a:lnTo>
                <a:lnTo>
                  <a:pt x="1164120" y="1346199"/>
                </a:lnTo>
                <a:lnTo>
                  <a:pt x="1178358" y="1308099"/>
                </a:lnTo>
                <a:lnTo>
                  <a:pt x="1193187" y="1269999"/>
                </a:lnTo>
                <a:lnTo>
                  <a:pt x="1199981" y="1219199"/>
                </a:lnTo>
                <a:lnTo>
                  <a:pt x="1190117" y="1142999"/>
                </a:lnTo>
                <a:close/>
              </a:path>
              <a:path w="1587500" h="1524000">
                <a:moveTo>
                  <a:pt x="1017923" y="990599"/>
                </a:moveTo>
                <a:lnTo>
                  <a:pt x="973202" y="990599"/>
                </a:lnTo>
                <a:lnTo>
                  <a:pt x="919787" y="1003299"/>
                </a:lnTo>
                <a:lnTo>
                  <a:pt x="868349" y="1028699"/>
                </a:lnTo>
                <a:lnTo>
                  <a:pt x="840803" y="1066799"/>
                </a:lnTo>
                <a:lnTo>
                  <a:pt x="828211" y="1104899"/>
                </a:lnTo>
                <a:lnTo>
                  <a:pt x="824972" y="1142999"/>
                </a:lnTo>
                <a:lnTo>
                  <a:pt x="825487" y="1155699"/>
                </a:lnTo>
                <a:lnTo>
                  <a:pt x="828342" y="1181099"/>
                </a:lnTo>
                <a:lnTo>
                  <a:pt x="835675" y="1206499"/>
                </a:lnTo>
                <a:lnTo>
                  <a:pt x="850386" y="1231899"/>
                </a:lnTo>
                <a:lnTo>
                  <a:pt x="875372" y="1257299"/>
                </a:lnTo>
                <a:lnTo>
                  <a:pt x="886746" y="1257299"/>
                </a:lnTo>
                <a:lnTo>
                  <a:pt x="911028" y="1269999"/>
                </a:lnTo>
                <a:lnTo>
                  <a:pt x="977239" y="1269999"/>
                </a:lnTo>
                <a:lnTo>
                  <a:pt x="994494" y="1244599"/>
                </a:lnTo>
                <a:lnTo>
                  <a:pt x="1007797" y="1231899"/>
                </a:lnTo>
                <a:lnTo>
                  <a:pt x="1014778" y="1206499"/>
                </a:lnTo>
                <a:lnTo>
                  <a:pt x="1013066" y="1181099"/>
                </a:lnTo>
                <a:lnTo>
                  <a:pt x="1010565" y="1168399"/>
                </a:lnTo>
                <a:lnTo>
                  <a:pt x="1007275" y="1168399"/>
                </a:lnTo>
                <a:lnTo>
                  <a:pt x="1003193" y="1155699"/>
                </a:lnTo>
                <a:lnTo>
                  <a:pt x="992915" y="1155699"/>
                </a:lnTo>
                <a:lnTo>
                  <a:pt x="987250" y="1142999"/>
                </a:lnTo>
                <a:lnTo>
                  <a:pt x="1190117" y="1142999"/>
                </a:lnTo>
                <a:lnTo>
                  <a:pt x="1184422" y="1130299"/>
                </a:lnTo>
                <a:lnTo>
                  <a:pt x="1168678" y="1104899"/>
                </a:lnTo>
                <a:lnTo>
                  <a:pt x="1141097" y="1066799"/>
                </a:lnTo>
                <a:lnTo>
                  <a:pt x="1099893" y="1028699"/>
                </a:lnTo>
                <a:lnTo>
                  <a:pt x="1043279" y="1003299"/>
                </a:lnTo>
                <a:lnTo>
                  <a:pt x="1017923" y="990599"/>
                </a:lnTo>
                <a:close/>
              </a:path>
              <a:path w="1587500" h="1524000">
                <a:moveTo>
                  <a:pt x="585215" y="977899"/>
                </a:moveTo>
                <a:lnTo>
                  <a:pt x="533053" y="977899"/>
                </a:lnTo>
                <a:lnTo>
                  <a:pt x="513689" y="990599"/>
                </a:lnTo>
                <a:lnTo>
                  <a:pt x="500913" y="1003299"/>
                </a:lnTo>
                <a:lnTo>
                  <a:pt x="490131" y="1003299"/>
                </a:lnTo>
                <a:lnTo>
                  <a:pt x="471581" y="1028699"/>
                </a:lnTo>
                <a:lnTo>
                  <a:pt x="453294" y="1054099"/>
                </a:lnTo>
                <a:lnTo>
                  <a:pt x="443306" y="1092199"/>
                </a:lnTo>
                <a:lnTo>
                  <a:pt x="450547" y="1142999"/>
                </a:lnTo>
                <a:lnTo>
                  <a:pt x="472808" y="1181099"/>
                </a:lnTo>
                <a:lnTo>
                  <a:pt x="498230" y="1206499"/>
                </a:lnTo>
                <a:lnTo>
                  <a:pt x="514959" y="1219199"/>
                </a:lnTo>
                <a:lnTo>
                  <a:pt x="571998" y="1244599"/>
                </a:lnTo>
                <a:lnTo>
                  <a:pt x="624560" y="1244599"/>
                </a:lnTo>
                <a:lnTo>
                  <a:pt x="663949" y="1231899"/>
                </a:lnTo>
                <a:lnTo>
                  <a:pt x="681469" y="1231899"/>
                </a:lnTo>
                <a:lnTo>
                  <a:pt x="726001" y="1206499"/>
                </a:lnTo>
                <a:lnTo>
                  <a:pt x="756904" y="1168399"/>
                </a:lnTo>
                <a:lnTo>
                  <a:pt x="776609" y="1142999"/>
                </a:lnTo>
                <a:lnTo>
                  <a:pt x="782081" y="1130299"/>
                </a:lnTo>
                <a:lnTo>
                  <a:pt x="594077" y="1130299"/>
                </a:lnTo>
                <a:lnTo>
                  <a:pt x="582845" y="1117599"/>
                </a:lnTo>
                <a:lnTo>
                  <a:pt x="572802" y="1117599"/>
                </a:lnTo>
                <a:lnTo>
                  <a:pt x="564146" y="1104899"/>
                </a:lnTo>
                <a:lnTo>
                  <a:pt x="610514" y="1104899"/>
                </a:lnTo>
                <a:lnTo>
                  <a:pt x="627030" y="1092199"/>
                </a:lnTo>
                <a:lnTo>
                  <a:pt x="637820" y="1079499"/>
                </a:lnTo>
                <a:lnTo>
                  <a:pt x="643213" y="1054099"/>
                </a:lnTo>
                <a:lnTo>
                  <a:pt x="643534" y="1041399"/>
                </a:lnTo>
                <a:lnTo>
                  <a:pt x="632641" y="1015999"/>
                </a:lnTo>
                <a:lnTo>
                  <a:pt x="613846" y="990599"/>
                </a:lnTo>
                <a:lnTo>
                  <a:pt x="595315" y="990599"/>
                </a:lnTo>
                <a:lnTo>
                  <a:pt x="585215" y="977899"/>
                </a:lnTo>
                <a:close/>
              </a:path>
              <a:path w="1587500" h="1524000">
                <a:moveTo>
                  <a:pt x="975667" y="736599"/>
                </a:moveTo>
                <a:lnTo>
                  <a:pt x="389895" y="736599"/>
                </a:lnTo>
                <a:lnTo>
                  <a:pt x="442594" y="749299"/>
                </a:lnTo>
                <a:lnTo>
                  <a:pt x="487644" y="774699"/>
                </a:lnTo>
                <a:lnTo>
                  <a:pt x="530670" y="787399"/>
                </a:lnTo>
                <a:lnTo>
                  <a:pt x="571336" y="812799"/>
                </a:lnTo>
                <a:lnTo>
                  <a:pt x="609302" y="838199"/>
                </a:lnTo>
                <a:lnTo>
                  <a:pt x="678951" y="914399"/>
                </a:lnTo>
                <a:lnTo>
                  <a:pt x="698588" y="952499"/>
                </a:lnTo>
                <a:lnTo>
                  <a:pt x="710272" y="1003299"/>
                </a:lnTo>
                <a:lnTo>
                  <a:pt x="710775" y="1015999"/>
                </a:lnTo>
                <a:lnTo>
                  <a:pt x="708513" y="1041399"/>
                </a:lnTo>
                <a:lnTo>
                  <a:pt x="699403" y="1066799"/>
                </a:lnTo>
                <a:lnTo>
                  <a:pt x="679361" y="1104899"/>
                </a:lnTo>
                <a:lnTo>
                  <a:pt x="669918" y="1104899"/>
                </a:lnTo>
                <a:lnTo>
                  <a:pt x="653892" y="1117599"/>
                </a:lnTo>
                <a:lnTo>
                  <a:pt x="632335" y="1130299"/>
                </a:lnTo>
                <a:lnTo>
                  <a:pt x="782081" y="1130299"/>
                </a:lnTo>
                <a:lnTo>
                  <a:pt x="787552" y="1117599"/>
                </a:lnTo>
                <a:lnTo>
                  <a:pt x="801414" y="1066799"/>
                </a:lnTo>
                <a:lnTo>
                  <a:pt x="804675" y="1028699"/>
                </a:lnTo>
                <a:lnTo>
                  <a:pt x="801482" y="990599"/>
                </a:lnTo>
                <a:lnTo>
                  <a:pt x="795985" y="952499"/>
                </a:lnTo>
                <a:lnTo>
                  <a:pt x="782446" y="901699"/>
                </a:lnTo>
                <a:lnTo>
                  <a:pt x="763050" y="863599"/>
                </a:lnTo>
                <a:lnTo>
                  <a:pt x="737992" y="825499"/>
                </a:lnTo>
                <a:lnTo>
                  <a:pt x="707466" y="787399"/>
                </a:lnTo>
                <a:lnTo>
                  <a:pt x="1074274" y="787399"/>
                </a:lnTo>
                <a:lnTo>
                  <a:pt x="975667" y="736599"/>
                </a:lnTo>
                <a:close/>
              </a:path>
              <a:path w="1587500" h="1524000">
                <a:moveTo>
                  <a:pt x="1074274" y="787399"/>
                </a:moveTo>
                <a:lnTo>
                  <a:pt x="721512" y="787399"/>
                </a:lnTo>
                <a:lnTo>
                  <a:pt x="818995" y="838199"/>
                </a:lnTo>
                <a:lnTo>
                  <a:pt x="1057087" y="965199"/>
                </a:lnTo>
                <a:lnTo>
                  <a:pt x="1103635" y="977899"/>
                </a:lnTo>
                <a:lnTo>
                  <a:pt x="1149794" y="1003299"/>
                </a:lnTo>
                <a:lnTo>
                  <a:pt x="1195552" y="1015999"/>
                </a:lnTo>
                <a:lnTo>
                  <a:pt x="1240894" y="1041399"/>
                </a:lnTo>
                <a:lnTo>
                  <a:pt x="1503466" y="1117599"/>
                </a:lnTo>
                <a:lnTo>
                  <a:pt x="1587055" y="1117599"/>
                </a:lnTo>
                <a:lnTo>
                  <a:pt x="1587055" y="952499"/>
                </a:lnTo>
                <a:lnTo>
                  <a:pt x="1547103" y="952499"/>
                </a:lnTo>
                <a:lnTo>
                  <a:pt x="1506131" y="939799"/>
                </a:lnTo>
                <a:lnTo>
                  <a:pt x="1464181" y="939799"/>
                </a:lnTo>
                <a:lnTo>
                  <a:pt x="1332909" y="901699"/>
                </a:lnTo>
                <a:lnTo>
                  <a:pt x="1287489" y="876299"/>
                </a:lnTo>
                <a:lnTo>
                  <a:pt x="1241310" y="863599"/>
                </a:lnTo>
                <a:lnTo>
                  <a:pt x="1146853" y="812799"/>
                </a:lnTo>
                <a:lnTo>
                  <a:pt x="1098662" y="800099"/>
                </a:lnTo>
                <a:lnTo>
                  <a:pt x="1074274" y="787399"/>
                </a:lnTo>
                <a:close/>
              </a:path>
              <a:path w="1587500" h="1524000">
                <a:moveTo>
                  <a:pt x="1277111" y="482599"/>
                </a:moveTo>
                <a:lnTo>
                  <a:pt x="1176271" y="482599"/>
                </a:lnTo>
                <a:lnTo>
                  <a:pt x="1159903" y="495299"/>
                </a:lnTo>
                <a:lnTo>
                  <a:pt x="1146029" y="507999"/>
                </a:lnTo>
                <a:lnTo>
                  <a:pt x="1121616" y="520699"/>
                </a:lnTo>
                <a:lnTo>
                  <a:pt x="1096674" y="558799"/>
                </a:lnTo>
                <a:lnTo>
                  <a:pt x="1081214" y="609599"/>
                </a:lnTo>
                <a:lnTo>
                  <a:pt x="1086509" y="660399"/>
                </a:lnTo>
                <a:lnTo>
                  <a:pt x="1110902" y="711199"/>
                </a:lnTo>
                <a:lnTo>
                  <a:pt x="1140298" y="749299"/>
                </a:lnTo>
                <a:lnTo>
                  <a:pt x="1160602" y="761999"/>
                </a:lnTo>
                <a:lnTo>
                  <a:pt x="1161313" y="761999"/>
                </a:lnTo>
                <a:lnTo>
                  <a:pt x="1216568" y="800099"/>
                </a:lnTo>
                <a:lnTo>
                  <a:pt x="1366456" y="800099"/>
                </a:lnTo>
                <a:lnTo>
                  <a:pt x="1423767" y="761999"/>
                </a:lnTo>
                <a:lnTo>
                  <a:pt x="1464546" y="723899"/>
                </a:lnTo>
                <a:lnTo>
                  <a:pt x="1491231" y="685799"/>
                </a:lnTo>
                <a:lnTo>
                  <a:pt x="1506258" y="660399"/>
                </a:lnTo>
                <a:lnTo>
                  <a:pt x="1265216" y="660399"/>
                </a:lnTo>
                <a:lnTo>
                  <a:pt x="1251584" y="647699"/>
                </a:lnTo>
                <a:lnTo>
                  <a:pt x="1239535" y="634999"/>
                </a:lnTo>
                <a:lnTo>
                  <a:pt x="1287068" y="634999"/>
                </a:lnTo>
                <a:lnTo>
                  <a:pt x="1308429" y="622299"/>
                </a:lnTo>
                <a:lnTo>
                  <a:pt x="1323070" y="596899"/>
                </a:lnTo>
                <a:lnTo>
                  <a:pt x="1331124" y="584199"/>
                </a:lnTo>
                <a:lnTo>
                  <a:pt x="1332725" y="558799"/>
                </a:lnTo>
                <a:lnTo>
                  <a:pt x="1321302" y="520699"/>
                </a:lnTo>
                <a:lnTo>
                  <a:pt x="1299273" y="495299"/>
                </a:lnTo>
                <a:lnTo>
                  <a:pt x="1277111" y="482599"/>
                </a:lnTo>
                <a:close/>
              </a:path>
              <a:path w="1587500" h="1524000">
                <a:moveTo>
                  <a:pt x="1328140" y="139699"/>
                </a:moveTo>
                <a:lnTo>
                  <a:pt x="925430" y="139699"/>
                </a:lnTo>
                <a:lnTo>
                  <a:pt x="1043677" y="165099"/>
                </a:lnTo>
                <a:lnTo>
                  <a:pt x="1105103" y="190499"/>
                </a:lnTo>
                <a:lnTo>
                  <a:pt x="1150906" y="203199"/>
                </a:lnTo>
                <a:lnTo>
                  <a:pt x="1194741" y="228599"/>
                </a:lnTo>
                <a:lnTo>
                  <a:pt x="1236391" y="253999"/>
                </a:lnTo>
                <a:lnTo>
                  <a:pt x="1275641" y="279399"/>
                </a:lnTo>
                <a:lnTo>
                  <a:pt x="1312278" y="317499"/>
                </a:lnTo>
                <a:lnTo>
                  <a:pt x="1346085" y="355599"/>
                </a:lnTo>
                <a:lnTo>
                  <a:pt x="1386135" y="406399"/>
                </a:lnTo>
                <a:lnTo>
                  <a:pt x="1407812" y="457199"/>
                </a:lnTo>
                <a:lnTo>
                  <a:pt x="1418437" y="507999"/>
                </a:lnTo>
                <a:lnTo>
                  <a:pt x="1417724" y="533399"/>
                </a:lnTo>
                <a:lnTo>
                  <a:pt x="1412730" y="558799"/>
                </a:lnTo>
                <a:lnTo>
                  <a:pt x="1399176" y="596899"/>
                </a:lnTo>
                <a:lnTo>
                  <a:pt x="1372781" y="634999"/>
                </a:lnTo>
                <a:lnTo>
                  <a:pt x="1372069" y="634999"/>
                </a:lnTo>
                <a:lnTo>
                  <a:pt x="1359467" y="647699"/>
                </a:lnTo>
                <a:lnTo>
                  <a:pt x="1338700" y="660399"/>
                </a:lnTo>
                <a:lnTo>
                  <a:pt x="1506258" y="660399"/>
                </a:lnTo>
                <a:lnTo>
                  <a:pt x="1526963" y="596899"/>
                </a:lnTo>
                <a:lnTo>
                  <a:pt x="1534361" y="546099"/>
                </a:lnTo>
                <a:lnTo>
                  <a:pt x="1533327" y="495299"/>
                </a:lnTo>
                <a:lnTo>
                  <a:pt x="1528737" y="457199"/>
                </a:lnTo>
                <a:lnTo>
                  <a:pt x="1512299" y="393699"/>
                </a:lnTo>
                <a:lnTo>
                  <a:pt x="1487935" y="330199"/>
                </a:lnTo>
                <a:lnTo>
                  <a:pt x="1460200" y="279399"/>
                </a:lnTo>
                <a:lnTo>
                  <a:pt x="1433645" y="241299"/>
                </a:lnTo>
                <a:lnTo>
                  <a:pt x="1371397" y="177799"/>
                </a:lnTo>
                <a:lnTo>
                  <a:pt x="1328140" y="139699"/>
                </a:lnTo>
                <a:close/>
              </a:path>
              <a:path w="1587500" h="1524000">
                <a:moveTo>
                  <a:pt x="1128021" y="317499"/>
                </a:moveTo>
                <a:lnTo>
                  <a:pt x="986199" y="317499"/>
                </a:lnTo>
                <a:lnTo>
                  <a:pt x="997352" y="330199"/>
                </a:lnTo>
                <a:lnTo>
                  <a:pt x="1007452" y="330199"/>
                </a:lnTo>
                <a:lnTo>
                  <a:pt x="1022159" y="355599"/>
                </a:lnTo>
                <a:lnTo>
                  <a:pt x="1027647" y="380999"/>
                </a:lnTo>
                <a:lnTo>
                  <a:pt x="1027603" y="393699"/>
                </a:lnTo>
                <a:lnTo>
                  <a:pt x="1025715" y="406399"/>
                </a:lnTo>
                <a:lnTo>
                  <a:pt x="1014287" y="444499"/>
                </a:lnTo>
                <a:lnTo>
                  <a:pt x="996472" y="469899"/>
                </a:lnTo>
                <a:lnTo>
                  <a:pt x="977997" y="482599"/>
                </a:lnTo>
                <a:lnTo>
                  <a:pt x="964590" y="495299"/>
                </a:lnTo>
                <a:lnTo>
                  <a:pt x="963193" y="495299"/>
                </a:lnTo>
                <a:lnTo>
                  <a:pt x="947295" y="507999"/>
                </a:lnTo>
                <a:lnTo>
                  <a:pt x="920332" y="520699"/>
                </a:lnTo>
                <a:lnTo>
                  <a:pt x="138391" y="520699"/>
                </a:lnTo>
                <a:lnTo>
                  <a:pt x="186342" y="533399"/>
                </a:lnTo>
                <a:lnTo>
                  <a:pt x="233942" y="558799"/>
                </a:lnTo>
                <a:lnTo>
                  <a:pt x="281190" y="571499"/>
                </a:lnTo>
                <a:lnTo>
                  <a:pt x="328087" y="596899"/>
                </a:lnTo>
                <a:lnTo>
                  <a:pt x="374633" y="609599"/>
                </a:lnTo>
                <a:lnTo>
                  <a:pt x="420827" y="634999"/>
                </a:lnTo>
                <a:lnTo>
                  <a:pt x="778886" y="634999"/>
                </a:lnTo>
                <a:lnTo>
                  <a:pt x="758981" y="622299"/>
                </a:lnTo>
                <a:lnTo>
                  <a:pt x="752162" y="622299"/>
                </a:lnTo>
                <a:lnTo>
                  <a:pt x="748747" y="615770"/>
                </a:lnTo>
                <a:lnTo>
                  <a:pt x="739076" y="609599"/>
                </a:lnTo>
                <a:lnTo>
                  <a:pt x="910406" y="609599"/>
                </a:lnTo>
                <a:lnTo>
                  <a:pt x="977938" y="596899"/>
                </a:lnTo>
                <a:lnTo>
                  <a:pt x="1006283" y="584199"/>
                </a:lnTo>
                <a:lnTo>
                  <a:pt x="1039239" y="558799"/>
                </a:lnTo>
                <a:lnTo>
                  <a:pt x="1072983" y="533399"/>
                </a:lnTo>
                <a:lnTo>
                  <a:pt x="1103693" y="495299"/>
                </a:lnTo>
                <a:lnTo>
                  <a:pt x="1116613" y="469899"/>
                </a:lnTo>
                <a:lnTo>
                  <a:pt x="1130654" y="431799"/>
                </a:lnTo>
                <a:lnTo>
                  <a:pt x="1138767" y="393699"/>
                </a:lnTo>
                <a:lnTo>
                  <a:pt x="1133906" y="330199"/>
                </a:lnTo>
                <a:lnTo>
                  <a:pt x="1128021" y="317499"/>
                </a:lnTo>
                <a:close/>
              </a:path>
              <a:path w="1587500" h="1524000">
                <a:moveTo>
                  <a:pt x="748747" y="615770"/>
                </a:moveTo>
                <a:lnTo>
                  <a:pt x="752162" y="622299"/>
                </a:lnTo>
                <a:lnTo>
                  <a:pt x="758981" y="622299"/>
                </a:lnTo>
                <a:lnTo>
                  <a:pt x="748747" y="615770"/>
                </a:lnTo>
                <a:close/>
              </a:path>
              <a:path w="1587500" h="1524000">
                <a:moveTo>
                  <a:pt x="910406" y="609599"/>
                </a:moveTo>
                <a:lnTo>
                  <a:pt x="745521" y="609599"/>
                </a:lnTo>
                <a:lnTo>
                  <a:pt x="748747" y="615770"/>
                </a:lnTo>
                <a:lnTo>
                  <a:pt x="758981" y="622299"/>
                </a:lnTo>
                <a:lnTo>
                  <a:pt x="849723" y="622299"/>
                </a:lnTo>
                <a:lnTo>
                  <a:pt x="910406" y="609599"/>
                </a:lnTo>
                <a:close/>
              </a:path>
              <a:path w="1587500" h="1524000">
                <a:moveTo>
                  <a:pt x="472944" y="266699"/>
                </a:moveTo>
                <a:lnTo>
                  <a:pt x="330187" y="266699"/>
                </a:lnTo>
                <a:lnTo>
                  <a:pt x="354831" y="304799"/>
                </a:lnTo>
                <a:lnTo>
                  <a:pt x="381659" y="342899"/>
                </a:lnTo>
                <a:lnTo>
                  <a:pt x="410633" y="380999"/>
                </a:lnTo>
                <a:lnTo>
                  <a:pt x="441714" y="419099"/>
                </a:lnTo>
                <a:lnTo>
                  <a:pt x="474864" y="457199"/>
                </a:lnTo>
                <a:lnTo>
                  <a:pt x="510044" y="482599"/>
                </a:lnTo>
                <a:lnTo>
                  <a:pt x="514261" y="482599"/>
                </a:lnTo>
                <a:lnTo>
                  <a:pt x="534458" y="507999"/>
                </a:lnTo>
                <a:lnTo>
                  <a:pt x="544888" y="507999"/>
                </a:lnTo>
                <a:lnTo>
                  <a:pt x="555713" y="520699"/>
                </a:lnTo>
                <a:lnTo>
                  <a:pt x="824788" y="520699"/>
                </a:lnTo>
                <a:lnTo>
                  <a:pt x="732242" y="495299"/>
                </a:lnTo>
                <a:lnTo>
                  <a:pt x="688414" y="482599"/>
                </a:lnTo>
                <a:lnTo>
                  <a:pt x="646575" y="457199"/>
                </a:lnTo>
                <a:lnTo>
                  <a:pt x="606996" y="431799"/>
                </a:lnTo>
                <a:lnTo>
                  <a:pt x="566570" y="393699"/>
                </a:lnTo>
                <a:lnTo>
                  <a:pt x="530595" y="355599"/>
                </a:lnTo>
                <a:lnTo>
                  <a:pt x="499308" y="304799"/>
                </a:lnTo>
                <a:lnTo>
                  <a:pt x="472944" y="266699"/>
                </a:lnTo>
                <a:close/>
              </a:path>
              <a:path w="1587500" h="1524000">
                <a:moveTo>
                  <a:pt x="1231139" y="469899"/>
                </a:moveTo>
                <a:lnTo>
                  <a:pt x="1200742" y="482599"/>
                </a:lnTo>
                <a:lnTo>
                  <a:pt x="1265288" y="482599"/>
                </a:lnTo>
                <a:lnTo>
                  <a:pt x="1231139" y="469899"/>
                </a:lnTo>
                <a:close/>
              </a:path>
              <a:path w="1587500" h="1524000">
                <a:moveTo>
                  <a:pt x="1002906" y="203199"/>
                </a:moveTo>
                <a:lnTo>
                  <a:pt x="923912" y="203199"/>
                </a:lnTo>
                <a:lnTo>
                  <a:pt x="880986" y="228599"/>
                </a:lnTo>
                <a:lnTo>
                  <a:pt x="856554" y="253999"/>
                </a:lnTo>
                <a:lnTo>
                  <a:pt x="844634" y="292099"/>
                </a:lnTo>
                <a:lnTo>
                  <a:pt x="840879" y="317499"/>
                </a:lnTo>
                <a:lnTo>
                  <a:pt x="840943" y="330199"/>
                </a:lnTo>
                <a:lnTo>
                  <a:pt x="842286" y="342899"/>
                </a:lnTo>
                <a:lnTo>
                  <a:pt x="846920" y="368299"/>
                </a:lnTo>
                <a:lnTo>
                  <a:pt x="857347" y="380999"/>
                </a:lnTo>
                <a:lnTo>
                  <a:pt x="876071" y="406399"/>
                </a:lnTo>
                <a:lnTo>
                  <a:pt x="884752" y="419099"/>
                </a:lnTo>
                <a:lnTo>
                  <a:pt x="903908" y="419099"/>
                </a:lnTo>
                <a:lnTo>
                  <a:pt x="929519" y="431799"/>
                </a:lnTo>
                <a:lnTo>
                  <a:pt x="957567" y="419099"/>
                </a:lnTo>
                <a:lnTo>
                  <a:pt x="972100" y="406399"/>
                </a:lnTo>
                <a:lnTo>
                  <a:pt x="983738" y="393699"/>
                </a:lnTo>
                <a:lnTo>
                  <a:pt x="990371" y="368299"/>
                </a:lnTo>
                <a:lnTo>
                  <a:pt x="989888" y="355599"/>
                </a:lnTo>
                <a:lnTo>
                  <a:pt x="987780" y="342899"/>
                </a:lnTo>
                <a:lnTo>
                  <a:pt x="984262" y="342899"/>
                </a:lnTo>
                <a:lnTo>
                  <a:pt x="979347" y="330199"/>
                </a:lnTo>
                <a:lnTo>
                  <a:pt x="974432" y="330199"/>
                </a:lnTo>
                <a:lnTo>
                  <a:pt x="968108" y="317499"/>
                </a:lnTo>
                <a:lnTo>
                  <a:pt x="1128021" y="317499"/>
                </a:lnTo>
                <a:lnTo>
                  <a:pt x="1110021" y="279399"/>
                </a:lnTo>
                <a:lnTo>
                  <a:pt x="1076213" y="241299"/>
                </a:lnTo>
                <a:lnTo>
                  <a:pt x="1022908" y="215899"/>
                </a:lnTo>
                <a:lnTo>
                  <a:pt x="1002906" y="203199"/>
                </a:lnTo>
                <a:close/>
              </a:path>
              <a:path w="1587500" h="1524000">
                <a:moveTo>
                  <a:pt x="890652" y="0"/>
                </a:moveTo>
                <a:lnTo>
                  <a:pt x="731668" y="0"/>
                </a:lnTo>
                <a:lnTo>
                  <a:pt x="678662" y="12699"/>
                </a:lnTo>
                <a:lnTo>
                  <a:pt x="943362" y="12699"/>
                </a:lnTo>
                <a:lnTo>
                  <a:pt x="890652" y="0"/>
                </a:lnTo>
                <a:close/>
              </a:path>
            </a:pathLst>
          </a:custGeom>
          <a:solidFill>
            <a:srgbClr val="003F4F"/>
          </a:solidFill>
        </p:spPr>
        <p:txBody>
          <a:bodyPr wrap="square" lIns="0" tIns="0" rIns="0" bIns="0" rtlCol="0"/>
          <a:lstStyle/>
          <a:p>
            <a:endParaRPr lang="en-NZ" noProof="0"/>
          </a:p>
        </p:txBody>
      </p:sp>
      <p:sp>
        <p:nvSpPr>
          <p:cNvPr id="5" name="object 5"/>
          <p:cNvSpPr/>
          <p:nvPr/>
        </p:nvSpPr>
        <p:spPr>
          <a:xfrm>
            <a:off x="7243063" y="2157178"/>
            <a:ext cx="314960" cy="586740"/>
          </a:xfrm>
          <a:custGeom>
            <a:avLst/>
            <a:gdLst/>
            <a:ahLst/>
            <a:cxnLst/>
            <a:rect l="l" t="t" r="r" b="b"/>
            <a:pathLst>
              <a:path w="314959" h="586739">
                <a:moveTo>
                  <a:pt x="187667" y="0"/>
                </a:moveTo>
                <a:lnTo>
                  <a:pt x="149381" y="3889"/>
                </a:lnTo>
                <a:lnTo>
                  <a:pt x="87184" y="31506"/>
                </a:lnTo>
                <a:lnTo>
                  <a:pt x="55240" y="61296"/>
                </a:lnTo>
                <a:lnTo>
                  <a:pt x="22571" y="113109"/>
                </a:lnTo>
                <a:lnTo>
                  <a:pt x="5983" y="158916"/>
                </a:lnTo>
                <a:lnTo>
                  <a:pt x="0" y="201366"/>
                </a:lnTo>
                <a:lnTo>
                  <a:pt x="736" y="238680"/>
                </a:lnTo>
                <a:lnTo>
                  <a:pt x="20816" y="335916"/>
                </a:lnTo>
                <a:lnTo>
                  <a:pt x="45754" y="389650"/>
                </a:lnTo>
                <a:lnTo>
                  <a:pt x="72274" y="429817"/>
                </a:lnTo>
                <a:lnTo>
                  <a:pt x="135495" y="497333"/>
                </a:lnTo>
                <a:lnTo>
                  <a:pt x="179724" y="529167"/>
                </a:lnTo>
                <a:lnTo>
                  <a:pt x="225098" y="553379"/>
                </a:lnTo>
                <a:lnTo>
                  <a:pt x="270507" y="571893"/>
                </a:lnTo>
                <a:lnTo>
                  <a:pt x="314836" y="586628"/>
                </a:lnTo>
                <a:lnTo>
                  <a:pt x="314836" y="477027"/>
                </a:lnTo>
                <a:lnTo>
                  <a:pt x="267334" y="453759"/>
                </a:lnTo>
                <a:lnTo>
                  <a:pt x="223062" y="425219"/>
                </a:lnTo>
                <a:lnTo>
                  <a:pt x="182348" y="391672"/>
                </a:lnTo>
                <a:lnTo>
                  <a:pt x="145519" y="353380"/>
                </a:lnTo>
                <a:lnTo>
                  <a:pt x="114913" y="309876"/>
                </a:lnTo>
                <a:lnTo>
                  <a:pt x="98272" y="274607"/>
                </a:lnTo>
                <a:lnTo>
                  <a:pt x="90020" y="231143"/>
                </a:lnTo>
                <a:lnTo>
                  <a:pt x="90491" y="216323"/>
                </a:lnTo>
                <a:lnTo>
                  <a:pt x="105129" y="163763"/>
                </a:lnTo>
                <a:lnTo>
                  <a:pt x="136175" y="128192"/>
                </a:lnTo>
                <a:lnTo>
                  <a:pt x="173871" y="110407"/>
                </a:lnTo>
                <a:lnTo>
                  <a:pt x="198910" y="111001"/>
                </a:lnTo>
                <a:lnTo>
                  <a:pt x="210478" y="115194"/>
                </a:lnTo>
                <a:lnTo>
                  <a:pt x="220860" y="121362"/>
                </a:lnTo>
                <a:lnTo>
                  <a:pt x="229926" y="129376"/>
                </a:lnTo>
                <a:lnTo>
                  <a:pt x="237543" y="139106"/>
                </a:lnTo>
                <a:lnTo>
                  <a:pt x="230520" y="135588"/>
                </a:lnTo>
                <a:lnTo>
                  <a:pt x="223497" y="133480"/>
                </a:lnTo>
                <a:lnTo>
                  <a:pt x="176122" y="145719"/>
                </a:lnTo>
                <a:lnTo>
                  <a:pt x="156759" y="196014"/>
                </a:lnTo>
                <a:lnTo>
                  <a:pt x="165277" y="222738"/>
                </a:lnTo>
                <a:lnTo>
                  <a:pt x="182225" y="241233"/>
                </a:lnTo>
                <a:lnTo>
                  <a:pt x="199436" y="252222"/>
                </a:lnTo>
                <a:lnTo>
                  <a:pt x="208740" y="256428"/>
                </a:lnTo>
                <a:lnTo>
                  <a:pt x="235319" y="261182"/>
                </a:lnTo>
                <a:lnTo>
                  <a:pt x="259064" y="258098"/>
                </a:lnTo>
                <a:lnTo>
                  <a:pt x="299111" y="239215"/>
                </a:lnTo>
                <a:lnTo>
                  <a:pt x="314124" y="227625"/>
                </a:lnTo>
                <a:lnTo>
                  <a:pt x="314124" y="56911"/>
                </a:lnTo>
                <a:lnTo>
                  <a:pt x="238074" y="6650"/>
                </a:lnTo>
                <a:lnTo>
                  <a:pt x="187667" y="0"/>
                </a:lnTo>
                <a:close/>
              </a:path>
            </a:pathLst>
          </a:custGeom>
          <a:solidFill>
            <a:srgbClr val="003F4F"/>
          </a:solidFill>
        </p:spPr>
        <p:txBody>
          <a:bodyPr wrap="square" lIns="0" tIns="0" rIns="0" bIns="0" rtlCol="0"/>
          <a:lstStyle/>
          <a:p>
            <a:endParaRPr lang="en-NZ" noProof="0"/>
          </a:p>
        </p:txBody>
      </p:sp>
      <p:sp>
        <p:nvSpPr>
          <p:cNvPr id="6" name="object 6"/>
          <p:cNvSpPr/>
          <p:nvPr/>
        </p:nvSpPr>
        <p:spPr>
          <a:xfrm>
            <a:off x="6567906" y="2649499"/>
            <a:ext cx="992505" cy="779780"/>
          </a:xfrm>
          <a:custGeom>
            <a:avLst/>
            <a:gdLst/>
            <a:ahLst/>
            <a:cxnLst/>
            <a:rect l="l" t="t" r="r" b="b"/>
            <a:pathLst>
              <a:path w="992504" h="779779">
                <a:moveTo>
                  <a:pt x="989977" y="595922"/>
                </a:moveTo>
                <a:lnTo>
                  <a:pt x="942124" y="609638"/>
                </a:lnTo>
                <a:lnTo>
                  <a:pt x="893724" y="621220"/>
                </a:lnTo>
                <a:lnTo>
                  <a:pt x="825881" y="633260"/>
                </a:lnTo>
                <a:lnTo>
                  <a:pt x="785050" y="638911"/>
                </a:lnTo>
                <a:lnTo>
                  <a:pt x="740219" y="643305"/>
                </a:lnTo>
                <a:lnTo>
                  <a:pt x="691832" y="645629"/>
                </a:lnTo>
                <a:lnTo>
                  <a:pt x="640359" y="645147"/>
                </a:lnTo>
                <a:lnTo>
                  <a:pt x="586232" y="641057"/>
                </a:lnTo>
                <a:lnTo>
                  <a:pt x="529907" y="632599"/>
                </a:lnTo>
                <a:lnTo>
                  <a:pt x="471843" y="618985"/>
                </a:lnTo>
                <a:lnTo>
                  <a:pt x="412483" y="599440"/>
                </a:lnTo>
                <a:lnTo>
                  <a:pt x="368427" y="580745"/>
                </a:lnTo>
                <a:lnTo>
                  <a:pt x="326301" y="558469"/>
                </a:lnTo>
                <a:lnTo>
                  <a:pt x="286283" y="532790"/>
                </a:lnTo>
                <a:lnTo>
                  <a:pt x="248551" y="503897"/>
                </a:lnTo>
                <a:lnTo>
                  <a:pt x="213283" y="471957"/>
                </a:lnTo>
                <a:lnTo>
                  <a:pt x="180644" y="437146"/>
                </a:lnTo>
                <a:lnTo>
                  <a:pt x="142316" y="383400"/>
                </a:lnTo>
                <a:lnTo>
                  <a:pt x="121716" y="339585"/>
                </a:lnTo>
                <a:lnTo>
                  <a:pt x="111785" y="284695"/>
                </a:lnTo>
                <a:lnTo>
                  <a:pt x="112395" y="266268"/>
                </a:lnTo>
                <a:lnTo>
                  <a:pt x="130467" y="201218"/>
                </a:lnTo>
                <a:lnTo>
                  <a:pt x="156756" y="167373"/>
                </a:lnTo>
                <a:lnTo>
                  <a:pt x="188810" y="144805"/>
                </a:lnTo>
                <a:lnTo>
                  <a:pt x="215544" y="135661"/>
                </a:lnTo>
                <a:lnTo>
                  <a:pt x="246684" y="136461"/>
                </a:lnTo>
                <a:lnTo>
                  <a:pt x="285318" y="159181"/>
                </a:lnTo>
                <a:lnTo>
                  <a:pt x="288709" y="168008"/>
                </a:lnTo>
                <a:lnTo>
                  <a:pt x="281990" y="165709"/>
                </a:lnTo>
                <a:lnTo>
                  <a:pt x="239649" y="166674"/>
                </a:lnTo>
                <a:lnTo>
                  <a:pt x="204876" y="198208"/>
                </a:lnTo>
                <a:lnTo>
                  <a:pt x="195389" y="241846"/>
                </a:lnTo>
                <a:lnTo>
                  <a:pt x="227190" y="297878"/>
                </a:lnTo>
                <a:lnTo>
                  <a:pt x="293243" y="323011"/>
                </a:lnTo>
                <a:lnTo>
                  <a:pt x="346773" y="310502"/>
                </a:lnTo>
                <a:lnTo>
                  <a:pt x="399834" y="272846"/>
                </a:lnTo>
                <a:lnTo>
                  <a:pt x="424053" y="240322"/>
                </a:lnTo>
                <a:lnTo>
                  <a:pt x="439178" y="195478"/>
                </a:lnTo>
                <a:lnTo>
                  <a:pt x="434428" y="136956"/>
                </a:lnTo>
                <a:lnTo>
                  <a:pt x="410641" y="90360"/>
                </a:lnTo>
                <a:lnTo>
                  <a:pt x="381977" y="57861"/>
                </a:lnTo>
                <a:lnTo>
                  <a:pt x="296075" y="8229"/>
                </a:lnTo>
                <a:lnTo>
                  <a:pt x="233502" y="0"/>
                </a:lnTo>
                <a:lnTo>
                  <a:pt x="185953" y="4673"/>
                </a:lnTo>
                <a:lnTo>
                  <a:pt x="108610" y="38722"/>
                </a:lnTo>
                <a:lnTo>
                  <a:pt x="68935" y="75780"/>
                </a:lnTo>
                <a:lnTo>
                  <a:pt x="42964" y="112458"/>
                </a:lnTo>
                <a:lnTo>
                  <a:pt x="7467" y="196646"/>
                </a:lnTo>
                <a:lnTo>
                  <a:pt x="0" y="249224"/>
                </a:lnTo>
                <a:lnTo>
                  <a:pt x="825" y="295478"/>
                </a:lnTo>
                <a:lnTo>
                  <a:pt x="20396" y="400989"/>
                </a:lnTo>
                <a:lnTo>
                  <a:pt x="43434" y="458393"/>
                </a:lnTo>
                <a:lnTo>
                  <a:pt x="69799" y="505053"/>
                </a:lnTo>
                <a:lnTo>
                  <a:pt x="95199" y="540702"/>
                </a:lnTo>
                <a:lnTo>
                  <a:pt x="155308" y="605993"/>
                </a:lnTo>
                <a:lnTo>
                  <a:pt x="197269" y="639432"/>
                </a:lnTo>
                <a:lnTo>
                  <a:pt x="240677" y="666559"/>
                </a:lnTo>
                <a:lnTo>
                  <a:pt x="285000" y="688594"/>
                </a:lnTo>
                <a:lnTo>
                  <a:pt x="329692" y="706767"/>
                </a:lnTo>
                <a:lnTo>
                  <a:pt x="374243" y="722299"/>
                </a:lnTo>
                <a:lnTo>
                  <a:pt x="418109" y="736434"/>
                </a:lnTo>
                <a:lnTo>
                  <a:pt x="467690" y="750138"/>
                </a:lnTo>
                <a:lnTo>
                  <a:pt x="517829" y="761212"/>
                </a:lnTo>
                <a:lnTo>
                  <a:pt x="568426" y="769670"/>
                </a:lnTo>
                <a:lnTo>
                  <a:pt x="619391" y="775525"/>
                </a:lnTo>
                <a:lnTo>
                  <a:pt x="670610" y="778764"/>
                </a:lnTo>
                <a:lnTo>
                  <a:pt x="722007" y="779424"/>
                </a:lnTo>
                <a:lnTo>
                  <a:pt x="773455" y="777494"/>
                </a:lnTo>
                <a:lnTo>
                  <a:pt x="824877" y="772972"/>
                </a:lnTo>
                <a:lnTo>
                  <a:pt x="866482" y="767334"/>
                </a:lnTo>
                <a:lnTo>
                  <a:pt x="907948" y="759980"/>
                </a:lnTo>
                <a:lnTo>
                  <a:pt x="949159" y="751039"/>
                </a:lnTo>
                <a:lnTo>
                  <a:pt x="989977" y="740651"/>
                </a:lnTo>
                <a:lnTo>
                  <a:pt x="989977" y="595922"/>
                </a:lnTo>
                <a:close/>
              </a:path>
              <a:path w="992504" h="779779">
                <a:moveTo>
                  <a:pt x="992085" y="302971"/>
                </a:moveTo>
                <a:lnTo>
                  <a:pt x="960869" y="276567"/>
                </a:lnTo>
                <a:lnTo>
                  <a:pt x="927112" y="250278"/>
                </a:lnTo>
                <a:lnTo>
                  <a:pt x="890041" y="225513"/>
                </a:lnTo>
                <a:lnTo>
                  <a:pt x="848868" y="203682"/>
                </a:lnTo>
                <a:lnTo>
                  <a:pt x="802817" y="186169"/>
                </a:lnTo>
                <a:lnTo>
                  <a:pt x="751116" y="174409"/>
                </a:lnTo>
                <a:lnTo>
                  <a:pt x="667778" y="168605"/>
                </a:lnTo>
                <a:lnTo>
                  <a:pt x="608952" y="175983"/>
                </a:lnTo>
                <a:lnTo>
                  <a:pt x="543864" y="197586"/>
                </a:lnTo>
                <a:lnTo>
                  <a:pt x="484314" y="230174"/>
                </a:lnTo>
                <a:lnTo>
                  <a:pt x="451586" y="257759"/>
                </a:lnTo>
                <a:lnTo>
                  <a:pt x="421627" y="295948"/>
                </a:lnTo>
                <a:lnTo>
                  <a:pt x="395185" y="351091"/>
                </a:lnTo>
                <a:lnTo>
                  <a:pt x="386943" y="393954"/>
                </a:lnTo>
                <a:lnTo>
                  <a:pt x="391414" y="444182"/>
                </a:lnTo>
                <a:lnTo>
                  <a:pt x="414248" y="495731"/>
                </a:lnTo>
                <a:lnTo>
                  <a:pt x="446735" y="534974"/>
                </a:lnTo>
                <a:lnTo>
                  <a:pt x="498195" y="565721"/>
                </a:lnTo>
                <a:lnTo>
                  <a:pt x="551764" y="577138"/>
                </a:lnTo>
                <a:lnTo>
                  <a:pt x="593826" y="573430"/>
                </a:lnTo>
                <a:lnTo>
                  <a:pt x="635901" y="551675"/>
                </a:lnTo>
                <a:lnTo>
                  <a:pt x="671461" y="491515"/>
                </a:lnTo>
                <a:lnTo>
                  <a:pt x="674725" y="439597"/>
                </a:lnTo>
                <a:lnTo>
                  <a:pt x="660438" y="398106"/>
                </a:lnTo>
                <a:lnTo>
                  <a:pt x="615518" y="364007"/>
                </a:lnTo>
                <a:lnTo>
                  <a:pt x="563537" y="366204"/>
                </a:lnTo>
                <a:lnTo>
                  <a:pt x="531431" y="409181"/>
                </a:lnTo>
                <a:lnTo>
                  <a:pt x="541756" y="449808"/>
                </a:lnTo>
                <a:lnTo>
                  <a:pt x="559320" y="465264"/>
                </a:lnTo>
                <a:lnTo>
                  <a:pt x="547268" y="463689"/>
                </a:lnTo>
                <a:lnTo>
                  <a:pt x="501142" y="426072"/>
                </a:lnTo>
                <a:lnTo>
                  <a:pt x="495985" y="384759"/>
                </a:lnTo>
                <a:lnTo>
                  <a:pt x="497497" y="372529"/>
                </a:lnTo>
                <a:lnTo>
                  <a:pt x="527786" y="316052"/>
                </a:lnTo>
                <a:lnTo>
                  <a:pt x="558622" y="291731"/>
                </a:lnTo>
                <a:lnTo>
                  <a:pt x="600062" y="275488"/>
                </a:lnTo>
                <a:lnTo>
                  <a:pt x="638835" y="270687"/>
                </a:lnTo>
                <a:lnTo>
                  <a:pt x="692099" y="273456"/>
                </a:lnTo>
                <a:lnTo>
                  <a:pt x="737476" y="282194"/>
                </a:lnTo>
                <a:lnTo>
                  <a:pt x="781519" y="295617"/>
                </a:lnTo>
                <a:lnTo>
                  <a:pt x="823874" y="313524"/>
                </a:lnTo>
                <a:lnTo>
                  <a:pt x="864196" y="335711"/>
                </a:lnTo>
                <a:lnTo>
                  <a:pt x="902169" y="361988"/>
                </a:lnTo>
                <a:lnTo>
                  <a:pt x="950544" y="406603"/>
                </a:lnTo>
                <a:lnTo>
                  <a:pt x="992085" y="457530"/>
                </a:lnTo>
                <a:lnTo>
                  <a:pt x="992085" y="302971"/>
                </a:lnTo>
                <a:close/>
              </a:path>
            </a:pathLst>
          </a:custGeom>
          <a:solidFill>
            <a:srgbClr val="003F4F"/>
          </a:solidFill>
        </p:spPr>
        <p:txBody>
          <a:bodyPr wrap="square" lIns="0" tIns="0" rIns="0" bIns="0" rtlCol="0"/>
          <a:lstStyle/>
          <a:p>
            <a:endParaRPr lang="en-NZ" noProof="0"/>
          </a:p>
        </p:txBody>
      </p:sp>
      <p:sp>
        <p:nvSpPr>
          <p:cNvPr id="7" name="object 7"/>
          <p:cNvSpPr/>
          <p:nvPr/>
        </p:nvSpPr>
        <p:spPr>
          <a:xfrm>
            <a:off x="6877300" y="1896402"/>
            <a:ext cx="683260" cy="517525"/>
          </a:xfrm>
          <a:custGeom>
            <a:avLst/>
            <a:gdLst/>
            <a:ahLst/>
            <a:cxnLst/>
            <a:rect l="l" t="t" r="r" b="b"/>
            <a:pathLst>
              <a:path w="683259" h="517525">
                <a:moveTo>
                  <a:pt x="403580" y="0"/>
                </a:moveTo>
                <a:lnTo>
                  <a:pt x="359182" y="259"/>
                </a:lnTo>
                <a:lnTo>
                  <a:pt x="305546" y="5779"/>
                </a:lnTo>
                <a:lnTo>
                  <a:pt x="245302" y="20035"/>
                </a:lnTo>
                <a:lnTo>
                  <a:pt x="181080" y="46499"/>
                </a:lnTo>
                <a:lnTo>
                  <a:pt x="147598" y="64841"/>
                </a:lnTo>
                <a:lnTo>
                  <a:pt x="109244" y="91022"/>
                </a:lnTo>
                <a:lnTo>
                  <a:pt x="70625" y="127609"/>
                </a:lnTo>
                <a:lnTo>
                  <a:pt x="36350" y="177169"/>
                </a:lnTo>
                <a:lnTo>
                  <a:pt x="7375" y="247867"/>
                </a:lnTo>
                <a:lnTo>
                  <a:pt x="0" y="301560"/>
                </a:lnTo>
                <a:lnTo>
                  <a:pt x="8957" y="363351"/>
                </a:lnTo>
                <a:lnTo>
                  <a:pt x="40746" y="425524"/>
                </a:lnTo>
                <a:lnTo>
                  <a:pt x="83646" y="471826"/>
                </a:lnTo>
                <a:lnTo>
                  <a:pt x="149469" y="506671"/>
                </a:lnTo>
                <a:lnTo>
                  <a:pt x="216822" y="517293"/>
                </a:lnTo>
                <a:lnTo>
                  <a:pt x="268711" y="509730"/>
                </a:lnTo>
                <a:lnTo>
                  <a:pt x="319484" y="479975"/>
                </a:lnTo>
                <a:lnTo>
                  <a:pt x="347320" y="441476"/>
                </a:lnTo>
                <a:lnTo>
                  <a:pt x="359878" y="402780"/>
                </a:lnTo>
                <a:lnTo>
                  <a:pt x="362334" y="355617"/>
                </a:lnTo>
                <a:lnTo>
                  <a:pt x="353027" y="313556"/>
                </a:lnTo>
                <a:lnTo>
                  <a:pt x="315268" y="263580"/>
                </a:lnTo>
                <a:lnTo>
                  <a:pt x="250158" y="243629"/>
                </a:lnTo>
                <a:lnTo>
                  <a:pt x="200055" y="267835"/>
                </a:lnTo>
                <a:lnTo>
                  <a:pt x="180055" y="309173"/>
                </a:lnTo>
                <a:lnTo>
                  <a:pt x="191369" y="352499"/>
                </a:lnTo>
                <a:lnTo>
                  <a:pt x="218316" y="375988"/>
                </a:lnTo>
                <a:lnTo>
                  <a:pt x="203213" y="374793"/>
                </a:lnTo>
                <a:lnTo>
                  <a:pt x="162106" y="356328"/>
                </a:lnTo>
                <a:lnTo>
                  <a:pt x="135328" y="304247"/>
                </a:lnTo>
                <a:lnTo>
                  <a:pt x="134152" y="280153"/>
                </a:lnTo>
                <a:lnTo>
                  <a:pt x="135410" y="264291"/>
                </a:lnTo>
                <a:lnTo>
                  <a:pt x="147972" y="223235"/>
                </a:lnTo>
                <a:lnTo>
                  <a:pt x="190741" y="170630"/>
                </a:lnTo>
                <a:lnTo>
                  <a:pt x="224145" y="148542"/>
                </a:lnTo>
                <a:lnTo>
                  <a:pt x="303777" y="127992"/>
                </a:lnTo>
                <a:lnTo>
                  <a:pt x="370068" y="127995"/>
                </a:lnTo>
                <a:lnTo>
                  <a:pt x="417505" y="134241"/>
                </a:lnTo>
                <a:lnTo>
                  <a:pt x="464103" y="144467"/>
                </a:lnTo>
                <a:lnTo>
                  <a:pt x="509610" y="158557"/>
                </a:lnTo>
                <a:lnTo>
                  <a:pt x="553770" y="176394"/>
                </a:lnTo>
                <a:lnTo>
                  <a:pt x="596329" y="197860"/>
                </a:lnTo>
                <a:lnTo>
                  <a:pt x="637035" y="222838"/>
                </a:lnTo>
                <a:lnTo>
                  <a:pt x="671909" y="247734"/>
                </a:lnTo>
                <a:lnTo>
                  <a:pt x="682704" y="256557"/>
                </a:lnTo>
                <a:lnTo>
                  <a:pt x="682704" y="99191"/>
                </a:lnTo>
                <a:lnTo>
                  <a:pt x="641004" y="72174"/>
                </a:lnTo>
                <a:lnTo>
                  <a:pt x="596303" y="47618"/>
                </a:lnTo>
                <a:lnTo>
                  <a:pt x="547793" y="26804"/>
                </a:lnTo>
                <a:lnTo>
                  <a:pt x="494664" y="11013"/>
                </a:lnTo>
                <a:lnTo>
                  <a:pt x="436108" y="1528"/>
                </a:lnTo>
                <a:lnTo>
                  <a:pt x="403580" y="0"/>
                </a:lnTo>
                <a:close/>
              </a:path>
            </a:pathLst>
          </a:custGeom>
          <a:solidFill>
            <a:srgbClr val="003F4F"/>
          </a:solidFill>
        </p:spPr>
        <p:txBody>
          <a:bodyPr wrap="square" lIns="0" tIns="0" rIns="0" bIns="0" rtlCol="0"/>
          <a:lstStyle/>
          <a:p>
            <a:endParaRPr lang="en-NZ" noProof="0"/>
          </a:p>
        </p:txBody>
      </p:sp>
      <p:sp>
        <p:nvSpPr>
          <p:cNvPr id="8" name="object 8"/>
          <p:cNvSpPr/>
          <p:nvPr/>
        </p:nvSpPr>
        <p:spPr>
          <a:xfrm>
            <a:off x="5976449" y="3515675"/>
            <a:ext cx="1581150" cy="1524000"/>
          </a:xfrm>
          <a:custGeom>
            <a:avLst/>
            <a:gdLst/>
            <a:ahLst/>
            <a:cxnLst/>
            <a:rect l="l" t="t" r="r" b="b"/>
            <a:pathLst>
              <a:path w="1581150" h="1524000">
                <a:moveTo>
                  <a:pt x="995394" y="12700"/>
                </a:moveTo>
                <a:lnTo>
                  <a:pt x="629673" y="12700"/>
                </a:lnTo>
                <a:lnTo>
                  <a:pt x="395541" y="76200"/>
                </a:lnTo>
                <a:lnTo>
                  <a:pt x="349611" y="101600"/>
                </a:lnTo>
                <a:lnTo>
                  <a:pt x="304595" y="114300"/>
                </a:lnTo>
                <a:lnTo>
                  <a:pt x="260549" y="139700"/>
                </a:lnTo>
                <a:lnTo>
                  <a:pt x="217533" y="165100"/>
                </a:lnTo>
                <a:lnTo>
                  <a:pt x="175603" y="190500"/>
                </a:lnTo>
                <a:lnTo>
                  <a:pt x="134817" y="228600"/>
                </a:lnTo>
                <a:lnTo>
                  <a:pt x="95233" y="254000"/>
                </a:lnTo>
                <a:lnTo>
                  <a:pt x="56908" y="292100"/>
                </a:lnTo>
                <a:lnTo>
                  <a:pt x="39036" y="304800"/>
                </a:lnTo>
                <a:lnTo>
                  <a:pt x="24590" y="330200"/>
                </a:lnTo>
                <a:lnTo>
                  <a:pt x="7035" y="381000"/>
                </a:lnTo>
                <a:lnTo>
                  <a:pt x="1936" y="431800"/>
                </a:lnTo>
                <a:lnTo>
                  <a:pt x="0" y="482600"/>
                </a:lnTo>
                <a:lnTo>
                  <a:pt x="523" y="533400"/>
                </a:lnTo>
                <a:lnTo>
                  <a:pt x="3466" y="584200"/>
                </a:lnTo>
                <a:lnTo>
                  <a:pt x="8788" y="635000"/>
                </a:lnTo>
                <a:lnTo>
                  <a:pt x="16451" y="685800"/>
                </a:lnTo>
                <a:lnTo>
                  <a:pt x="26417" y="736600"/>
                </a:lnTo>
                <a:lnTo>
                  <a:pt x="38646" y="787400"/>
                </a:lnTo>
                <a:lnTo>
                  <a:pt x="51984" y="838200"/>
                </a:lnTo>
                <a:lnTo>
                  <a:pt x="67371" y="876300"/>
                </a:lnTo>
                <a:lnTo>
                  <a:pt x="84750" y="927100"/>
                </a:lnTo>
                <a:lnTo>
                  <a:pt x="104061" y="977900"/>
                </a:lnTo>
                <a:lnTo>
                  <a:pt x="125246" y="1016000"/>
                </a:lnTo>
                <a:lnTo>
                  <a:pt x="148247" y="1054100"/>
                </a:lnTo>
                <a:lnTo>
                  <a:pt x="175704" y="1104900"/>
                </a:lnTo>
                <a:lnTo>
                  <a:pt x="205350" y="1143000"/>
                </a:lnTo>
                <a:lnTo>
                  <a:pt x="237137" y="1193800"/>
                </a:lnTo>
                <a:lnTo>
                  <a:pt x="271014" y="1231900"/>
                </a:lnTo>
                <a:lnTo>
                  <a:pt x="306934" y="1270000"/>
                </a:lnTo>
                <a:lnTo>
                  <a:pt x="344846" y="1308100"/>
                </a:lnTo>
                <a:lnTo>
                  <a:pt x="384702" y="1346200"/>
                </a:lnTo>
                <a:lnTo>
                  <a:pt x="429971" y="1384300"/>
                </a:lnTo>
                <a:lnTo>
                  <a:pt x="467930" y="1409700"/>
                </a:lnTo>
                <a:lnTo>
                  <a:pt x="507586" y="1435100"/>
                </a:lnTo>
                <a:lnTo>
                  <a:pt x="549602" y="1460500"/>
                </a:lnTo>
                <a:lnTo>
                  <a:pt x="594642" y="1485900"/>
                </a:lnTo>
                <a:lnTo>
                  <a:pt x="643370" y="1511300"/>
                </a:lnTo>
                <a:lnTo>
                  <a:pt x="696450" y="1524000"/>
                </a:lnTo>
                <a:lnTo>
                  <a:pt x="887780" y="1524000"/>
                </a:lnTo>
                <a:lnTo>
                  <a:pt x="949861" y="1511300"/>
                </a:lnTo>
                <a:lnTo>
                  <a:pt x="1015885" y="1485900"/>
                </a:lnTo>
                <a:lnTo>
                  <a:pt x="1050118" y="1460500"/>
                </a:lnTo>
                <a:lnTo>
                  <a:pt x="1089485" y="1435100"/>
                </a:lnTo>
                <a:lnTo>
                  <a:pt x="1129114" y="1397000"/>
                </a:lnTo>
                <a:lnTo>
                  <a:pt x="821982" y="1397000"/>
                </a:lnTo>
                <a:lnTo>
                  <a:pt x="772843" y="1384300"/>
                </a:lnTo>
                <a:lnTo>
                  <a:pt x="724619" y="1384300"/>
                </a:lnTo>
                <a:lnTo>
                  <a:pt x="677525" y="1371600"/>
                </a:lnTo>
                <a:lnTo>
                  <a:pt x="631778" y="1346200"/>
                </a:lnTo>
                <a:lnTo>
                  <a:pt x="587593" y="1320800"/>
                </a:lnTo>
                <a:lnTo>
                  <a:pt x="545185" y="1295400"/>
                </a:lnTo>
                <a:lnTo>
                  <a:pt x="492386" y="1257300"/>
                </a:lnTo>
                <a:lnTo>
                  <a:pt x="445443" y="1219200"/>
                </a:lnTo>
                <a:lnTo>
                  <a:pt x="403971" y="1181100"/>
                </a:lnTo>
                <a:lnTo>
                  <a:pt x="367588" y="1130300"/>
                </a:lnTo>
                <a:lnTo>
                  <a:pt x="335910" y="1092200"/>
                </a:lnTo>
                <a:lnTo>
                  <a:pt x="308552" y="1054100"/>
                </a:lnTo>
                <a:lnTo>
                  <a:pt x="285132" y="1003300"/>
                </a:lnTo>
                <a:lnTo>
                  <a:pt x="265265" y="965200"/>
                </a:lnTo>
                <a:lnTo>
                  <a:pt x="248568" y="939800"/>
                </a:lnTo>
                <a:lnTo>
                  <a:pt x="234657" y="901700"/>
                </a:lnTo>
                <a:lnTo>
                  <a:pt x="218466" y="863600"/>
                </a:lnTo>
                <a:lnTo>
                  <a:pt x="203657" y="825500"/>
                </a:lnTo>
                <a:lnTo>
                  <a:pt x="190295" y="787400"/>
                </a:lnTo>
                <a:lnTo>
                  <a:pt x="178447" y="749300"/>
                </a:lnTo>
                <a:lnTo>
                  <a:pt x="230817" y="736600"/>
                </a:lnTo>
                <a:lnTo>
                  <a:pt x="974235" y="736600"/>
                </a:lnTo>
                <a:lnTo>
                  <a:pt x="798804" y="647700"/>
                </a:lnTo>
                <a:lnTo>
                  <a:pt x="779132" y="635000"/>
                </a:lnTo>
                <a:lnTo>
                  <a:pt x="421538" y="635000"/>
                </a:lnTo>
                <a:lnTo>
                  <a:pt x="368044" y="622300"/>
                </a:lnTo>
                <a:lnTo>
                  <a:pt x="151053" y="622300"/>
                </a:lnTo>
                <a:lnTo>
                  <a:pt x="147209" y="596900"/>
                </a:lnTo>
                <a:lnTo>
                  <a:pt x="144025" y="571500"/>
                </a:lnTo>
                <a:lnTo>
                  <a:pt x="141368" y="546100"/>
                </a:lnTo>
                <a:lnTo>
                  <a:pt x="139103" y="520700"/>
                </a:lnTo>
                <a:lnTo>
                  <a:pt x="556425" y="520700"/>
                </a:lnTo>
                <a:lnTo>
                  <a:pt x="462534" y="469900"/>
                </a:lnTo>
                <a:lnTo>
                  <a:pt x="415552" y="457200"/>
                </a:lnTo>
                <a:lnTo>
                  <a:pt x="321639" y="406400"/>
                </a:lnTo>
                <a:lnTo>
                  <a:pt x="274757" y="393700"/>
                </a:lnTo>
                <a:lnTo>
                  <a:pt x="227958" y="368300"/>
                </a:lnTo>
                <a:lnTo>
                  <a:pt x="181267" y="355600"/>
                </a:lnTo>
                <a:lnTo>
                  <a:pt x="217488" y="330200"/>
                </a:lnTo>
                <a:lnTo>
                  <a:pt x="254503" y="304800"/>
                </a:lnTo>
                <a:lnTo>
                  <a:pt x="292311" y="279400"/>
                </a:lnTo>
                <a:lnTo>
                  <a:pt x="330911" y="266700"/>
                </a:lnTo>
                <a:lnTo>
                  <a:pt x="480246" y="266700"/>
                </a:lnTo>
                <a:lnTo>
                  <a:pt x="473655" y="254000"/>
                </a:lnTo>
                <a:lnTo>
                  <a:pt x="452450" y="203200"/>
                </a:lnTo>
                <a:lnTo>
                  <a:pt x="529639" y="177800"/>
                </a:lnTo>
                <a:lnTo>
                  <a:pt x="568927" y="177800"/>
                </a:lnTo>
                <a:lnTo>
                  <a:pt x="608418" y="165100"/>
                </a:lnTo>
                <a:lnTo>
                  <a:pt x="641010" y="152400"/>
                </a:lnTo>
                <a:lnTo>
                  <a:pt x="678627" y="152400"/>
                </a:lnTo>
                <a:lnTo>
                  <a:pt x="720813" y="139700"/>
                </a:lnTo>
                <a:lnTo>
                  <a:pt x="1328851" y="139700"/>
                </a:lnTo>
                <a:lnTo>
                  <a:pt x="1284255" y="114300"/>
                </a:lnTo>
                <a:lnTo>
                  <a:pt x="1238811" y="88900"/>
                </a:lnTo>
                <a:lnTo>
                  <a:pt x="1193011" y="76200"/>
                </a:lnTo>
                <a:lnTo>
                  <a:pt x="1147347" y="50800"/>
                </a:lnTo>
                <a:lnTo>
                  <a:pt x="1102309" y="38100"/>
                </a:lnTo>
                <a:lnTo>
                  <a:pt x="1098791" y="38100"/>
                </a:lnTo>
                <a:lnTo>
                  <a:pt x="995394" y="12700"/>
                </a:lnTo>
                <a:close/>
              </a:path>
              <a:path w="1581150" h="1524000">
                <a:moveTo>
                  <a:pt x="1190117" y="1143000"/>
                </a:moveTo>
                <a:lnTo>
                  <a:pt x="1020192" y="1143000"/>
                </a:lnTo>
                <a:lnTo>
                  <a:pt x="1033449" y="1155700"/>
                </a:lnTo>
                <a:lnTo>
                  <a:pt x="1053268" y="1181100"/>
                </a:lnTo>
                <a:lnTo>
                  <a:pt x="1061821" y="1206500"/>
                </a:lnTo>
                <a:lnTo>
                  <a:pt x="1063392" y="1231900"/>
                </a:lnTo>
                <a:lnTo>
                  <a:pt x="1062266" y="1257300"/>
                </a:lnTo>
                <a:lnTo>
                  <a:pt x="1049889" y="1295400"/>
                </a:lnTo>
                <a:lnTo>
                  <a:pt x="1006439" y="1346200"/>
                </a:lnTo>
                <a:lnTo>
                  <a:pt x="972252" y="1371600"/>
                </a:lnTo>
                <a:lnTo>
                  <a:pt x="890426" y="1397000"/>
                </a:lnTo>
                <a:lnTo>
                  <a:pt x="1129114" y="1397000"/>
                </a:lnTo>
                <a:lnTo>
                  <a:pt x="1164132" y="1346200"/>
                </a:lnTo>
                <a:lnTo>
                  <a:pt x="1178365" y="1308100"/>
                </a:lnTo>
                <a:lnTo>
                  <a:pt x="1193193" y="1270000"/>
                </a:lnTo>
                <a:lnTo>
                  <a:pt x="1199987" y="1219200"/>
                </a:lnTo>
                <a:lnTo>
                  <a:pt x="1190117" y="1143000"/>
                </a:lnTo>
                <a:close/>
              </a:path>
              <a:path w="1581150" h="1524000">
                <a:moveTo>
                  <a:pt x="1017936" y="990600"/>
                </a:moveTo>
                <a:lnTo>
                  <a:pt x="973213" y="990600"/>
                </a:lnTo>
                <a:lnTo>
                  <a:pt x="919794" y="1003300"/>
                </a:lnTo>
                <a:lnTo>
                  <a:pt x="868349" y="1028700"/>
                </a:lnTo>
                <a:lnTo>
                  <a:pt x="840810" y="1066800"/>
                </a:lnTo>
                <a:lnTo>
                  <a:pt x="828222" y="1104900"/>
                </a:lnTo>
                <a:lnTo>
                  <a:pt x="824985" y="1143000"/>
                </a:lnTo>
                <a:lnTo>
                  <a:pt x="825500" y="1155700"/>
                </a:lnTo>
                <a:lnTo>
                  <a:pt x="828354" y="1181100"/>
                </a:lnTo>
                <a:lnTo>
                  <a:pt x="835688" y="1206500"/>
                </a:lnTo>
                <a:lnTo>
                  <a:pt x="850399" y="1231900"/>
                </a:lnTo>
                <a:lnTo>
                  <a:pt x="875385" y="1257300"/>
                </a:lnTo>
                <a:lnTo>
                  <a:pt x="886757" y="1257300"/>
                </a:lnTo>
                <a:lnTo>
                  <a:pt x="911036" y="1270000"/>
                </a:lnTo>
                <a:lnTo>
                  <a:pt x="977252" y="1270000"/>
                </a:lnTo>
                <a:lnTo>
                  <a:pt x="994507" y="1244600"/>
                </a:lnTo>
                <a:lnTo>
                  <a:pt x="1007810" y="1231900"/>
                </a:lnTo>
                <a:lnTo>
                  <a:pt x="1014790" y="1206500"/>
                </a:lnTo>
                <a:lnTo>
                  <a:pt x="1013079" y="1181100"/>
                </a:lnTo>
                <a:lnTo>
                  <a:pt x="1010578" y="1168400"/>
                </a:lnTo>
                <a:lnTo>
                  <a:pt x="1007286" y="1168400"/>
                </a:lnTo>
                <a:lnTo>
                  <a:pt x="1003200" y="1155700"/>
                </a:lnTo>
                <a:lnTo>
                  <a:pt x="992923" y="1155700"/>
                </a:lnTo>
                <a:lnTo>
                  <a:pt x="987261" y="1143000"/>
                </a:lnTo>
                <a:lnTo>
                  <a:pt x="1190117" y="1143000"/>
                </a:lnTo>
                <a:lnTo>
                  <a:pt x="1184428" y="1130300"/>
                </a:lnTo>
                <a:lnTo>
                  <a:pt x="1168688" y="1104900"/>
                </a:lnTo>
                <a:lnTo>
                  <a:pt x="1141109" y="1066800"/>
                </a:lnTo>
                <a:lnTo>
                  <a:pt x="1099906" y="1028700"/>
                </a:lnTo>
                <a:lnTo>
                  <a:pt x="1043292" y="1003300"/>
                </a:lnTo>
                <a:lnTo>
                  <a:pt x="1017936" y="990600"/>
                </a:lnTo>
                <a:close/>
              </a:path>
              <a:path w="1581150" h="1524000">
                <a:moveTo>
                  <a:pt x="596027" y="977900"/>
                </a:moveTo>
                <a:lnTo>
                  <a:pt x="533765" y="977900"/>
                </a:lnTo>
                <a:lnTo>
                  <a:pt x="514400" y="990600"/>
                </a:lnTo>
                <a:lnTo>
                  <a:pt x="501624" y="1003300"/>
                </a:lnTo>
                <a:lnTo>
                  <a:pt x="490842" y="1003300"/>
                </a:lnTo>
                <a:lnTo>
                  <a:pt x="472292" y="1028700"/>
                </a:lnTo>
                <a:lnTo>
                  <a:pt x="454006" y="1054100"/>
                </a:lnTo>
                <a:lnTo>
                  <a:pt x="444017" y="1092200"/>
                </a:lnTo>
                <a:lnTo>
                  <a:pt x="451259" y="1143000"/>
                </a:lnTo>
                <a:lnTo>
                  <a:pt x="473519" y="1181100"/>
                </a:lnTo>
                <a:lnTo>
                  <a:pt x="498942" y="1206500"/>
                </a:lnTo>
                <a:lnTo>
                  <a:pt x="515670" y="1219200"/>
                </a:lnTo>
                <a:lnTo>
                  <a:pt x="572709" y="1231900"/>
                </a:lnTo>
                <a:lnTo>
                  <a:pt x="625271" y="1244600"/>
                </a:lnTo>
                <a:lnTo>
                  <a:pt x="664660" y="1231900"/>
                </a:lnTo>
                <a:lnTo>
                  <a:pt x="682180" y="1231900"/>
                </a:lnTo>
                <a:lnTo>
                  <a:pt x="726713" y="1206500"/>
                </a:lnTo>
                <a:lnTo>
                  <a:pt x="757615" y="1168400"/>
                </a:lnTo>
                <a:lnTo>
                  <a:pt x="777320" y="1143000"/>
                </a:lnTo>
                <a:lnTo>
                  <a:pt x="782792" y="1130300"/>
                </a:lnTo>
                <a:lnTo>
                  <a:pt x="594788" y="1130300"/>
                </a:lnTo>
                <a:lnTo>
                  <a:pt x="583557" y="1117600"/>
                </a:lnTo>
                <a:lnTo>
                  <a:pt x="573513" y="1104900"/>
                </a:lnTo>
                <a:lnTo>
                  <a:pt x="611225" y="1104900"/>
                </a:lnTo>
                <a:lnTo>
                  <a:pt x="627747" y="1092200"/>
                </a:lnTo>
                <a:lnTo>
                  <a:pt x="638536" y="1079500"/>
                </a:lnTo>
                <a:lnTo>
                  <a:pt x="643926" y="1054100"/>
                </a:lnTo>
                <a:lnTo>
                  <a:pt x="644245" y="1041400"/>
                </a:lnTo>
                <a:lnTo>
                  <a:pt x="633352" y="1016000"/>
                </a:lnTo>
                <a:lnTo>
                  <a:pt x="614557" y="990600"/>
                </a:lnTo>
                <a:lnTo>
                  <a:pt x="596027" y="977900"/>
                </a:lnTo>
                <a:close/>
              </a:path>
              <a:path w="1581150" h="1524000">
                <a:moveTo>
                  <a:pt x="974235" y="736600"/>
                </a:moveTo>
                <a:lnTo>
                  <a:pt x="390614" y="736600"/>
                </a:lnTo>
                <a:lnTo>
                  <a:pt x="443318" y="749300"/>
                </a:lnTo>
                <a:lnTo>
                  <a:pt x="488362" y="762000"/>
                </a:lnTo>
                <a:lnTo>
                  <a:pt x="531384" y="787400"/>
                </a:lnTo>
                <a:lnTo>
                  <a:pt x="572048" y="812800"/>
                </a:lnTo>
                <a:lnTo>
                  <a:pt x="610014" y="838200"/>
                </a:lnTo>
                <a:lnTo>
                  <a:pt x="679667" y="914400"/>
                </a:lnTo>
                <a:lnTo>
                  <a:pt x="699304" y="952500"/>
                </a:lnTo>
                <a:lnTo>
                  <a:pt x="710984" y="990600"/>
                </a:lnTo>
                <a:lnTo>
                  <a:pt x="711486" y="1016000"/>
                </a:lnTo>
                <a:lnTo>
                  <a:pt x="709225" y="1041400"/>
                </a:lnTo>
                <a:lnTo>
                  <a:pt x="700114" y="1066800"/>
                </a:lnTo>
                <a:lnTo>
                  <a:pt x="680072" y="1092200"/>
                </a:lnTo>
                <a:lnTo>
                  <a:pt x="670629" y="1104900"/>
                </a:lnTo>
                <a:lnTo>
                  <a:pt x="654604" y="1117600"/>
                </a:lnTo>
                <a:lnTo>
                  <a:pt x="633046" y="1130300"/>
                </a:lnTo>
                <a:lnTo>
                  <a:pt x="782792" y="1130300"/>
                </a:lnTo>
                <a:lnTo>
                  <a:pt x="788263" y="1117600"/>
                </a:lnTo>
                <a:lnTo>
                  <a:pt x="802131" y="1066800"/>
                </a:lnTo>
                <a:lnTo>
                  <a:pt x="805391" y="1016000"/>
                </a:lnTo>
                <a:lnTo>
                  <a:pt x="802195" y="977900"/>
                </a:lnTo>
                <a:lnTo>
                  <a:pt x="783163" y="901700"/>
                </a:lnTo>
                <a:lnTo>
                  <a:pt x="763766" y="863600"/>
                </a:lnTo>
                <a:lnTo>
                  <a:pt x="738705" y="825500"/>
                </a:lnTo>
                <a:lnTo>
                  <a:pt x="708177" y="787400"/>
                </a:lnTo>
                <a:lnTo>
                  <a:pt x="1096104" y="787400"/>
                </a:lnTo>
                <a:lnTo>
                  <a:pt x="1047784" y="774700"/>
                </a:lnTo>
                <a:lnTo>
                  <a:pt x="974235" y="736600"/>
                </a:lnTo>
                <a:close/>
              </a:path>
              <a:path w="1581150" h="1524000">
                <a:moveTo>
                  <a:pt x="1096104" y="787400"/>
                </a:moveTo>
                <a:lnTo>
                  <a:pt x="722223" y="787400"/>
                </a:lnTo>
                <a:lnTo>
                  <a:pt x="874662" y="863600"/>
                </a:lnTo>
                <a:lnTo>
                  <a:pt x="1121520" y="990600"/>
                </a:lnTo>
                <a:lnTo>
                  <a:pt x="1169662" y="1003300"/>
                </a:lnTo>
                <a:lnTo>
                  <a:pt x="1217354" y="1028700"/>
                </a:lnTo>
                <a:lnTo>
                  <a:pt x="1264581" y="1041400"/>
                </a:lnTo>
                <a:lnTo>
                  <a:pt x="1311326" y="1066800"/>
                </a:lnTo>
                <a:lnTo>
                  <a:pt x="1448503" y="1104900"/>
                </a:lnTo>
                <a:lnTo>
                  <a:pt x="1493154" y="1104900"/>
                </a:lnTo>
                <a:lnTo>
                  <a:pt x="1537239" y="1117600"/>
                </a:lnTo>
                <a:lnTo>
                  <a:pt x="1580743" y="1117600"/>
                </a:lnTo>
                <a:lnTo>
                  <a:pt x="1580743" y="952500"/>
                </a:lnTo>
                <a:lnTo>
                  <a:pt x="1540945" y="952500"/>
                </a:lnTo>
                <a:lnTo>
                  <a:pt x="1415898" y="914400"/>
                </a:lnTo>
                <a:lnTo>
                  <a:pt x="1283184" y="876300"/>
                </a:lnTo>
                <a:lnTo>
                  <a:pt x="1237422" y="850900"/>
                </a:lnTo>
                <a:lnTo>
                  <a:pt x="1190962" y="838200"/>
                </a:lnTo>
                <a:lnTo>
                  <a:pt x="1096104" y="787400"/>
                </a:lnTo>
                <a:close/>
              </a:path>
              <a:path w="1581150" h="1524000">
                <a:moveTo>
                  <a:pt x="1265999" y="469900"/>
                </a:moveTo>
                <a:lnTo>
                  <a:pt x="1201453" y="469900"/>
                </a:lnTo>
                <a:lnTo>
                  <a:pt x="1176983" y="482600"/>
                </a:lnTo>
                <a:lnTo>
                  <a:pt x="1160614" y="495300"/>
                </a:lnTo>
                <a:lnTo>
                  <a:pt x="1146740" y="495300"/>
                </a:lnTo>
                <a:lnTo>
                  <a:pt x="1122327" y="520700"/>
                </a:lnTo>
                <a:lnTo>
                  <a:pt x="1097385" y="558800"/>
                </a:lnTo>
                <a:lnTo>
                  <a:pt x="1081925" y="596900"/>
                </a:lnTo>
                <a:lnTo>
                  <a:pt x="1087220" y="660400"/>
                </a:lnTo>
                <a:lnTo>
                  <a:pt x="1111613" y="711200"/>
                </a:lnTo>
                <a:lnTo>
                  <a:pt x="1141009" y="749300"/>
                </a:lnTo>
                <a:lnTo>
                  <a:pt x="1161313" y="762000"/>
                </a:lnTo>
                <a:lnTo>
                  <a:pt x="1162024" y="762000"/>
                </a:lnTo>
                <a:lnTo>
                  <a:pt x="1217284" y="787400"/>
                </a:lnTo>
                <a:lnTo>
                  <a:pt x="1271262" y="800100"/>
                </a:lnTo>
                <a:lnTo>
                  <a:pt x="1352037" y="800100"/>
                </a:lnTo>
                <a:lnTo>
                  <a:pt x="1367167" y="787400"/>
                </a:lnTo>
                <a:lnTo>
                  <a:pt x="1424478" y="762000"/>
                </a:lnTo>
                <a:lnTo>
                  <a:pt x="1465257" y="723900"/>
                </a:lnTo>
                <a:lnTo>
                  <a:pt x="1491942" y="685800"/>
                </a:lnTo>
                <a:lnTo>
                  <a:pt x="1506969" y="660400"/>
                </a:lnTo>
                <a:lnTo>
                  <a:pt x="1265932" y="660400"/>
                </a:lnTo>
                <a:lnTo>
                  <a:pt x="1252297" y="647700"/>
                </a:lnTo>
                <a:lnTo>
                  <a:pt x="1240246" y="635000"/>
                </a:lnTo>
                <a:lnTo>
                  <a:pt x="1237032" y="635000"/>
                </a:lnTo>
                <a:lnTo>
                  <a:pt x="1230172" y="622300"/>
                </a:lnTo>
                <a:lnTo>
                  <a:pt x="1309142" y="622300"/>
                </a:lnTo>
                <a:lnTo>
                  <a:pt x="1323787" y="596900"/>
                </a:lnTo>
                <a:lnTo>
                  <a:pt x="1331846" y="571500"/>
                </a:lnTo>
                <a:lnTo>
                  <a:pt x="1333449" y="558800"/>
                </a:lnTo>
                <a:lnTo>
                  <a:pt x="1322019" y="520700"/>
                </a:lnTo>
                <a:lnTo>
                  <a:pt x="1299986" y="495300"/>
                </a:lnTo>
                <a:lnTo>
                  <a:pt x="1277822" y="482600"/>
                </a:lnTo>
                <a:lnTo>
                  <a:pt x="1265999" y="469900"/>
                </a:lnTo>
                <a:close/>
              </a:path>
              <a:path w="1581150" h="1524000">
                <a:moveTo>
                  <a:pt x="1328851" y="139700"/>
                </a:moveTo>
                <a:lnTo>
                  <a:pt x="926147" y="139700"/>
                </a:lnTo>
                <a:lnTo>
                  <a:pt x="1105814" y="177800"/>
                </a:lnTo>
                <a:lnTo>
                  <a:pt x="1151622" y="203200"/>
                </a:lnTo>
                <a:lnTo>
                  <a:pt x="1195458" y="228600"/>
                </a:lnTo>
                <a:lnTo>
                  <a:pt x="1237107" y="254000"/>
                </a:lnTo>
                <a:lnTo>
                  <a:pt x="1276355" y="279400"/>
                </a:lnTo>
                <a:lnTo>
                  <a:pt x="1312990" y="317500"/>
                </a:lnTo>
                <a:lnTo>
                  <a:pt x="1346796" y="342900"/>
                </a:lnTo>
                <a:lnTo>
                  <a:pt x="1386851" y="406400"/>
                </a:lnTo>
                <a:lnTo>
                  <a:pt x="1408528" y="444500"/>
                </a:lnTo>
                <a:lnTo>
                  <a:pt x="1417427" y="482600"/>
                </a:lnTo>
                <a:lnTo>
                  <a:pt x="1419148" y="508000"/>
                </a:lnTo>
                <a:lnTo>
                  <a:pt x="1418435" y="533400"/>
                </a:lnTo>
                <a:lnTo>
                  <a:pt x="1413441" y="558800"/>
                </a:lnTo>
                <a:lnTo>
                  <a:pt x="1399887" y="596900"/>
                </a:lnTo>
                <a:lnTo>
                  <a:pt x="1373492" y="635000"/>
                </a:lnTo>
                <a:lnTo>
                  <a:pt x="1360184" y="635000"/>
                </a:lnTo>
                <a:lnTo>
                  <a:pt x="1339418" y="647700"/>
                </a:lnTo>
                <a:lnTo>
                  <a:pt x="1312327" y="660400"/>
                </a:lnTo>
                <a:lnTo>
                  <a:pt x="1506969" y="660400"/>
                </a:lnTo>
                <a:lnTo>
                  <a:pt x="1527674" y="596900"/>
                </a:lnTo>
                <a:lnTo>
                  <a:pt x="1535072" y="546100"/>
                </a:lnTo>
                <a:lnTo>
                  <a:pt x="1534038" y="495300"/>
                </a:lnTo>
                <a:lnTo>
                  <a:pt x="1529448" y="457200"/>
                </a:lnTo>
                <a:lnTo>
                  <a:pt x="1513010" y="381000"/>
                </a:lnTo>
                <a:lnTo>
                  <a:pt x="1488646" y="330200"/>
                </a:lnTo>
                <a:lnTo>
                  <a:pt x="1460911" y="279400"/>
                </a:lnTo>
                <a:lnTo>
                  <a:pt x="1434356" y="241300"/>
                </a:lnTo>
                <a:lnTo>
                  <a:pt x="1372108" y="177800"/>
                </a:lnTo>
                <a:lnTo>
                  <a:pt x="1328851" y="139700"/>
                </a:lnTo>
                <a:close/>
              </a:path>
              <a:path w="1581150" h="1524000">
                <a:moveTo>
                  <a:pt x="1128738" y="317500"/>
                </a:moveTo>
                <a:lnTo>
                  <a:pt x="986910" y="317500"/>
                </a:lnTo>
                <a:lnTo>
                  <a:pt x="998063" y="330200"/>
                </a:lnTo>
                <a:lnTo>
                  <a:pt x="1008164" y="330200"/>
                </a:lnTo>
                <a:lnTo>
                  <a:pt x="1022870" y="355600"/>
                </a:lnTo>
                <a:lnTo>
                  <a:pt x="1028358" y="381000"/>
                </a:lnTo>
                <a:lnTo>
                  <a:pt x="1028314" y="393700"/>
                </a:lnTo>
                <a:lnTo>
                  <a:pt x="1026426" y="406400"/>
                </a:lnTo>
                <a:lnTo>
                  <a:pt x="1014998" y="444500"/>
                </a:lnTo>
                <a:lnTo>
                  <a:pt x="997183" y="469900"/>
                </a:lnTo>
                <a:lnTo>
                  <a:pt x="978708" y="482600"/>
                </a:lnTo>
                <a:lnTo>
                  <a:pt x="965301" y="495300"/>
                </a:lnTo>
                <a:lnTo>
                  <a:pt x="963904" y="495300"/>
                </a:lnTo>
                <a:lnTo>
                  <a:pt x="948008" y="508000"/>
                </a:lnTo>
                <a:lnTo>
                  <a:pt x="921048" y="508000"/>
                </a:lnTo>
                <a:lnTo>
                  <a:pt x="880915" y="520700"/>
                </a:lnTo>
                <a:lnTo>
                  <a:pt x="139103" y="520700"/>
                </a:lnTo>
                <a:lnTo>
                  <a:pt x="234653" y="546100"/>
                </a:lnTo>
                <a:lnTo>
                  <a:pt x="328798" y="596900"/>
                </a:lnTo>
                <a:lnTo>
                  <a:pt x="375344" y="609600"/>
                </a:lnTo>
                <a:lnTo>
                  <a:pt x="421538" y="635000"/>
                </a:lnTo>
                <a:lnTo>
                  <a:pt x="779132" y="635000"/>
                </a:lnTo>
                <a:lnTo>
                  <a:pt x="739787" y="609600"/>
                </a:lnTo>
                <a:lnTo>
                  <a:pt x="911119" y="609600"/>
                </a:lnTo>
                <a:lnTo>
                  <a:pt x="978649" y="584200"/>
                </a:lnTo>
                <a:lnTo>
                  <a:pt x="1006999" y="571500"/>
                </a:lnTo>
                <a:lnTo>
                  <a:pt x="1039956" y="558800"/>
                </a:lnTo>
                <a:lnTo>
                  <a:pt x="1073702" y="533400"/>
                </a:lnTo>
                <a:lnTo>
                  <a:pt x="1104417" y="482600"/>
                </a:lnTo>
                <a:lnTo>
                  <a:pt x="1117337" y="469900"/>
                </a:lnTo>
                <a:lnTo>
                  <a:pt x="1131376" y="431800"/>
                </a:lnTo>
                <a:lnTo>
                  <a:pt x="1139486" y="381000"/>
                </a:lnTo>
                <a:lnTo>
                  <a:pt x="1134618" y="330200"/>
                </a:lnTo>
                <a:lnTo>
                  <a:pt x="1128738" y="317500"/>
                </a:lnTo>
                <a:close/>
              </a:path>
              <a:path w="1581150" h="1524000">
                <a:moveTo>
                  <a:pt x="1230172" y="622300"/>
                </a:moveTo>
                <a:lnTo>
                  <a:pt x="1237032" y="635000"/>
                </a:lnTo>
                <a:lnTo>
                  <a:pt x="1240246" y="635000"/>
                </a:lnTo>
                <a:lnTo>
                  <a:pt x="1230172" y="622300"/>
                </a:lnTo>
                <a:close/>
              </a:path>
              <a:path w="1581150" h="1524000">
                <a:moveTo>
                  <a:pt x="1309142" y="622300"/>
                </a:moveTo>
                <a:lnTo>
                  <a:pt x="1230172" y="622300"/>
                </a:lnTo>
                <a:lnTo>
                  <a:pt x="1240246" y="635000"/>
                </a:lnTo>
                <a:lnTo>
                  <a:pt x="1287780" y="635000"/>
                </a:lnTo>
                <a:lnTo>
                  <a:pt x="1309142" y="622300"/>
                </a:lnTo>
                <a:close/>
              </a:path>
              <a:path w="1581150" h="1524000">
                <a:moveTo>
                  <a:pt x="911119" y="609600"/>
                </a:moveTo>
                <a:lnTo>
                  <a:pt x="759645" y="609600"/>
                </a:lnTo>
                <a:lnTo>
                  <a:pt x="766483" y="622300"/>
                </a:lnTo>
                <a:lnTo>
                  <a:pt x="850439" y="622300"/>
                </a:lnTo>
                <a:lnTo>
                  <a:pt x="911119" y="609600"/>
                </a:lnTo>
                <a:close/>
              </a:path>
              <a:path w="1581150" h="1524000">
                <a:moveTo>
                  <a:pt x="480246" y="266700"/>
                </a:moveTo>
                <a:lnTo>
                  <a:pt x="330911" y="266700"/>
                </a:lnTo>
                <a:lnTo>
                  <a:pt x="355550" y="304800"/>
                </a:lnTo>
                <a:lnTo>
                  <a:pt x="382374" y="342900"/>
                </a:lnTo>
                <a:lnTo>
                  <a:pt x="411346" y="381000"/>
                </a:lnTo>
                <a:lnTo>
                  <a:pt x="442426" y="419100"/>
                </a:lnTo>
                <a:lnTo>
                  <a:pt x="475575" y="444500"/>
                </a:lnTo>
                <a:lnTo>
                  <a:pt x="510755" y="482600"/>
                </a:lnTo>
                <a:lnTo>
                  <a:pt x="514972" y="482600"/>
                </a:lnTo>
                <a:lnTo>
                  <a:pt x="535170" y="495300"/>
                </a:lnTo>
                <a:lnTo>
                  <a:pt x="545599" y="508000"/>
                </a:lnTo>
                <a:lnTo>
                  <a:pt x="556425" y="520700"/>
                </a:lnTo>
                <a:lnTo>
                  <a:pt x="825500" y="520700"/>
                </a:lnTo>
                <a:lnTo>
                  <a:pt x="732953" y="495300"/>
                </a:lnTo>
                <a:lnTo>
                  <a:pt x="689125" y="469900"/>
                </a:lnTo>
                <a:lnTo>
                  <a:pt x="647286" y="457200"/>
                </a:lnTo>
                <a:lnTo>
                  <a:pt x="607707" y="419100"/>
                </a:lnTo>
                <a:lnTo>
                  <a:pt x="567281" y="393700"/>
                </a:lnTo>
                <a:lnTo>
                  <a:pt x="531307" y="342900"/>
                </a:lnTo>
                <a:lnTo>
                  <a:pt x="500019" y="304800"/>
                </a:lnTo>
                <a:lnTo>
                  <a:pt x="480246" y="266700"/>
                </a:lnTo>
                <a:close/>
              </a:path>
              <a:path w="1581150" h="1524000">
                <a:moveTo>
                  <a:pt x="967941" y="190500"/>
                </a:moveTo>
                <a:lnTo>
                  <a:pt x="924623" y="203200"/>
                </a:lnTo>
                <a:lnTo>
                  <a:pt x="881697" y="228600"/>
                </a:lnTo>
                <a:lnTo>
                  <a:pt x="845345" y="292100"/>
                </a:lnTo>
                <a:lnTo>
                  <a:pt x="841590" y="317500"/>
                </a:lnTo>
                <a:lnTo>
                  <a:pt x="841654" y="330200"/>
                </a:lnTo>
                <a:lnTo>
                  <a:pt x="842998" y="342900"/>
                </a:lnTo>
                <a:lnTo>
                  <a:pt x="847631" y="355600"/>
                </a:lnTo>
                <a:lnTo>
                  <a:pt x="858058" y="381000"/>
                </a:lnTo>
                <a:lnTo>
                  <a:pt x="876782" y="406400"/>
                </a:lnTo>
                <a:lnTo>
                  <a:pt x="885464" y="406400"/>
                </a:lnTo>
                <a:lnTo>
                  <a:pt x="904619" y="419100"/>
                </a:lnTo>
                <a:lnTo>
                  <a:pt x="958278" y="419100"/>
                </a:lnTo>
                <a:lnTo>
                  <a:pt x="972812" y="406400"/>
                </a:lnTo>
                <a:lnTo>
                  <a:pt x="984450" y="393700"/>
                </a:lnTo>
                <a:lnTo>
                  <a:pt x="991082" y="368300"/>
                </a:lnTo>
                <a:lnTo>
                  <a:pt x="990600" y="355600"/>
                </a:lnTo>
                <a:lnTo>
                  <a:pt x="988491" y="342900"/>
                </a:lnTo>
                <a:lnTo>
                  <a:pt x="984973" y="342900"/>
                </a:lnTo>
                <a:lnTo>
                  <a:pt x="975144" y="317500"/>
                </a:lnTo>
                <a:lnTo>
                  <a:pt x="1128738" y="317500"/>
                </a:lnTo>
                <a:lnTo>
                  <a:pt x="1110737" y="279400"/>
                </a:lnTo>
                <a:lnTo>
                  <a:pt x="1076926" y="241300"/>
                </a:lnTo>
                <a:lnTo>
                  <a:pt x="1023620" y="203200"/>
                </a:lnTo>
                <a:lnTo>
                  <a:pt x="1003618" y="203200"/>
                </a:lnTo>
                <a:lnTo>
                  <a:pt x="967941" y="190500"/>
                </a:lnTo>
                <a:close/>
              </a:path>
              <a:path w="1581150" h="1524000">
                <a:moveTo>
                  <a:pt x="890220" y="0"/>
                </a:moveTo>
                <a:lnTo>
                  <a:pt x="730999" y="0"/>
                </a:lnTo>
                <a:lnTo>
                  <a:pt x="677964" y="12700"/>
                </a:lnTo>
                <a:lnTo>
                  <a:pt x="942976" y="12700"/>
                </a:lnTo>
                <a:lnTo>
                  <a:pt x="890220" y="0"/>
                </a:lnTo>
                <a:close/>
              </a:path>
            </a:pathLst>
          </a:custGeom>
          <a:solidFill>
            <a:srgbClr val="003F4F"/>
          </a:solidFill>
        </p:spPr>
        <p:txBody>
          <a:bodyPr wrap="square" lIns="0" tIns="0" rIns="0" bIns="0" rtlCol="0"/>
          <a:lstStyle/>
          <a:p>
            <a:endParaRPr lang="en-NZ" noProof="0"/>
          </a:p>
        </p:txBody>
      </p:sp>
      <p:sp>
        <p:nvSpPr>
          <p:cNvPr id="10" name="object 10"/>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FFFFFF"/>
                </a:solidFill>
                <a:latin typeface="Inter"/>
                <a:cs typeface="Inter"/>
              </a:rPr>
              <a:t>NZQA</a:t>
            </a:r>
            <a:r>
              <a:rPr lang="en-NZ" sz="800" spc="-25" noProof="0">
                <a:solidFill>
                  <a:srgbClr val="FFFFFF"/>
                </a:solidFill>
                <a:latin typeface="Inter"/>
                <a:cs typeface="Inter"/>
              </a:rPr>
              <a:t> </a:t>
            </a:r>
            <a:r>
              <a:rPr lang="en-NZ" sz="800" noProof="0">
                <a:solidFill>
                  <a:srgbClr val="FFFFFF"/>
                </a:solidFill>
                <a:latin typeface="Inter"/>
                <a:cs typeface="Inter"/>
              </a:rPr>
              <a:t>Performance</a:t>
            </a:r>
            <a:r>
              <a:rPr lang="en-NZ" sz="800" spc="-30" noProof="0">
                <a:solidFill>
                  <a:srgbClr val="FFFFFF"/>
                </a:solidFill>
                <a:latin typeface="Inter"/>
                <a:cs typeface="Inter"/>
              </a:rPr>
              <a:t> </a:t>
            </a:r>
            <a:r>
              <a:rPr lang="en-NZ" sz="800" spc="-10" noProof="0">
                <a:solidFill>
                  <a:srgbClr val="FFFFFF"/>
                </a:solidFill>
                <a:latin typeface="Inter"/>
                <a:cs typeface="Inter"/>
              </a:rPr>
              <a:t>Update</a:t>
            </a:r>
            <a:endParaRPr lang="en-NZ" sz="800" noProof="0">
              <a:latin typeface="Inter"/>
              <a:cs typeface="Inter"/>
            </a:endParaRPr>
          </a:p>
        </p:txBody>
      </p:sp>
      <p:sp>
        <p:nvSpPr>
          <p:cNvPr id="11" name="object 11"/>
          <p:cNvSpPr txBox="1">
            <a:spLocks noGrp="1"/>
          </p:cNvSpPr>
          <p:nvPr>
            <p:ph type="title"/>
          </p:nvPr>
        </p:nvSpPr>
        <p:spPr>
          <a:xfrm>
            <a:off x="491299" y="493584"/>
            <a:ext cx="4164965" cy="574040"/>
          </a:xfrm>
          <a:prstGeom prst="rect">
            <a:avLst/>
          </a:prstGeom>
        </p:spPr>
        <p:txBody>
          <a:bodyPr vert="horz" wrap="square" lIns="0" tIns="12700" rIns="0" bIns="0" rtlCol="0">
            <a:spAutoFit/>
          </a:bodyPr>
          <a:lstStyle/>
          <a:p>
            <a:pPr marL="12700">
              <a:lnSpc>
                <a:spcPct val="100000"/>
              </a:lnSpc>
              <a:spcBef>
                <a:spcPts val="100"/>
              </a:spcBef>
              <a:tabLst>
                <a:tab pos="2172335" algn="l"/>
              </a:tabLst>
            </a:pPr>
            <a:r>
              <a:rPr lang="en-NZ" sz="3600" spc="-10" noProof="0">
                <a:solidFill>
                  <a:srgbClr val="FFFFFF"/>
                </a:solidFill>
              </a:rPr>
              <a:t>Strategic</a:t>
            </a:r>
            <a:r>
              <a:rPr lang="en-NZ" sz="3600" spc="-10">
                <a:solidFill>
                  <a:srgbClr val="FFFFFF"/>
                </a:solidFill>
              </a:rPr>
              <a:t> </a:t>
            </a:r>
            <a:r>
              <a:rPr lang="en-NZ" sz="3600" spc="-10" noProof="0">
                <a:solidFill>
                  <a:srgbClr val="FFFFFF"/>
                </a:solidFill>
              </a:rPr>
              <a:t>priorities</a:t>
            </a:r>
            <a:endParaRPr lang="en-NZ" sz="3600" noProof="0"/>
          </a:p>
        </p:txBody>
      </p:sp>
      <p:sp>
        <p:nvSpPr>
          <p:cNvPr id="12" name="object 12"/>
          <p:cNvSpPr txBox="1"/>
          <p:nvPr/>
        </p:nvSpPr>
        <p:spPr>
          <a:xfrm>
            <a:off x="491299" y="1331746"/>
            <a:ext cx="2686685" cy="228268"/>
          </a:xfrm>
          <a:prstGeom prst="rect">
            <a:avLst/>
          </a:prstGeom>
        </p:spPr>
        <p:txBody>
          <a:bodyPr vert="horz" wrap="square" lIns="0" tIns="12700" rIns="0" bIns="0" rtlCol="0">
            <a:spAutoFit/>
          </a:bodyPr>
          <a:lstStyle/>
          <a:p>
            <a:pPr marL="12700">
              <a:lnSpc>
                <a:spcPct val="100000"/>
              </a:lnSpc>
              <a:spcBef>
                <a:spcPts val="100"/>
              </a:spcBef>
            </a:pPr>
            <a:r>
              <a:rPr lang="en-NZ" sz="1400" b="1" spc="-70" noProof="0">
                <a:solidFill>
                  <a:srgbClr val="FFFFFF"/>
                </a:solidFill>
                <a:latin typeface="Inter"/>
                <a:cs typeface="Inter"/>
              </a:rPr>
              <a:t>NZQA’s</a:t>
            </a:r>
            <a:r>
              <a:rPr lang="en-NZ" sz="1400" b="1" spc="-15" noProof="0">
                <a:solidFill>
                  <a:srgbClr val="FFFFFF"/>
                </a:solidFill>
                <a:latin typeface="Inter"/>
                <a:cs typeface="Inter"/>
              </a:rPr>
              <a:t> </a:t>
            </a:r>
            <a:r>
              <a:rPr lang="en-NZ" sz="1400" b="1" spc="-10" noProof="0">
                <a:solidFill>
                  <a:srgbClr val="FFFFFF"/>
                </a:solidFill>
                <a:latin typeface="Inter"/>
                <a:cs typeface="Inter"/>
              </a:rPr>
              <a:t>strategic</a:t>
            </a:r>
            <a:r>
              <a:rPr lang="en-NZ" sz="1400" b="1" spc="-15" noProof="0">
                <a:solidFill>
                  <a:srgbClr val="FFFFFF"/>
                </a:solidFill>
                <a:latin typeface="Inter"/>
                <a:cs typeface="Inter"/>
              </a:rPr>
              <a:t> p</a:t>
            </a:r>
            <a:r>
              <a:rPr lang="en-NZ" sz="1400" b="1" noProof="0">
                <a:solidFill>
                  <a:srgbClr val="FFFFFF"/>
                </a:solidFill>
                <a:latin typeface="Inter"/>
                <a:cs typeface="Inter"/>
              </a:rPr>
              <a:t>riorities</a:t>
            </a:r>
            <a:r>
              <a:rPr lang="en-NZ" sz="1400" b="1" spc="-10" noProof="0">
                <a:solidFill>
                  <a:srgbClr val="FFFFFF"/>
                </a:solidFill>
                <a:latin typeface="Inter"/>
                <a:cs typeface="Inter"/>
              </a:rPr>
              <a:t> </a:t>
            </a:r>
            <a:r>
              <a:rPr lang="en-NZ" sz="1400" b="1" spc="-20" noProof="0">
                <a:solidFill>
                  <a:srgbClr val="FFFFFF"/>
                </a:solidFill>
                <a:latin typeface="Inter"/>
                <a:cs typeface="Inter"/>
              </a:rPr>
              <a:t>are:</a:t>
            </a:r>
            <a:endParaRPr lang="en-NZ" sz="1400" noProof="0">
              <a:latin typeface="Inter"/>
              <a:cs typeface="Inter"/>
            </a:endParaRPr>
          </a:p>
        </p:txBody>
      </p:sp>
      <p:sp>
        <p:nvSpPr>
          <p:cNvPr id="13" name="object 13"/>
          <p:cNvSpPr txBox="1"/>
          <p:nvPr/>
        </p:nvSpPr>
        <p:spPr>
          <a:xfrm>
            <a:off x="1130300" y="1927806"/>
            <a:ext cx="4194810"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Perform</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core</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functions</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well,</a:t>
            </a:r>
            <a:r>
              <a:rPr lang="en-NZ" sz="1400" b="0" spc="-55" noProof="0">
                <a:solidFill>
                  <a:srgbClr val="FFFFFF"/>
                </a:solidFill>
                <a:latin typeface="Inter Medium"/>
                <a:cs typeface="Inter Medium"/>
              </a:rPr>
              <a:t> </a:t>
            </a:r>
            <a:r>
              <a:rPr lang="en-NZ" sz="1400" b="0" noProof="0">
                <a:solidFill>
                  <a:srgbClr val="FFFFFF"/>
                </a:solidFill>
                <a:latin typeface="Inter Medium"/>
                <a:cs typeface="Inter Medium"/>
              </a:rPr>
              <a:t>supported</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by</a:t>
            </a:r>
            <a:r>
              <a:rPr lang="en-NZ" sz="1400" b="0" spc="-45" noProof="0">
                <a:solidFill>
                  <a:srgbClr val="FFFFFF"/>
                </a:solidFill>
                <a:latin typeface="Inter Medium"/>
                <a:cs typeface="Inter Medium"/>
              </a:rPr>
              <a:t> </a:t>
            </a:r>
            <a:r>
              <a:rPr lang="en-NZ" sz="1400" b="0" spc="-10" noProof="0">
                <a:solidFill>
                  <a:srgbClr val="FFFFFF"/>
                </a:solidFill>
                <a:latin typeface="Inter Medium"/>
                <a:cs typeface="Inter Medium"/>
              </a:rPr>
              <a:t>strong </a:t>
            </a:r>
            <a:r>
              <a:rPr lang="en-NZ" sz="1400" b="0" noProof="0">
                <a:solidFill>
                  <a:srgbClr val="FFFFFF"/>
                </a:solidFill>
                <a:latin typeface="Inter Medium"/>
                <a:cs typeface="Inter Medium"/>
              </a:rPr>
              <a:t>corporate</a:t>
            </a:r>
            <a:r>
              <a:rPr lang="en-NZ" sz="1400" b="0" spc="-75" noProof="0">
                <a:solidFill>
                  <a:srgbClr val="FFFFFF"/>
                </a:solidFill>
                <a:latin typeface="Inter Medium"/>
                <a:cs typeface="Inter Medium"/>
              </a:rPr>
              <a:t> </a:t>
            </a:r>
            <a:r>
              <a:rPr lang="en-NZ" sz="1400" b="0" spc="-10" noProof="0">
                <a:solidFill>
                  <a:srgbClr val="FFFFFF"/>
                </a:solidFill>
                <a:latin typeface="Inter Medium"/>
                <a:cs typeface="Inter Medium"/>
              </a:rPr>
              <a:t>infrastructure.</a:t>
            </a:r>
            <a:endParaRPr lang="en-NZ" sz="1400" noProof="0">
              <a:latin typeface="Inter Medium"/>
              <a:cs typeface="Inter Medium"/>
            </a:endParaRPr>
          </a:p>
        </p:txBody>
      </p:sp>
      <p:sp>
        <p:nvSpPr>
          <p:cNvPr id="14" name="object 14"/>
          <p:cNvSpPr txBox="1"/>
          <p:nvPr/>
        </p:nvSpPr>
        <p:spPr>
          <a:xfrm>
            <a:off x="1130299" y="4101306"/>
            <a:ext cx="4060825" cy="903068"/>
          </a:xfrm>
          <a:prstGeom prst="rect">
            <a:avLst/>
          </a:prstGeom>
        </p:spPr>
        <p:txBody>
          <a:bodyPr vert="horz" wrap="square" lIns="0" tIns="12700" rIns="0" bIns="0" rtlCol="0">
            <a:spAutoFit/>
          </a:bodyPr>
          <a:lstStyle/>
          <a:p>
            <a:pPr marL="12700" marR="5080">
              <a:lnSpc>
                <a:spcPct val="142900"/>
              </a:lnSpc>
              <a:spcBef>
                <a:spcPts val="100"/>
              </a:spcBef>
            </a:pPr>
            <a:r>
              <a:rPr lang="en-NZ" sz="1400" b="0" spc="-10" noProof="0">
                <a:solidFill>
                  <a:srgbClr val="FFFFFF"/>
                </a:solidFill>
                <a:latin typeface="Inter Medium"/>
                <a:cs typeface="Inter Medium"/>
              </a:rPr>
              <a:t>Improve stakeholder trust and confidence in current and future qualifications and credentials.</a:t>
            </a:r>
            <a:endParaRPr lang="en-NZ" sz="1400" noProof="0">
              <a:latin typeface="Inter Medium"/>
              <a:cs typeface="Inter Medium"/>
            </a:endParaRPr>
          </a:p>
        </p:txBody>
      </p:sp>
      <p:sp>
        <p:nvSpPr>
          <p:cNvPr id="15" name="object 15"/>
          <p:cNvSpPr txBox="1"/>
          <p:nvPr/>
        </p:nvSpPr>
        <p:spPr>
          <a:xfrm>
            <a:off x="1130300" y="3003306"/>
            <a:ext cx="3699510"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Utilise</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right</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touch,</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right</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size</a:t>
            </a:r>
            <a:r>
              <a:rPr lang="en-NZ" sz="1400" b="0" spc="-35" noProof="0">
                <a:solidFill>
                  <a:srgbClr val="FFFFFF"/>
                </a:solidFill>
                <a:latin typeface="Inter Medium"/>
                <a:cs typeface="Inter Medium"/>
              </a:rPr>
              <a:t> </a:t>
            </a:r>
            <a:r>
              <a:rPr lang="en-NZ" sz="1400" b="0" spc="-10" noProof="0">
                <a:solidFill>
                  <a:srgbClr val="FFFFFF"/>
                </a:solidFill>
                <a:latin typeface="Inter Medium"/>
                <a:cs typeface="Inter Medium"/>
              </a:rPr>
              <a:t>regulation</a:t>
            </a:r>
            <a:r>
              <a:rPr lang="en-NZ" sz="1400" b="0" spc="-35" noProof="0">
                <a:solidFill>
                  <a:srgbClr val="FFFFFF"/>
                </a:solidFill>
                <a:latin typeface="Inter Medium"/>
                <a:cs typeface="Inter Medium"/>
              </a:rPr>
              <a:t> </a:t>
            </a:r>
            <a:r>
              <a:rPr lang="en-NZ" sz="1400" b="0" spc="-20" noProof="0">
                <a:solidFill>
                  <a:srgbClr val="FFFFFF"/>
                </a:solidFill>
                <a:latin typeface="Inter Medium"/>
                <a:cs typeface="Inter Medium"/>
              </a:rPr>
              <a:t>that </a:t>
            </a:r>
            <a:r>
              <a:rPr lang="en-NZ" sz="1400" b="0" noProof="0">
                <a:solidFill>
                  <a:srgbClr val="FFFFFF"/>
                </a:solidFill>
                <a:latin typeface="Inter Medium"/>
                <a:cs typeface="Inter Medium"/>
              </a:rPr>
              <a:t>balances</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the</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needs</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of</a:t>
            </a:r>
            <a:r>
              <a:rPr lang="en-NZ" sz="1400" b="0" spc="-20" noProof="0">
                <a:solidFill>
                  <a:srgbClr val="FFFFFF"/>
                </a:solidFill>
                <a:latin typeface="Inter Medium"/>
                <a:cs typeface="Inter Medium"/>
              </a:rPr>
              <a:t> </a:t>
            </a:r>
            <a:r>
              <a:rPr lang="en-NZ" sz="1400" b="0" noProof="0">
                <a:solidFill>
                  <a:srgbClr val="FFFFFF"/>
                </a:solidFill>
                <a:latin typeface="Inter Medium"/>
                <a:cs typeface="Inter Medium"/>
              </a:rPr>
              <a:t>all</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stakeholders.</a:t>
            </a:r>
            <a:endParaRPr lang="en-NZ" sz="1400" noProof="0">
              <a:latin typeface="Inter Medium"/>
              <a:cs typeface="Inter Medium"/>
            </a:endParaRPr>
          </a:p>
        </p:txBody>
      </p:sp>
      <p:sp>
        <p:nvSpPr>
          <p:cNvPr id="16" name="object 16"/>
          <p:cNvSpPr txBox="1"/>
          <p:nvPr/>
        </p:nvSpPr>
        <p:spPr>
          <a:xfrm>
            <a:off x="1130300" y="5197057"/>
            <a:ext cx="3991610"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spc="-10" noProof="0">
                <a:solidFill>
                  <a:srgbClr val="FFFFFF"/>
                </a:solidFill>
                <a:latin typeface="Inter Medium"/>
                <a:cs typeface="Inter Medium"/>
              </a:rPr>
              <a:t>Leverage</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digital</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solutions</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to</a:t>
            </a:r>
            <a:r>
              <a:rPr lang="en-NZ" sz="1400" b="0" spc="-50" noProof="0">
                <a:solidFill>
                  <a:srgbClr val="FFFFFF"/>
                </a:solidFill>
                <a:latin typeface="Inter Medium"/>
                <a:cs typeface="Inter Medium"/>
              </a:rPr>
              <a:t> </a:t>
            </a:r>
            <a:r>
              <a:rPr lang="en-NZ" sz="1400" b="0" spc="-10" noProof="0">
                <a:solidFill>
                  <a:srgbClr val="FFFFFF"/>
                </a:solidFill>
                <a:latin typeface="Inter Medium"/>
                <a:cs typeface="Inter Medium"/>
              </a:rPr>
              <a:t>increase</a:t>
            </a:r>
            <a:r>
              <a:rPr lang="en-NZ" sz="1400" b="0" spc="-45" noProof="0">
                <a:solidFill>
                  <a:srgbClr val="FFFFFF"/>
                </a:solidFill>
                <a:latin typeface="Inter Medium"/>
                <a:cs typeface="Inter Medium"/>
              </a:rPr>
              <a:t> </a:t>
            </a:r>
            <a:r>
              <a:rPr lang="en-NZ" sz="1400" b="0" spc="-10" noProof="0">
                <a:solidFill>
                  <a:srgbClr val="FFFFFF"/>
                </a:solidFill>
                <a:latin typeface="Inter Medium"/>
                <a:cs typeface="Inter Medium"/>
              </a:rPr>
              <a:t>business efficiency</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20" noProof="0">
                <a:solidFill>
                  <a:srgbClr val="FFFFFF"/>
                </a:solidFill>
                <a:latin typeface="Inter Medium"/>
                <a:cs typeface="Inter Medium"/>
              </a:rPr>
              <a:t> </a:t>
            </a:r>
            <a:r>
              <a:rPr lang="en-NZ" sz="1400" b="0" spc="-10" noProof="0">
                <a:solidFill>
                  <a:srgbClr val="FFFFFF"/>
                </a:solidFill>
                <a:latin typeface="Inter Medium"/>
                <a:cs typeface="Inter Medium"/>
              </a:rPr>
              <a:t>quality.</a:t>
            </a:r>
            <a:endParaRPr lang="en-NZ" sz="1400" noProof="0">
              <a:latin typeface="Inter Medium"/>
              <a:cs typeface="Inter Medium"/>
            </a:endParaRPr>
          </a:p>
        </p:txBody>
      </p:sp>
      <p:sp>
        <p:nvSpPr>
          <p:cNvPr id="17" name="object 17"/>
          <p:cNvSpPr txBox="1"/>
          <p:nvPr/>
        </p:nvSpPr>
        <p:spPr>
          <a:xfrm>
            <a:off x="491299" y="6594307"/>
            <a:ext cx="5574575" cy="291298"/>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This</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section</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discusses</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work</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underway</a:t>
            </a:r>
            <a:r>
              <a:rPr lang="en-NZ" sz="1400" b="0" spc="-55" noProof="0">
                <a:solidFill>
                  <a:srgbClr val="FFFFFF"/>
                </a:solidFill>
                <a:latin typeface="Inter Medium"/>
                <a:cs typeface="Inter Medium"/>
              </a:rPr>
              <a:t> </a:t>
            </a:r>
            <a:r>
              <a:rPr lang="en-NZ" sz="1400" b="0" noProof="0">
                <a:solidFill>
                  <a:srgbClr val="FFFFFF"/>
                </a:solidFill>
                <a:latin typeface="Inter Medium"/>
                <a:cs typeface="Inter Medium"/>
              </a:rPr>
              <a:t>to</a:t>
            </a:r>
            <a:r>
              <a:rPr lang="en-NZ" sz="1400" b="0" spc="-50" noProof="0">
                <a:solidFill>
                  <a:srgbClr val="FFFFFF"/>
                </a:solidFill>
                <a:latin typeface="Inter Medium"/>
                <a:cs typeface="Inter Medium"/>
              </a:rPr>
              <a:t> </a:t>
            </a:r>
            <a:r>
              <a:rPr lang="en-NZ" sz="1400" b="0" spc="-10" noProof="0">
                <a:solidFill>
                  <a:srgbClr val="FFFFFF"/>
                </a:solidFill>
                <a:latin typeface="Inter Medium"/>
                <a:cs typeface="Inter Medium"/>
              </a:rPr>
              <a:t>achieve</a:t>
            </a:r>
            <a:r>
              <a:rPr lang="en-NZ" sz="1400" b="0" spc="-20" noProof="0">
                <a:solidFill>
                  <a:srgbClr val="FFFFFF"/>
                </a:solidFill>
                <a:latin typeface="Inter Medium"/>
                <a:cs typeface="Inter Medium"/>
              </a:rPr>
              <a:t> </a:t>
            </a:r>
            <a:r>
              <a:rPr lang="en-NZ" sz="1400" spc="-20" noProof="0">
                <a:solidFill>
                  <a:srgbClr val="FFFFFF"/>
                </a:solidFill>
                <a:latin typeface="Inter Medium"/>
                <a:cs typeface="Inter Medium"/>
              </a:rPr>
              <a:t>selected </a:t>
            </a:r>
            <a:r>
              <a:rPr lang="en-NZ" sz="1400" b="0" spc="-10" noProof="0">
                <a:solidFill>
                  <a:srgbClr val="FFFFFF"/>
                </a:solidFill>
                <a:latin typeface="Inter Medium"/>
                <a:cs typeface="Inter Medium"/>
              </a:rPr>
              <a:t>priorities.</a:t>
            </a:r>
            <a:endParaRPr lang="en-NZ" sz="1400" noProof="0">
              <a:latin typeface="Inter Medium"/>
              <a:cs typeface="Inter Medium"/>
            </a:endParaRPr>
          </a:p>
        </p:txBody>
      </p:sp>
      <p:sp>
        <p:nvSpPr>
          <p:cNvPr id="18" name="object 18"/>
          <p:cNvSpPr/>
          <p:nvPr/>
        </p:nvSpPr>
        <p:spPr>
          <a:xfrm>
            <a:off x="510349" y="6355257"/>
            <a:ext cx="6546215" cy="48260"/>
          </a:xfrm>
          <a:custGeom>
            <a:avLst/>
            <a:gdLst/>
            <a:ahLst/>
            <a:cxnLst/>
            <a:rect l="l" t="t" r="r" b="b"/>
            <a:pathLst>
              <a:path w="6546215" h="48260">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19" name="object 19"/>
          <p:cNvSpPr/>
          <p:nvPr/>
        </p:nvSpPr>
        <p:spPr>
          <a:xfrm>
            <a:off x="503994" y="2069002"/>
            <a:ext cx="410845" cy="410845"/>
          </a:xfrm>
          <a:custGeom>
            <a:avLst/>
            <a:gdLst/>
            <a:ahLst/>
            <a:cxnLst/>
            <a:rect l="l" t="t" r="r" b="b"/>
            <a:pathLst>
              <a:path w="410844" h="410844">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0" name="object 20"/>
          <p:cNvSpPr txBox="1"/>
          <p:nvPr/>
        </p:nvSpPr>
        <p:spPr>
          <a:xfrm>
            <a:off x="634810" y="2141424"/>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1</a:t>
            </a:r>
            <a:endParaRPr lang="en-NZ" sz="1400" noProof="0">
              <a:latin typeface="Mulish ExtraBold"/>
              <a:cs typeface="Mulish ExtraBold"/>
            </a:endParaRPr>
          </a:p>
        </p:txBody>
      </p:sp>
      <p:sp>
        <p:nvSpPr>
          <p:cNvPr id="21" name="object 21"/>
          <p:cNvSpPr/>
          <p:nvPr/>
        </p:nvSpPr>
        <p:spPr>
          <a:xfrm>
            <a:off x="503994" y="3113003"/>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2" name="object 22"/>
          <p:cNvSpPr txBox="1"/>
          <p:nvPr/>
        </p:nvSpPr>
        <p:spPr>
          <a:xfrm>
            <a:off x="634810" y="3185425"/>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2</a:t>
            </a:r>
            <a:endParaRPr lang="en-NZ" sz="1400" noProof="0">
              <a:latin typeface="Mulish ExtraBold"/>
              <a:cs typeface="Mulish ExtraBold"/>
            </a:endParaRPr>
          </a:p>
        </p:txBody>
      </p:sp>
      <p:sp>
        <p:nvSpPr>
          <p:cNvPr id="23" name="object 23"/>
          <p:cNvSpPr/>
          <p:nvPr/>
        </p:nvSpPr>
        <p:spPr>
          <a:xfrm>
            <a:off x="503994" y="4211005"/>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4" name="object 24"/>
          <p:cNvSpPr txBox="1"/>
          <p:nvPr/>
        </p:nvSpPr>
        <p:spPr>
          <a:xfrm>
            <a:off x="634810" y="4283426"/>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3</a:t>
            </a:r>
            <a:endParaRPr lang="en-NZ" sz="1400" noProof="0">
              <a:latin typeface="Mulish ExtraBold"/>
              <a:cs typeface="Mulish ExtraBold"/>
            </a:endParaRPr>
          </a:p>
        </p:txBody>
      </p:sp>
      <p:sp>
        <p:nvSpPr>
          <p:cNvPr id="25" name="object 25"/>
          <p:cNvSpPr/>
          <p:nvPr/>
        </p:nvSpPr>
        <p:spPr>
          <a:xfrm>
            <a:off x="503994" y="5306752"/>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6" name="object 26"/>
          <p:cNvSpPr txBox="1"/>
          <p:nvPr/>
        </p:nvSpPr>
        <p:spPr>
          <a:xfrm>
            <a:off x="634810" y="5379173"/>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4</a:t>
            </a:r>
            <a:endParaRPr lang="en-NZ" sz="1400" noProof="0">
              <a:latin typeface="Mulish ExtraBold"/>
              <a:cs typeface="Mulish ExtraBold"/>
            </a:endParaRPr>
          </a:p>
        </p:txBody>
      </p:sp>
      <p:sp>
        <p:nvSpPr>
          <p:cNvPr id="28" name="Rectangle 27">
            <a:extLst>
              <a:ext uri="{FF2B5EF4-FFF2-40B4-BE49-F238E27FC236}">
                <a16:creationId xmlns:a16="http://schemas.microsoft.com/office/drawing/2014/main" id="{782388CF-A9AE-A341-302D-5BB5C7C00808}"/>
              </a:ext>
            </a:extLst>
          </p:cNvPr>
          <p:cNvSpPr/>
          <p:nvPr/>
        </p:nvSpPr>
        <p:spPr>
          <a:xfrm>
            <a:off x="6885432" y="9917430"/>
            <a:ext cx="374904" cy="354265"/>
          </a:xfrm>
          <a:prstGeom prst="rect">
            <a:avLst/>
          </a:prstGeom>
          <a:solidFill>
            <a:srgbClr val="009AA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27" name="Slide Number Placeholder 26">
            <a:extLst>
              <a:ext uri="{FF2B5EF4-FFF2-40B4-BE49-F238E27FC236}">
                <a16:creationId xmlns:a16="http://schemas.microsoft.com/office/drawing/2014/main" id="{B0454457-E333-20B4-44E0-1A3F182ED334}"/>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solidFill>
                  <a:schemeClr val="bg1"/>
                </a:solidFill>
              </a:rPr>
              <a:t>3</a:t>
            </a:fld>
            <a:endParaRPr lang="en-NZ" sz="1000" noProof="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C9DD0-CEED-F403-8040-484447928D21}"/>
            </a:ext>
          </a:extLst>
        </p:cNvPr>
        <p:cNvGrpSpPr/>
        <p:nvPr/>
      </p:nvGrpSpPr>
      <p:grpSpPr>
        <a:xfrm>
          <a:off x="0" y="0"/>
          <a:ext cx="0" cy="0"/>
          <a:chOff x="0" y="0"/>
          <a:chExt cx="0" cy="0"/>
        </a:xfrm>
      </p:grpSpPr>
      <p:sp>
        <p:nvSpPr>
          <p:cNvPr id="42" name="object 14">
            <a:extLst>
              <a:ext uri="{FF2B5EF4-FFF2-40B4-BE49-F238E27FC236}">
                <a16:creationId xmlns:a16="http://schemas.microsoft.com/office/drawing/2014/main" id="{0EE3F735-6529-4EF5-05EE-493FD9B3409B}"/>
              </a:ext>
            </a:extLst>
          </p:cNvPr>
          <p:cNvSpPr txBox="1"/>
          <p:nvPr/>
        </p:nvSpPr>
        <p:spPr>
          <a:xfrm>
            <a:off x="4027237" y="2400369"/>
            <a:ext cx="2452644" cy="1926681"/>
          </a:xfrm>
          <a:prstGeom prst="rect">
            <a:avLst/>
          </a:prstGeom>
        </p:spPr>
        <p:txBody>
          <a:bodyPr vert="horz" wrap="square" lIns="0" tIns="12700" rIns="0" bIns="0" rtlCol="0" anchor="t">
            <a:spAutoFit/>
          </a:bodyPr>
          <a:lstStyle/>
          <a:p>
            <a:pPr marL="12700" marR="5080">
              <a:lnSpc>
                <a:spcPct val="116700"/>
              </a:lnSpc>
              <a:spcBef>
                <a:spcPts val="565"/>
              </a:spcBef>
              <a:tabLst>
                <a:tab pos="203200" algn="l"/>
                <a:tab pos="205104" algn="l"/>
              </a:tabLst>
            </a:pPr>
            <a:r>
              <a:rPr lang="en-NZ" sz="1000" b="1" spc="-10" noProof="0" dirty="0">
                <a:solidFill>
                  <a:srgbClr val="2E3A42"/>
                </a:solidFill>
                <a:latin typeface="Inter"/>
                <a:cs typeface="Inter"/>
              </a:rPr>
              <a:t>Looking</a:t>
            </a:r>
            <a:r>
              <a:rPr lang="en-NZ" sz="1000" b="1" spc="-5" noProof="0" dirty="0">
                <a:solidFill>
                  <a:srgbClr val="2E3A42"/>
                </a:solidFill>
                <a:latin typeface="Inter"/>
                <a:cs typeface="Inter"/>
              </a:rPr>
              <a:t> </a:t>
            </a:r>
            <a:r>
              <a:rPr lang="en-NZ" sz="1000" b="1" spc="-10" noProof="0" dirty="0">
                <a:solidFill>
                  <a:srgbClr val="2E3A42"/>
                </a:solidFill>
                <a:latin typeface="Inter"/>
                <a:cs typeface="Inter"/>
              </a:rPr>
              <a:t>forward,</a:t>
            </a:r>
            <a:r>
              <a:rPr lang="en-NZ" sz="1000" b="1" spc="-35" noProof="0" dirty="0">
                <a:solidFill>
                  <a:srgbClr val="2E3A42"/>
                </a:solidFill>
                <a:latin typeface="Inter"/>
                <a:cs typeface="Inter"/>
              </a:rPr>
              <a:t> </a:t>
            </a:r>
            <a:r>
              <a:rPr lang="en-NZ" sz="1000" b="1" spc="-20" noProof="0" dirty="0">
                <a:solidFill>
                  <a:srgbClr val="2E3A42"/>
                </a:solidFill>
                <a:latin typeface="Inter"/>
                <a:cs typeface="Inter"/>
              </a:rPr>
              <a:t>NZQA</a:t>
            </a:r>
            <a:r>
              <a:rPr lang="en-NZ" sz="1000" b="1" spc="5" noProof="0" dirty="0">
                <a:solidFill>
                  <a:srgbClr val="2E3A42"/>
                </a:solidFill>
                <a:latin typeface="Inter"/>
                <a:cs typeface="Inter"/>
              </a:rPr>
              <a:t> </a:t>
            </a:r>
            <a:r>
              <a:rPr lang="en-NZ" sz="1000" b="1" spc="-20" noProof="0" dirty="0">
                <a:solidFill>
                  <a:srgbClr val="2E3A42"/>
                </a:solidFill>
                <a:latin typeface="Inter"/>
                <a:cs typeface="Inter"/>
              </a:rPr>
              <a:t>will:</a:t>
            </a:r>
            <a:endParaRPr lang="en-NZ" sz="1000" dirty="0">
              <a:solidFill>
                <a:srgbClr val="2E3A42"/>
              </a:solidFill>
              <a:latin typeface="Inter"/>
            </a:endParaRPr>
          </a:p>
          <a:p>
            <a:pPr marL="203200" marR="5080" indent="-190500">
              <a:lnSpc>
                <a:spcPct val="116700"/>
              </a:lnSpc>
              <a:spcBef>
                <a:spcPts val="565"/>
              </a:spcBef>
              <a:buFontTx/>
              <a:buChar char="•"/>
              <a:tabLst>
                <a:tab pos="203200" algn="l"/>
                <a:tab pos="205104" algn="l"/>
              </a:tabLst>
            </a:pPr>
            <a:r>
              <a:rPr lang="en-NZ" sz="1000" dirty="0">
                <a:solidFill>
                  <a:srgbClr val="2E3A42"/>
                </a:solidFill>
                <a:latin typeface="Inter"/>
              </a:rPr>
              <a:t>Finalise Budget 26 bids. These bids consider all costs including staffing needs.</a:t>
            </a:r>
          </a:p>
          <a:p>
            <a:pPr marL="203200" marR="5080" indent="-190500">
              <a:lnSpc>
                <a:spcPct val="116700"/>
              </a:lnSpc>
              <a:spcBef>
                <a:spcPts val="565"/>
              </a:spcBef>
              <a:buFontTx/>
              <a:buChar char="•"/>
              <a:tabLst>
                <a:tab pos="203200" algn="l"/>
                <a:tab pos="205104" algn="l"/>
              </a:tabLst>
            </a:pPr>
            <a:r>
              <a:rPr lang="en-NZ" sz="1000" dirty="0">
                <a:solidFill>
                  <a:srgbClr val="2E3A42"/>
                </a:solidFill>
                <a:latin typeface="Inter"/>
              </a:rPr>
              <a:t>Continue to track NZQA’s progress against the FPP.</a:t>
            </a:r>
          </a:p>
          <a:p>
            <a:pPr marL="203200" marR="5080" indent="-190500">
              <a:lnSpc>
                <a:spcPct val="116700"/>
              </a:lnSpc>
              <a:spcBef>
                <a:spcPts val="565"/>
              </a:spcBef>
              <a:buFontTx/>
              <a:buChar char="•"/>
              <a:tabLst>
                <a:tab pos="203200" algn="l"/>
                <a:tab pos="205104" algn="l"/>
              </a:tabLst>
            </a:pPr>
            <a:r>
              <a:rPr lang="en-NZ" sz="1000" dirty="0">
                <a:solidFill>
                  <a:srgbClr val="2E3A42"/>
                </a:solidFill>
                <a:latin typeface="Inter"/>
              </a:rPr>
              <a:t>Continue to focus on efficiencies and cost management</a:t>
            </a:r>
          </a:p>
          <a:p>
            <a:pPr marL="203200" marR="5080" indent="-190500">
              <a:lnSpc>
                <a:spcPct val="116700"/>
              </a:lnSpc>
              <a:spcBef>
                <a:spcPts val="565"/>
              </a:spcBef>
              <a:buFontTx/>
              <a:buChar char="•"/>
              <a:tabLst>
                <a:tab pos="203200" algn="l"/>
                <a:tab pos="205104" algn="l"/>
              </a:tabLst>
            </a:pPr>
            <a:endParaRPr lang="en-NZ" sz="1000" noProof="0" dirty="0">
              <a:solidFill>
                <a:srgbClr val="2E3A42"/>
              </a:solidFill>
              <a:latin typeface="Inter"/>
            </a:endParaRPr>
          </a:p>
        </p:txBody>
      </p:sp>
      <p:sp>
        <p:nvSpPr>
          <p:cNvPr id="40" name="object 12">
            <a:extLst>
              <a:ext uri="{FF2B5EF4-FFF2-40B4-BE49-F238E27FC236}">
                <a16:creationId xmlns:a16="http://schemas.microsoft.com/office/drawing/2014/main" id="{377E4B6A-045E-B710-B4AA-9BC14271E652}"/>
              </a:ext>
            </a:extLst>
          </p:cNvPr>
          <p:cNvSpPr txBox="1"/>
          <p:nvPr/>
        </p:nvSpPr>
        <p:spPr>
          <a:xfrm>
            <a:off x="507302" y="2400369"/>
            <a:ext cx="3094314" cy="2209900"/>
          </a:xfrm>
          <a:prstGeom prst="rect">
            <a:avLst/>
          </a:prstGeom>
        </p:spPr>
        <p:txBody>
          <a:bodyPr vert="horz" wrap="square" lIns="0" tIns="12700" rIns="0" bIns="0" rtlCol="0">
            <a:spAutoFit/>
          </a:bodyPr>
          <a:lstStyle>
            <a:defPPr>
              <a:defRPr kern="0"/>
            </a:defPPr>
            <a:lvl1pPr marL="203200" marR="5080" indent="-190500">
              <a:lnSpc>
                <a:spcPct val="116700"/>
              </a:lnSpc>
              <a:spcBef>
                <a:spcPts val="565"/>
              </a:spcBef>
              <a:buChar char="•"/>
              <a:tabLst>
                <a:tab pos="203200" algn="l"/>
                <a:tab pos="205104" algn="l"/>
              </a:tabLst>
              <a:defRPr sz="1000">
                <a:solidFill>
                  <a:srgbClr val="2E3A42"/>
                </a:solidFill>
                <a:latin typeface="Inter"/>
              </a:defRPr>
            </a:lvl1pPr>
          </a:lstStyle>
          <a:p>
            <a:pPr marL="12700" indent="0">
              <a:buNone/>
            </a:pPr>
            <a:r>
              <a:rPr lang="en-NZ" b="1">
                <a:cs typeface="Inter"/>
              </a:rPr>
              <a:t>Over</a:t>
            </a:r>
            <a:r>
              <a:rPr lang="en-NZ" b="1" spc="-30">
                <a:cs typeface="Inter"/>
              </a:rPr>
              <a:t> </a:t>
            </a:r>
            <a:r>
              <a:rPr lang="en-NZ" b="1">
                <a:cs typeface="Inter"/>
              </a:rPr>
              <a:t>the</a:t>
            </a:r>
            <a:r>
              <a:rPr lang="en-NZ" b="1" spc="-30">
                <a:cs typeface="Inter"/>
              </a:rPr>
              <a:t> </a:t>
            </a:r>
            <a:r>
              <a:rPr lang="en-NZ" b="1">
                <a:cs typeface="Inter"/>
              </a:rPr>
              <a:t>last</a:t>
            </a:r>
            <a:r>
              <a:rPr lang="en-NZ" b="1" spc="-30">
                <a:cs typeface="Inter"/>
              </a:rPr>
              <a:t> </a:t>
            </a:r>
            <a:r>
              <a:rPr lang="en-NZ" b="1">
                <a:cs typeface="Inter"/>
              </a:rPr>
              <a:t>three</a:t>
            </a:r>
            <a:r>
              <a:rPr lang="en-NZ" b="1" spc="-30">
                <a:cs typeface="Inter"/>
              </a:rPr>
              <a:t> </a:t>
            </a:r>
            <a:r>
              <a:rPr lang="en-NZ" b="1">
                <a:cs typeface="Inter"/>
              </a:rPr>
              <a:t>months, we have</a:t>
            </a:r>
            <a:r>
              <a:rPr lang="en-NZ" b="1" spc="-20">
                <a:cs typeface="Inter"/>
              </a:rPr>
              <a:t>:</a:t>
            </a:r>
            <a:endParaRPr lang="en-NZ">
              <a:cs typeface="Inter"/>
            </a:endParaRPr>
          </a:p>
          <a:p>
            <a:r>
              <a:rPr lang="en-NZ"/>
              <a:t>Worked closely with the Treasury and Ministry to progress a suite of Budget 26 bids. At the time of writing all bids are expected to be fully or partially funded.</a:t>
            </a:r>
          </a:p>
          <a:p>
            <a:r>
              <a:rPr lang="en-NZ"/>
              <a:t>Replaced the Financial Stabilisation Plan with the FPP, and developed our 2026/27 budget. If NZQA’s budget bids are successful, NZQA </a:t>
            </a:r>
            <a:r>
              <a:rPr lang="en-US"/>
              <a:t>is well positioned to remain financially robust while delivering its core responsibilities into the future.</a:t>
            </a:r>
            <a:r>
              <a:rPr lang="en-NZ"/>
              <a:t>  </a:t>
            </a:r>
          </a:p>
        </p:txBody>
      </p:sp>
      <p:pic>
        <p:nvPicPr>
          <p:cNvPr id="3" name="object 3">
            <a:extLst>
              <a:ext uri="{FF2B5EF4-FFF2-40B4-BE49-F238E27FC236}">
                <a16:creationId xmlns:a16="http://schemas.microsoft.com/office/drawing/2014/main" id="{0A338691-90B1-E86E-8971-FCB5EC425820}"/>
              </a:ext>
            </a:extLst>
          </p:cNvPr>
          <p:cNvPicPr/>
          <p:nvPr/>
        </p:nvPicPr>
        <p:blipFill>
          <a:blip r:embed="rId2" cstate="print"/>
          <a:stretch>
            <a:fillRect/>
          </a:stretch>
        </p:blipFill>
        <p:spPr>
          <a:xfrm>
            <a:off x="504012" y="10245001"/>
            <a:ext cx="2195987" cy="285623"/>
          </a:xfrm>
          <a:prstGeom prst="rect">
            <a:avLst/>
          </a:prstGeom>
        </p:spPr>
      </p:pic>
      <p:sp>
        <p:nvSpPr>
          <p:cNvPr id="4" name="object 4">
            <a:extLst>
              <a:ext uri="{FF2B5EF4-FFF2-40B4-BE49-F238E27FC236}">
                <a16:creationId xmlns:a16="http://schemas.microsoft.com/office/drawing/2014/main" id="{8F388AC9-6203-9376-1547-5FEF7B2D092F}"/>
              </a:ext>
            </a:extLst>
          </p:cNvPr>
          <p:cNvSpPr txBox="1">
            <a:spLocks noGrp="1"/>
          </p:cNvSpPr>
          <p:nvPr>
            <p:ph type="title"/>
          </p:nvPr>
        </p:nvSpPr>
        <p:spPr>
          <a:xfrm>
            <a:off x="500299" y="1028703"/>
            <a:ext cx="5875655" cy="382156"/>
          </a:xfrm>
          <a:prstGeom prst="rect">
            <a:avLst/>
          </a:prstGeom>
        </p:spPr>
        <p:txBody>
          <a:bodyPr vert="horz" wrap="square" lIns="0" tIns="12700" rIns="0" bIns="0" rtlCol="0">
            <a:spAutoFit/>
          </a:bodyPr>
          <a:lstStyle/>
          <a:p>
            <a:pPr marL="12700">
              <a:lnSpc>
                <a:spcPct val="100000"/>
              </a:lnSpc>
              <a:spcBef>
                <a:spcPts val="100"/>
              </a:spcBef>
            </a:pPr>
            <a:r>
              <a:rPr lang="en-NZ" spc="-10" noProof="0"/>
              <a:t>Progress</a:t>
            </a:r>
            <a:r>
              <a:rPr lang="en-NZ" spc="-90" noProof="0"/>
              <a:t> </a:t>
            </a:r>
            <a:r>
              <a:rPr lang="en-NZ" noProof="0"/>
              <a:t>on</a:t>
            </a:r>
            <a:r>
              <a:rPr lang="en-NZ" spc="-85" noProof="0"/>
              <a:t> </a:t>
            </a:r>
            <a:r>
              <a:rPr lang="en-NZ" noProof="0"/>
              <a:t>selected</a:t>
            </a:r>
            <a:r>
              <a:rPr lang="en-NZ" spc="-90" noProof="0"/>
              <a:t> </a:t>
            </a:r>
            <a:r>
              <a:rPr lang="en-NZ" noProof="0"/>
              <a:t>strategic</a:t>
            </a:r>
            <a:r>
              <a:rPr lang="en-NZ" spc="-85" noProof="0"/>
              <a:t> </a:t>
            </a:r>
            <a:r>
              <a:rPr lang="en-NZ" spc="-10" noProof="0"/>
              <a:t>priorities </a:t>
            </a:r>
          </a:p>
        </p:txBody>
      </p:sp>
      <p:sp>
        <p:nvSpPr>
          <p:cNvPr id="19" name="object 19">
            <a:extLst>
              <a:ext uri="{FF2B5EF4-FFF2-40B4-BE49-F238E27FC236}">
                <a16:creationId xmlns:a16="http://schemas.microsoft.com/office/drawing/2014/main" id="{C3CD3131-94A4-4900-7C0F-E25E7D6B462A}"/>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9" name="Slide Number Placeholder 8">
            <a:extLst>
              <a:ext uri="{FF2B5EF4-FFF2-40B4-BE49-F238E27FC236}">
                <a16:creationId xmlns:a16="http://schemas.microsoft.com/office/drawing/2014/main" id="{E6780230-4A61-A0EB-D3E8-1253E1AF2FE0}"/>
              </a:ext>
            </a:extLst>
          </p:cNvPr>
          <p:cNvSpPr>
            <a:spLocks noGrp="1"/>
          </p:cNvSpPr>
          <p:nvPr>
            <p:ph type="sldNum" sz="quarter" idx="7"/>
          </p:nvPr>
        </p:nvSpPr>
        <p:spPr>
          <a:xfrm>
            <a:off x="5464716" y="10216024"/>
            <a:ext cx="1739455" cy="153888"/>
          </a:xfrm>
        </p:spPr>
        <p:txBody>
          <a:bodyPr/>
          <a:lstStyle/>
          <a:p>
            <a:fld id="{B6F15528-21DE-4FAA-801E-634DDDAF4B2B}" type="slidenum">
              <a:rPr lang="en-NZ" sz="1000" noProof="0" smtClean="0"/>
              <a:t>4</a:t>
            </a:fld>
            <a:endParaRPr lang="en-NZ" sz="1000" noProof="0"/>
          </a:p>
        </p:txBody>
      </p:sp>
      <p:sp>
        <p:nvSpPr>
          <p:cNvPr id="10" name="TextBox 9">
            <a:extLst>
              <a:ext uri="{FF2B5EF4-FFF2-40B4-BE49-F238E27FC236}">
                <a16:creationId xmlns:a16="http://schemas.microsoft.com/office/drawing/2014/main" id="{E96C977E-32CA-95B8-E438-B30E5949D369}"/>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Strategic Priorities </a:t>
            </a:r>
            <a:endParaRPr lang="en-NZ" sz="1000">
              <a:solidFill>
                <a:srgbClr val="005A6C"/>
              </a:solidFill>
              <a:latin typeface="Inter" panose="02000503000000020004" pitchFamily="2" charset="0"/>
              <a:ea typeface="Inter" panose="02000503000000020004" pitchFamily="2" charset="0"/>
            </a:endParaRPr>
          </a:p>
        </p:txBody>
      </p:sp>
      <p:sp>
        <p:nvSpPr>
          <p:cNvPr id="17" name="TextBox 16">
            <a:extLst>
              <a:ext uri="{FF2B5EF4-FFF2-40B4-BE49-F238E27FC236}">
                <a16:creationId xmlns:a16="http://schemas.microsoft.com/office/drawing/2014/main" id="{DDC0F24C-9AC0-50EF-030A-24144AAD6EB4}"/>
              </a:ext>
            </a:extLst>
          </p:cNvPr>
          <p:cNvSpPr txBox="1"/>
          <p:nvPr/>
        </p:nvSpPr>
        <p:spPr>
          <a:xfrm>
            <a:off x="421577" y="5661517"/>
            <a:ext cx="3072686" cy="2469459"/>
          </a:xfrm>
          <a:prstGeom prst="rect">
            <a:avLst/>
          </a:prstGeom>
          <a:noFill/>
        </p:spPr>
        <p:txBody>
          <a:bodyPr wrap="square">
            <a:spAutoFit/>
          </a:bodyPr>
          <a:lstStyle/>
          <a:p>
            <a:pPr marL="12700" marR="5080">
              <a:lnSpc>
                <a:spcPct val="116700"/>
              </a:lnSpc>
              <a:spcBef>
                <a:spcPts val="565"/>
              </a:spcBef>
              <a:tabLst>
                <a:tab pos="203200" algn="l"/>
                <a:tab pos="205104" algn="l"/>
              </a:tabLst>
            </a:pPr>
            <a:r>
              <a:rPr lang="en-NZ" sz="1000" b="1" spc="-10" dirty="0">
                <a:solidFill>
                  <a:srgbClr val="2E3A42"/>
                </a:solidFill>
                <a:latin typeface="Inter"/>
              </a:rPr>
              <a:t>Over the last three months, we have: </a:t>
            </a:r>
          </a:p>
          <a:p>
            <a:pPr marL="203200" marR="5080" indent="-190500">
              <a:lnSpc>
                <a:spcPct val="116700"/>
              </a:lnSpc>
              <a:spcBef>
                <a:spcPts val="565"/>
              </a:spcBef>
              <a:buFontTx/>
              <a:buChar char="•"/>
              <a:tabLst>
                <a:tab pos="203200" algn="l"/>
                <a:tab pos="205104" algn="l"/>
              </a:tabLst>
            </a:pPr>
            <a:r>
              <a:rPr lang="en-NZ" sz="1000" spc="-10" dirty="0">
                <a:solidFill>
                  <a:srgbClr val="2E3A42"/>
                </a:solidFill>
                <a:latin typeface="Inter"/>
              </a:rPr>
              <a:t>Progressed our people leader development programme to support effective change management, and prompted all staff to plan the skills and knowledge needed for future capability.</a:t>
            </a:r>
          </a:p>
          <a:p>
            <a:pPr marL="203200" marR="5080" indent="-190500">
              <a:lnSpc>
                <a:spcPct val="116700"/>
              </a:lnSpc>
              <a:spcBef>
                <a:spcPts val="565"/>
              </a:spcBef>
              <a:buFontTx/>
              <a:buChar char="•"/>
              <a:tabLst>
                <a:tab pos="203200" algn="l"/>
                <a:tab pos="205104" algn="l"/>
              </a:tabLst>
            </a:pPr>
            <a:r>
              <a:rPr lang="en-NZ" sz="1000" spc="-10" dirty="0">
                <a:solidFill>
                  <a:srgbClr val="2E3A42"/>
                </a:solidFill>
                <a:latin typeface="Inter"/>
              </a:rPr>
              <a:t>Continued to focus on change management maturity and coordination, and resourcing and support for key projects.</a:t>
            </a:r>
          </a:p>
          <a:p>
            <a:pPr marL="203200" marR="5080" indent="-190500">
              <a:lnSpc>
                <a:spcPct val="116700"/>
              </a:lnSpc>
              <a:spcBef>
                <a:spcPts val="565"/>
              </a:spcBef>
              <a:buFontTx/>
              <a:buChar char="•"/>
              <a:tabLst>
                <a:tab pos="203200" algn="l"/>
                <a:tab pos="205104" algn="l"/>
              </a:tabLst>
            </a:pPr>
            <a:r>
              <a:rPr lang="en-NZ" sz="1000" spc="-10" dirty="0">
                <a:solidFill>
                  <a:srgbClr val="2E3A42"/>
                </a:solidFill>
                <a:latin typeface="Inter"/>
              </a:rPr>
              <a:t>Implemented a 90-day planning process to ensure NZQA is well placed to deliver on its BAU and change responsibilities.</a:t>
            </a:r>
          </a:p>
        </p:txBody>
      </p:sp>
      <p:sp>
        <p:nvSpPr>
          <p:cNvPr id="18" name="TextBox 17">
            <a:extLst>
              <a:ext uri="{FF2B5EF4-FFF2-40B4-BE49-F238E27FC236}">
                <a16:creationId xmlns:a16="http://schemas.microsoft.com/office/drawing/2014/main" id="{5AE68A98-C33E-068E-7DB9-D2747B9863EA}"/>
              </a:ext>
            </a:extLst>
          </p:cNvPr>
          <p:cNvSpPr txBox="1"/>
          <p:nvPr/>
        </p:nvSpPr>
        <p:spPr>
          <a:xfrm>
            <a:off x="3958849" y="5661517"/>
            <a:ext cx="2656555" cy="2549544"/>
          </a:xfrm>
          <a:prstGeom prst="rect">
            <a:avLst/>
          </a:prstGeom>
          <a:noFill/>
        </p:spPr>
        <p:txBody>
          <a:bodyPr wrap="square" lIns="91440" tIns="45720" rIns="91440" bIns="45720" anchor="t">
            <a:spAutoFit/>
          </a:bodyPr>
          <a:lstStyle/>
          <a:p>
            <a:pPr marL="12700" marR="5080">
              <a:lnSpc>
                <a:spcPct val="116700"/>
              </a:lnSpc>
              <a:spcBef>
                <a:spcPts val="565"/>
              </a:spcBef>
              <a:tabLst>
                <a:tab pos="203200" algn="l"/>
                <a:tab pos="205104" algn="l"/>
              </a:tabLst>
            </a:pPr>
            <a:r>
              <a:rPr lang="en-NZ" sz="1000" b="1" spc="-10" dirty="0">
                <a:solidFill>
                  <a:srgbClr val="2E3A42"/>
                </a:solidFill>
                <a:latin typeface="Inter"/>
              </a:rPr>
              <a:t>Looking forward, NZQA will: </a:t>
            </a:r>
          </a:p>
          <a:p>
            <a:pPr marL="203200" marR="5080" indent="-190500">
              <a:lnSpc>
                <a:spcPct val="116700"/>
              </a:lnSpc>
              <a:spcBef>
                <a:spcPts val="565"/>
              </a:spcBef>
              <a:buFontTx/>
              <a:buChar char="•"/>
              <a:tabLst>
                <a:tab pos="203200" algn="l"/>
                <a:tab pos="205104" algn="l"/>
              </a:tabLst>
            </a:pPr>
            <a:r>
              <a:rPr lang="en-NZ" sz="1000" spc="-10" dirty="0">
                <a:solidFill>
                  <a:srgbClr val="2E3A42"/>
                </a:solidFill>
                <a:latin typeface="Inter"/>
              </a:rPr>
              <a:t>Continue to work with the Ministry to </a:t>
            </a:r>
            <a:r>
              <a:rPr lang="en-NZ" sz="1000" spc="-10">
                <a:solidFill>
                  <a:srgbClr val="2E3A42"/>
                </a:solidFill>
                <a:latin typeface="Inter"/>
              </a:rPr>
              <a:t>prepare to implement decisions </a:t>
            </a:r>
            <a:r>
              <a:rPr lang="en-NZ" sz="1000" spc="-10" dirty="0">
                <a:solidFill>
                  <a:srgbClr val="2E3A42"/>
                </a:solidFill>
                <a:latin typeface="Inter"/>
              </a:rPr>
              <a:t>around the replacement of NCEA.</a:t>
            </a:r>
          </a:p>
          <a:p>
            <a:pPr marL="203200" marR="5080" indent="-190500">
              <a:lnSpc>
                <a:spcPct val="116700"/>
              </a:lnSpc>
              <a:spcBef>
                <a:spcPts val="565"/>
              </a:spcBef>
              <a:buFontTx/>
              <a:buChar char="•"/>
              <a:tabLst>
                <a:tab pos="203200" algn="l"/>
                <a:tab pos="205104" algn="l"/>
              </a:tabLst>
            </a:pPr>
            <a:r>
              <a:rPr lang="en-NZ" sz="1000" spc="-10" dirty="0">
                <a:solidFill>
                  <a:srgbClr val="2E3A42"/>
                </a:solidFill>
                <a:latin typeface="Inter"/>
              </a:rPr>
              <a:t>Continue budgeting and business planning for FY 2026/27, driving effective, efficient delivery of core services.</a:t>
            </a:r>
          </a:p>
          <a:p>
            <a:pPr marL="203200" marR="5080" indent="-190500">
              <a:lnSpc>
                <a:spcPct val="116700"/>
              </a:lnSpc>
              <a:spcBef>
                <a:spcPts val="565"/>
              </a:spcBef>
              <a:buFontTx/>
              <a:buChar char="•"/>
              <a:tabLst>
                <a:tab pos="203200" algn="l"/>
                <a:tab pos="205104" algn="l"/>
              </a:tabLst>
            </a:pPr>
            <a:r>
              <a:rPr lang="en-NZ" sz="1000" spc="-10" dirty="0">
                <a:solidFill>
                  <a:srgbClr val="2E3A42"/>
                </a:solidFill>
                <a:latin typeface="Inter"/>
              </a:rPr>
              <a:t>Continue our people leader development programme, and encourage staff to develop skills and knowledge needed for future capability.</a:t>
            </a:r>
          </a:p>
          <a:p>
            <a:pPr marL="354013" marR="5080" lvl="3" indent="-176213">
              <a:lnSpc>
                <a:spcPct val="116700"/>
              </a:lnSpc>
              <a:spcBef>
                <a:spcPts val="565"/>
              </a:spcBef>
              <a:buFontTx/>
              <a:buChar char="•"/>
              <a:tabLst>
                <a:tab pos="354013" algn="l"/>
              </a:tabLst>
            </a:pPr>
            <a:endParaRPr lang="en-NZ" sz="1000" spc="-10" dirty="0">
              <a:solidFill>
                <a:srgbClr val="2E3A42"/>
              </a:solidFill>
              <a:latin typeface="Inter"/>
            </a:endParaRPr>
          </a:p>
        </p:txBody>
      </p:sp>
      <p:sp>
        <p:nvSpPr>
          <p:cNvPr id="34" name="object 5">
            <a:extLst>
              <a:ext uri="{FF2B5EF4-FFF2-40B4-BE49-F238E27FC236}">
                <a16:creationId xmlns:a16="http://schemas.microsoft.com/office/drawing/2014/main" id="{842107FF-F7B2-AFF7-39B3-CADD3B905037}"/>
              </a:ext>
            </a:extLst>
          </p:cNvPr>
          <p:cNvSpPr txBox="1"/>
          <p:nvPr/>
        </p:nvSpPr>
        <p:spPr>
          <a:xfrm>
            <a:off x="500299" y="1572088"/>
            <a:ext cx="5884655" cy="228268"/>
          </a:xfrm>
          <a:prstGeom prst="rect">
            <a:avLst/>
          </a:prstGeom>
        </p:spPr>
        <p:txBody>
          <a:bodyPr vert="horz" wrap="square" lIns="0" tIns="12700" rIns="0" bIns="0" rtlCol="0">
            <a:spAutoFit/>
          </a:bodyPr>
          <a:lstStyle/>
          <a:p>
            <a:pPr marL="12700">
              <a:lnSpc>
                <a:spcPct val="100000"/>
              </a:lnSpc>
              <a:spcBef>
                <a:spcPts val="100"/>
              </a:spcBef>
            </a:pPr>
            <a:r>
              <a:rPr lang="en-NZ" sz="1400" b="1" noProof="0">
                <a:solidFill>
                  <a:srgbClr val="005A6C"/>
                </a:solidFill>
                <a:latin typeface="Mulish ExtraBold"/>
                <a:cs typeface="Mulish ExtraBold"/>
              </a:rPr>
              <a:t>Financial Position and Projection </a:t>
            </a:r>
            <a:endParaRPr lang="en-NZ" sz="1400" noProof="0">
              <a:latin typeface="Mulish ExtraBold"/>
              <a:cs typeface="Mulish ExtraBold"/>
            </a:endParaRPr>
          </a:p>
        </p:txBody>
      </p:sp>
      <p:sp>
        <p:nvSpPr>
          <p:cNvPr id="36" name="object 7">
            <a:extLst>
              <a:ext uri="{FF2B5EF4-FFF2-40B4-BE49-F238E27FC236}">
                <a16:creationId xmlns:a16="http://schemas.microsoft.com/office/drawing/2014/main" id="{EBC23A5A-2D87-76A7-F7F1-7C1EE1C0F8B2}"/>
              </a:ext>
            </a:extLst>
          </p:cNvPr>
          <p:cNvSpPr txBox="1"/>
          <p:nvPr/>
        </p:nvSpPr>
        <p:spPr>
          <a:xfrm>
            <a:off x="500299" y="1836080"/>
            <a:ext cx="6195587" cy="358560"/>
          </a:xfrm>
          <a:prstGeom prst="rect">
            <a:avLst/>
          </a:prstGeom>
        </p:spPr>
        <p:txBody>
          <a:bodyPr vert="horz" wrap="square" lIns="0" tIns="12700" rIns="0" bIns="0" rtlCol="0">
            <a:spAutoFit/>
          </a:bodyPr>
          <a:lstStyle/>
          <a:p>
            <a:pPr marL="12700" marR="5080" algn="l">
              <a:lnSpc>
                <a:spcPct val="116700"/>
              </a:lnSpc>
              <a:spcBef>
                <a:spcPts val="100"/>
              </a:spcBef>
            </a:pPr>
            <a:r>
              <a:rPr lang="en-NZ" sz="1000" spc="-10" noProof="0">
                <a:solidFill>
                  <a:srgbClr val="2E3A42"/>
                </a:solidFill>
                <a:latin typeface="Inter"/>
                <a:cs typeface="Inter"/>
              </a:rPr>
              <a:t>NZQA developed </a:t>
            </a:r>
            <a:r>
              <a:rPr lang="en-NZ" sz="1000" spc="-10">
                <a:solidFill>
                  <a:srgbClr val="2E3A42"/>
                </a:solidFill>
                <a:latin typeface="Inter"/>
                <a:cs typeface="Inter"/>
              </a:rPr>
              <a:t>a medium term Financial Position and Projection (FPP) to reflect its progress in achieving financial sustainability.</a:t>
            </a:r>
            <a:endParaRPr lang="en-NZ" sz="1000" noProof="0">
              <a:solidFill>
                <a:srgbClr val="2E3A42"/>
              </a:solidFill>
              <a:latin typeface="Inter"/>
              <a:cs typeface="Inter"/>
            </a:endParaRPr>
          </a:p>
        </p:txBody>
      </p:sp>
      <p:sp>
        <p:nvSpPr>
          <p:cNvPr id="14" name="TextBox 13">
            <a:extLst>
              <a:ext uri="{FF2B5EF4-FFF2-40B4-BE49-F238E27FC236}">
                <a16:creationId xmlns:a16="http://schemas.microsoft.com/office/drawing/2014/main" id="{2548A194-0762-B327-87EA-B6303F3A1882}"/>
              </a:ext>
            </a:extLst>
          </p:cNvPr>
          <p:cNvSpPr txBox="1"/>
          <p:nvPr/>
        </p:nvSpPr>
        <p:spPr>
          <a:xfrm>
            <a:off x="421577" y="5047064"/>
            <a:ext cx="6260061" cy="484043"/>
          </a:xfrm>
          <a:prstGeom prst="rect">
            <a:avLst/>
          </a:prstGeom>
          <a:noFill/>
        </p:spPr>
        <p:txBody>
          <a:bodyPr wrap="square" lIns="91440" tIns="45720" rIns="91440" bIns="45720" anchor="t">
            <a:spAutoFit/>
          </a:bodyPr>
          <a:lstStyle/>
          <a:p>
            <a:pPr marL="12700">
              <a:lnSpc>
                <a:spcPct val="100000"/>
              </a:lnSpc>
              <a:spcBef>
                <a:spcPts val="100"/>
              </a:spcBef>
            </a:pPr>
            <a:r>
              <a:rPr lang="en-NZ" sz="1400" b="1" noProof="0">
                <a:solidFill>
                  <a:srgbClr val="005A6C"/>
                </a:solidFill>
                <a:latin typeface="Mulish ExtraBold"/>
                <a:cs typeface="Mulish ExtraBold"/>
              </a:rPr>
              <a:t>NZQA’s Change Agenda</a:t>
            </a:r>
            <a:endParaRPr lang="en-NZ" sz="1000" kern="100">
              <a:effectLst/>
              <a:latin typeface="Inter" panose="02000503000000020004" pitchFamily="2" charset="0"/>
              <a:ea typeface="Inter" panose="02000503000000020004" pitchFamily="2" charset="0"/>
              <a:cs typeface="Times New Roman" panose="02020603050405020304" pitchFamily="18" charset="0"/>
            </a:endParaRPr>
          </a:p>
          <a:p>
            <a:pPr marL="12700" marR="173355" algn="l">
              <a:lnSpc>
                <a:spcPct val="115000"/>
              </a:lnSpc>
              <a:spcBef>
                <a:spcPts val="100"/>
              </a:spcBef>
              <a:spcAft>
                <a:spcPts val="800"/>
              </a:spcAft>
            </a:pPr>
            <a:r>
              <a:rPr lang="en-NZ" sz="1000" kern="100">
                <a:solidFill>
                  <a:srgbClr val="2E3A42"/>
                </a:solidFill>
                <a:latin typeface="Inter" panose="02000503000000020004" pitchFamily="2" charset="0"/>
                <a:ea typeface="Inter" panose="02000503000000020004" pitchFamily="2" charset="0"/>
                <a:cs typeface="Times New Roman" panose="02020603050405020304" pitchFamily="18" charset="0"/>
              </a:rPr>
              <a:t>We continue to balance core service delivery with large pieces of change work. </a:t>
            </a:r>
            <a:endParaRPr lang="en-NZ" sz="1000" spc="-10">
              <a:solidFill>
                <a:srgbClr val="2E3A42"/>
              </a:solidFill>
              <a:latin typeface="Inter"/>
            </a:endParaRPr>
          </a:p>
        </p:txBody>
      </p:sp>
    </p:spTree>
    <p:extLst>
      <p:ext uri="{BB962C8B-B14F-4D97-AF65-F5344CB8AC3E}">
        <p14:creationId xmlns:p14="http://schemas.microsoft.com/office/powerpoint/2010/main" val="2597043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7560309" cy="10692130"/>
          </a:xfrm>
          <a:custGeom>
            <a:avLst/>
            <a:gdLst/>
            <a:ahLst/>
            <a:cxnLst/>
            <a:rect l="l" t="t" r="r" b="b"/>
            <a:pathLst>
              <a:path w="7560309" h="10692130">
                <a:moveTo>
                  <a:pt x="7560005" y="0"/>
                </a:moveTo>
                <a:lnTo>
                  <a:pt x="0" y="0"/>
                </a:lnTo>
                <a:lnTo>
                  <a:pt x="0" y="10692003"/>
                </a:lnTo>
                <a:lnTo>
                  <a:pt x="7560005" y="10692003"/>
                </a:lnTo>
                <a:lnTo>
                  <a:pt x="7560005" y="0"/>
                </a:lnTo>
                <a:close/>
              </a:path>
            </a:pathLst>
          </a:custGeom>
          <a:solidFill>
            <a:srgbClr val="009AAD"/>
          </a:solidFill>
        </p:spPr>
        <p:txBody>
          <a:bodyPr wrap="square" lIns="0" tIns="0" rIns="0" bIns="0" rtlCol="0"/>
          <a:lstStyle/>
          <a:p>
            <a:endParaRPr lang="en-NZ" noProof="0"/>
          </a:p>
        </p:txBody>
      </p:sp>
      <p:sp>
        <p:nvSpPr>
          <p:cNvPr id="3" name="object 3"/>
          <p:cNvSpPr/>
          <p:nvPr/>
        </p:nvSpPr>
        <p:spPr>
          <a:xfrm>
            <a:off x="503999" y="10099003"/>
            <a:ext cx="6552565" cy="0"/>
          </a:xfrm>
          <a:custGeom>
            <a:avLst/>
            <a:gdLst/>
            <a:ahLst/>
            <a:cxnLst/>
            <a:rect l="l" t="t" r="r" b="b"/>
            <a:pathLst>
              <a:path w="6552565">
                <a:moveTo>
                  <a:pt x="0" y="0"/>
                </a:moveTo>
                <a:lnTo>
                  <a:pt x="6552006" y="0"/>
                </a:lnTo>
              </a:path>
            </a:pathLst>
          </a:custGeom>
          <a:ln w="6350">
            <a:solidFill>
              <a:srgbClr val="FFFFFF"/>
            </a:solidFill>
          </a:ln>
        </p:spPr>
        <p:txBody>
          <a:bodyPr wrap="square" lIns="0" tIns="0" rIns="0" bIns="0" rtlCol="0"/>
          <a:lstStyle/>
          <a:p>
            <a:endParaRPr lang="en-NZ" noProof="0"/>
          </a:p>
        </p:txBody>
      </p:sp>
      <p:sp>
        <p:nvSpPr>
          <p:cNvPr id="4" name="object 4"/>
          <p:cNvSpPr/>
          <p:nvPr/>
        </p:nvSpPr>
        <p:spPr>
          <a:xfrm>
            <a:off x="5968721" y="421645"/>
            <a:ext cx="1587500" cy="1524000"/>
          </a:xfrm>
          <a:custGeom>
            <a:avLst/>
            <a:gdLst/>
            <a:ahLst/>
            <a:cxnLst/>
            <a:rect l="l" t="t" r="r" b="b"/>
            <a:pathLst>
              <a:path w="1587500" h="1524000">
                <a:moveTo>
                  <a:pt x="995793" y="12699"/>
                </a:moveTo>
                <a:lnTo>
                  <a:pt x="630315" y="12699"/>
                </a:lnTo>
                <a:lnTo>
                  <a:pt x="395528" y="76199"/>
                </a:lnTo>
                <a:lnTo>
                  <a:pt x="349598" y="101599"/>
                </a:lnTo>
                <a:lnTo>
                  <a:pt x="304582" y="126999"/>
                </a:lnTo>
                <a:lnTo>
                  <a:pt x="260537" y="139699"/>
                </a:lnTo>
                <a:lnTo>
                  <a:pt x="217520" y="165099"/>
                </a:lnTo>
                <a:lnTo>
                  <a:pt x="175590" y="190499"/>
                </a:lnTo>
                <a:lnTo>
                  <a:pt x="134805" y="228599"/>
                </a:lnTo>
                <a:lnTo>
                  <a:pt x="95220" y="253999"/>
                </a:lnTo>
                <a:lnTo>
                  <a:pt x="56895" y="292099"/>
                </a:lnTo>
                <a:lnTo>
                  <a:pt x="39030" y="304799"/>
                </a:lnTo>
                <a:lnTo>
                  <a:pt x="24587" y="330199"/>
                </a:lnTo>
                <a:lnTo>
                  <a:pt x="7023" y="380999"/>
                </a:lnTo>
                <a:lnTo>
                  <a:pt x="1930" y="431799"/>
                </a:lnTo>
                <a:lnTo>
                  <a:pt x="0" y="482599"/>
                </a:lnTo>
                <a:lnTo>
                  <a:pt x="518" y="533399"/>
                </a:lnTo>
                <a:lnTo>
                  <a:pt x="3457" y="584199"/>
                </a:lnTo>
                <a:lnTo>
                  <a:pt x="8777" y="634999"/>
                </a:lnTo>
                <a:lnTo>
                  <a:pt x="16439" y="685799"/>
                </a:lnTo>
                <a:lnTo>
                  <a:pt x="26404" y="736599"/>
                </a:lnTo>
                <a:lnTo>
                  <a:pt x="38633" y="787399"/>
                </a:lnTo>
                <a:lnTo>
                  <a:pt x="51971" y="838199"/>
                </a:lnTo>
                <a:lnTo>
                  <a:pt x="67358" y="876299"/>
                </a:lnTo>
                <a:lnTo>
                  <a:pt x="84737" y="927099"/>
                </a:lnTo>
                <a:lnTo>
                  <a:pt x="104048" y="977899"/>
                </a:lnTo>
                <a:lnTo>
                  <a:pt x="125233" y="1015999"/>
                </a:lnTo>
                <a:lnTo>
                  <a:pt x="148234" y="1054099"/>
                </a:lnTo>
                <a:lnTo>
                  <a:pt x="175691" y="1104899"/>
                </a:lnTo>
                <a:lnTo>
                  <a:pt x="205337" y="1142999"/>
                </a:lnTo>
                <a:lnTo>
                  <a:pt x="237124" y="1193799"/>
                </a:lnTo>
                <a:lnTo>
                  <a:pt x="271002" y="1231899"/>
                </a:lnTo>
                <a:lnTo>
                  <a:pt x="306921" y="1269999"/>
                </a:lnTo>
                <a:lnTo>
                  <a:pt x="344833" y="1308099"/>
                </a:lnTo>
                <a:lnTo>
                  <a:pt x="384689" y="1346199"/>
                </a:lnTo>
                <a:lnTo>
                  <a:pt x="429958" y="1384299"/>
                </a:lnTo>
                <a:lnTo>
                  <a:pt x="467918" y="1409699"/>
                </a:lnTo>
                <a:lnTo>
                  <a:pt x="507576" y="1435099"/>
                </a:lnTo>
                <a:lnTo>
                  <a:pt x="549593" y="1460499"/>
                </a:lnTo>
                <a:lnTo>
                  <a:pt x="594635" y="1485899"/>
                </a:lnTo>
                <a:lnTo>
                  <a:pt x="643363" y="1511299"/>
                </a:lnTo>
                <a:lnTo>
                  <a:pt x="696441" y="1523999"/>
                </a:lnTo>
                <a:lnTo>
                  <a:pt x="887770" y="1523999"/>
                </a:lnTo>
                <a:lnTo>
                  <a:pt x="949855" y="1511299"/>
                </a:lnTo>
                <a:lnTo>
                  <a:pt x="1015885" y="1485899"/>
                </a:lnTo>
                <a:lnTo>
                  <a:pt x="1050111" y="1460499"/>
                </a:lnTo>
                <a:lnTo>
                  <a:pt x="1089474" y="1435099"/>
                </a:lnTo>
                <a:lnTo>
                  <a:pt x="1129101" y="1396999"/>
                </a:lnTo>
                <a:lnTo>
                  <a:pt x="821982" y="1396999"/>
                </a:lnTo>
                <a:lnTo>
                  <a:pt x="772839" y="1384299"/>
                </a:lnTo>
                <a:lnTo>
                  <a:pt x="724613" y="1384299"/>
                </a:lnTo>
                <a:lnTo>
                  <a:pt x="677519" y="1371599"/>
                </a:lnTo>
                <a:lnTo>
                  <a:pt x="631771" y="1346199"/>
                </a:lnTo>
                <a:lnTo>
                  <a:pt x="587584" y="1320799"/>
                </a:lnTo>
                <a:lnTo>
                  <a:pt x="545172" y="1295399"/>
                </a:lnTo>
                <a:lnTo>
                  <a:pt x="492184" y="1257299"/>
                </a:lnTo>
                <a:lnTo>
                  <a:pt x="445089" y="1219199"/>
                </a:lnTo>
                <a:lnTo>
                  <a:pt x="403500" y="1181099"/>
                </a:lnTo>
                <a:lnTo>
                  <a:pt x="367028" y="1142999"/>
                </a:lnTo>
                <a:lnTo>
                  <a:pt x="335286" y="1092199"/>
                </a:lnTo>
                <a:lnTo>
                  <a:pt x="307886" y="1054099"/>
                </a:lnTo>
                <a:lnTo>
                  <a:pt x="284439" y="1015999"/>
                </a:lnTo>
                <a:lnTo>
                  <a:pt x="264559" y="977899"/>
                </a:lnTo>
                <a:lnTo>
                  <a:pt x="247858" y="939799"/>
                </a:lnTo>
                <a:lnTo>
                  <a:pt x="233946" y="914399"/>
                </a:lnTo>
                <a:lnTo>
                  <a:pt x="217755" y="876299"/>
                </a:lnTo>
                <a:lnTo>
                  <a:pt x="202945" y="838199"/>
                </a:lnTo>
                <a:lnTo>
                  <a:pt x="189584" y="800099"/>
                </a:lnTo>
                <a:lnTo>
                  <a:pt x="177736" y="761999"/>
                </a:lnTo>
                <a:lnTo>
                  <a:pt x="283208" y="736599"/>
                </a:lnTo>
                <a:lnTo>
                  <a:pt x="975667" y="736599"/>
                </a:lnTo>
                <a:lnTo>
                  <a:pt x="798791" y="647699"/>
                </a:lnTo>
                <a:lnTo>
                  <a:pt x="778886" y="634999"/>
                </a:lnTo>
                <a:lnTo>
                  <a:pt x="420827" y="634999"/>
                </a:lnTo>
                <a:lnTo>
                  <a:pt x="367333" y="622299"/>
                </a:lnTo>
                <a:lnTo>
                  <a:pt x="150342" y="622299"/>
                </a:lnTo>
                <a:lnTo>
                  <a:pt x="146498" y="596899"/>
                </a:lnTo>
                <a:lnTo>
                  <a:pt x="143314" y="571499"/>
                </a:lnTo>
                <a:lnTo>
                  <a:pt x="140657" y="546099"/>
                </a:lnTo>
                <a:lnTo>
                  <a:pt x="138391" y="520699"/>
                </a:lnTo>
                <a:lnTo>
                  <a:pt x="555713" y="520699"/>
                </a:lnTo>
                <a:lnTo>
                  <a:pt x="461822" y="469899"/>
                </a:lnTo>
                <a:lnTo>
                  <a:pt x="414840" y="457199"/>
                </a:lnTo>
                <a:lnTo>
                  <a:pt x="367866" y="431799"/>
                </a:lnTo>
                <a:lnTo>
                  <a:pt x="320925" y="419099"/>
                </a:lnTo>
                <a:lnTo>
                  <a:pt x="274041" y="393699"/>
                </a:lnTo>
                <a:lnTo>
                  <a:pt x="227238" y="380999"/>
                </a:lnTo>
                <a:lnTo>
                  <a:pt x="180543" y="355599"/>
                </a:lnTo>
                <a:lnTo>
                  <a:pt x="216771" y="330199"/>
                </a:lnTo>
                <a:lnTo>
                  <a:pt x="253788" y="304799"/>
                </a:lnTo>
                <a:lnTo>
                  <a:pt x="291594" y="292099"/>
                </a:lnTo>
                <a:lnTo>
                  <a:pt x="330187" y="266699"/>
                </a:lnTo>
                <a:lnTo>
                  <a:pt x="472944" y="266699"/>
                </a:lnTo>
                <a:lnTo>
                  <a:pt x="451738" y="215899"/>
                </a:lnTo>
                <a:lnTo>
                  <a:pt x="607694" y="165099"/>
                </a:lnTo>
                <a:lnTo>
                  <a:pt x="640289" y="165099"/>
                </a:lnTo>
                <a:lnTo>
                  <a:pt x="677908" y="152399"/>
                </a:lnTo>
                <a:lnTo>
                  <a:pt x="720095" y="139699"/>
                </a:lnTo>
                <a:lnTo>
                  <a:pt x="1328140" y="139699"/>
                </a:lnTo>
                <a:lnTo>
                  <a:pt x="1283543" y="114299"/>
                </a:lnTo>
                <a:lnTo>
                  <a:pt x="1238100" y="88899"/>
                </a:lnTo>
                <a:lnTo>
                  <a:pt x="1101598" y="50799"/>
                </a:lnTo>
                <a:lnTo>
                  <a:pt x="1099489" y="38099"/>
                </a:lnTo>
                <a:lnTo>
                  <a:pt x="995793" y="12699"/>
                </a:lnTo>
                <a:close/>
              </a:path>
              <a:path w="1587500" h="1524000">
                <a:moveTo>
                  <a:pt x="1190117" y="1142999"/>
                </a:moveTo>
                <a:lnTo>
                  <a:pt x="1020187" y="1142999"/>
                </a:lnTo>
                <a:lnTo>
                  <a:pt x="1033449" y="1155699"/>
                </a:lnTo>
                <a:lnTo>
                  <a:pt x="1053261" y="1181099"/>
                </a:lnTo>
                <a:lnTo>
                  <a:pt x="1061810" y="1206499"/>
                </a:lnTo>
                <a:lnTo>
                  <a:pt x="1063380" y="1231899"/>
                </a:lnTo>
                <a:lnTo>
                  <a:pt x="1062253" y="1257299"/>
                </a:lnTo>
                <a:lnTo>
                  <a:pt x="1049877" y="1295399"/>
                </a:lnTo>
                <a:lnTo>
                  <a:pt x="1006426" y="1346199"/>
                </a:lnTo>
                <a:lnTo>
                  <a:pt x="972245" y="1371599"/>
                </a:lnTo>
                <a:lnTo>
                  <a:pt x="890421" y="1396999"/>
                </a:lnTo>
                <a:lnTo>
                  <a:pt x="1129101" y="1396999"/>
                </a:lnTo>
                <a:lnTo>
                  <a:pt x="1164120" y="1346199"/>
                </a:lnTo>
                <a:lnTo>
                  <a:pt x="1178358" y="1308099"/>
                </a:lnTo>
                <a:lnTo>
                  <a:pt x="1193187" y="1269999"/>
                </a:lnTo>
                <a:lnTo>
                  <a:pt x="1199981" y="1219199"/>
                </a:lnTo>
                <a:lnTo>
                  <a:pt x="1190117" y="1142999"/>
                </a:lnTo>
                <a:close/>
              </a:path>
              <a:path w="1587500" h="1524000">
                <a:moveTo>
                  <a:pt x="1017923" y="990599"/>
                </a:moveTo>
                <a:lnTo>
                  <a:pt x="973202" y="990599"/>
                </a:lnTo>
                <a:lnTo>
                  <a:pt x="919787" y="1003299"/>
                </a:lnTo>
                <a:lnTo>
                  <a:pt x="868349" y="1028699"/>
                </a:lnTo>
                <a:lnTo>
                  <a:pt x="840803" y="1066799"/>
                </a:lnTo>
                <a:lnTo>
                  <a:pt x="828211" y="1104899"/>
                </a:lnTo>
                <a:lnTo>
                  <a:pt x="824972" y="1142999"/>
                </a:lnTo>
                <a:lnTo>
                  <a:pt x="825487" y="1155699"/>
                </a:lnTo>
                <a:lnTo>
                  <a:pt x="828342" y="1181099"/>
                </a:lnTo>
                <a:lnTo>
                  <a:pt x="835675" y="1206499"/>
                </a:lnTo>
                <a:lnTo>
                  <a:pt x="850386" y="1231899"/>
                </a:lnTo>
                <a:lnTo>
                  <a:pt x="875372" y="1257299"/>
                </a:lnTo>
                <a:lnTo>
                  <a:pt x="886746" y="1257299"/>
                </a:lnTo>
                <a:lnTo>
                  <a:pt x="911028" y="1269999"/>
                </a:lnTo>
                <a:lnTo>
                  <a:pt x="977239" y="1269999"/>
                </a:lnTo>
                <a:lnTo>
                  <a:pt x="994494" y="1244599"/>
                </a:lnTo>
                <a:lnTo>
                  <a:pt x="1007797" y="1231899"/>
                </a:lnTo>
                <a:lnTo>
                  <a:pt x="1014778" y="1206499"/>
                </a:lnTo>
                <a:lnTo>
                  <a:pt x="1013066" y="1181099"/>
                </a:lnTo>
                <a:lnTo>
                  <a:pt x="1010565" y="1168399"/>
                </a:lnTo>
                <a:lnTo>
                  <a:pt x="1007275" y="1168399"/>
                </a:lnTo>
                <a:lnTo>
                  <a:pt x="1003193" y="1155699"/>
                </a:lnTo>
                <a:lnTo>
                  <a:pt x="992915" y="1155699"/>
                </a:lnTo>
                <a:lnTo>
                  <a:pt x="987250" y="1142999"/>
                </a:lnTo>
                <a:lnTo>
                  <a:pt x="1190117" y="1142999"/>
                </a:lnTo>
                <a:lnTo>
                  <a:pt x="1184422" y="1130299"/>
                </a:lnTo>
                <a:lnTo>
                  <a:pt x="1168678" y="1104899"/>
                </a:lnTo>
                <a:lnTo>
                  <a:pt x="1141097" y="1066799"/>
                </a:lnTo>
                <a:lnTo>
                  <a:pt x="1099893" y="1028699"/>
                </a:lnTo>
                <a:lnTo>
                  <a:pt x="1043279" y="1003299"/>
                </a:lnTo>
                <a:lnTo>
                  <a:pt x="1017923" y="990599"/>
                </a:lnTo>
                <a:close/>
              </a:path>
              <a:path w="1587500" h="1524000">
                <a:moveTo>
                  <a:pt x="585215" y="977899"/>
                </a:moveTo>
                <a:lnTo>
                  <a:pt x="533053" y="977899"/>
                </a:lnTo>
                <a:lnTo>
                  <a:pt x="513689" y="990599"/>
                </a:lnTo>
                <a:lnTo>
                  <a:pt x="500913" y="1003299"/>
                </a:lnTo>
                <a:lnTo>
                  <a:pt x="490131" y="1003299"/>
                </a:lnTo>
                <a:lnTo>
                  <a:pt x="471581" y="1028699"/>
                </a:lnTo>
                <a:lnTo>
                  <a:pt x="453294" y="1054099"/>
                </a:lnTo>
                <a:lnTo>
                  <a:pt x="443306" y="1092199"/>
                </a:lnTo>
                <a:lnTo>
                  <a:pt x="450547" y="1142999"/>
                </a:lnTo>
                <a:lnTo>
                  <a:pt x="472808" y="1181099"/>
                </a:lnTo>
                <a:lnTo>
                  <a:pt x="498230" y="1206499"/>
                </a:lnTo>
                <a:lnTo>
                  <a:pt x="514959" y="1219199"/>
                </a:lnTo>
                <a:lnTo>
                  <a:pt x="571998" y="1244599"/>
                </a:lnTo>
                <a:lnTo>
                  <a:pt x="624560" y="1244599"/>
                </a:lnTo>
                <a:lnTo>
                  <a:pt x="663949" y="1231899"/>
                </a:lnTo>
                <a:lnTo>
                  <a:pt x="681469" y="1231899"/>
                </a:lnTo>
                <a:lnTo>
                  <a:pt x="726001" y="1206499"/>
                </a:lnTo>
                <a:lnTo>
                  <a:pt x="756904" y="1168399"/>
                </a:lnTo>
                <a:lnTo>
                  <a:pt x="776609" y="1142999"/>
                </a:lnTo>
                <a:lnTo>
                  <a:pt x="782081" y="1130299"/>
                </a:lnTo>
                <a:lnTo>
                  <a:pt x="594077" y="1130299"/>
                </a:lnTo>
                <a:lnTo>
                  <a:pt x="582845" y="1117599"/>
                </a:lnTo>
                <a:lnTo>
                  <a:pt x="572802" y="1117599"/>
                </a:lnTo>
                <a:lnTo>
                  <a:pt x="564146" y="1104899"/>
                </a:lnTo>
                <a:lnTo>
                  <a:pt x="610514" y="1104899"/>
                </a:lnTo>
                <a:lnTo>
                  <a:pt x="627030" y="1092199"/>
                </a:lnTo>
                <a:lnTo>
                  <a:pt x="637820" y="1079499"/>
                </a:lnTo>
                <a:lnTo>
                  <a:pt x="643213" y="1054099"/>
                </a:lnTo>
                <a:lnTo>
                  <a:pt x="643534" y="1041399"/>
                </a:lnTo>
                <a:lnTo>
                  <a:pt x="632641" y="1015999"/>
                </a:lnTo>
                <a:lnTo>
                  <a:pt x="613846" y="990599"/>
                </a:lnTo>
                <a:lnTo>
                  <a:pt x="595315" y="990599"/>
                </a:lnTo>
                <a:lnTo>
                  <a:pt x="585215" y="977899"/>
                </a:lnTo>
                <a:close/>
              </a:path>
              <a:path w="1587500" h="1524000">
                <a:moveTo>
                  <a:pt x="975667" y="736599"/>
                </a:moveTo>
                <a:lnTo>
                  <a:pt x="389895" y="736599"/>
                </a:lnTo>
                <a:lnTo>
                  <a:pt x="442594" y="749299"/>
                </a:lnTo>
                <a:lnTo>
                  <a:pt x="487644" y="774699"/>
                </a:lnTo>
                <a:lnTo>
                  <a:pt x="530670" y="787399"/>
                </a:lnTo>
                <a:lnTo>
                  <a:pt x="571336" y="812799"/>
                </a:lnTo>
                <a:lnTo>
                  <a:pt x="609302" y="838199"/>
                </a:lnTo>
                <a:lnTo>
                  <a:pt x="678951" y="914399"/>
                </a:lnTo>
                <a:lnTo>
                  <a:pt x="698588" y="952499"/>
                </a:lnTo>
                <a:lnTo>
                  <a:pt x="710272" y="1003299"/>
                </a:lnTo>
                <a:lnTo>
                  <a:pt x="710775" y="1015999"/>
                </a:lnTo>
                <a:lnTo>
                  <a:pt x="708513" y="1041399"/>
                </a:lnTo>
                <a:lnTo>
                  <a:pt x="699403" y="1066799"/>
                </a:lnTo>
                <a:lnTo>
                  <a:pt x="679361" y="1104899"/>
                </a:lnTo>
                <a:lnTo>
                  <a:pt x="669918" y="1104899"/>
                </a:lnTo>
                <a:lnTo>
                  <a:pt x="653892" y="1117599"/>
                </a:lnTo>
                <a:lnTo>
                  <a:pt x="632335" y="1130299"/>
                </a:lnTo>
                <a:lnTo>
                  <a:pt x="782081" y="1130299"/>
                </a:lnTo>
                <a:lnTo>
                  <a:pt x="787552" y="1117599"/>
                </a:lnTo>
                <a:lnTo>
                  <a:pt x="801414" y="1066799"/>
                </a:lnTo>
                <a:lnTo>
                  <a:pt x="804675" y="1028699"/>
                </a:lnTo>
                <a:lnTo>
                  <a:pt x="801482" y="990599"/>
                </a:lnTo>
                <a:lnTo>
                  <a:pt x="795985" y="952499"/>
                </a:lnTo>
                <a:lnTo>
                  <a:pt x="782446" y="901699"/>
                </a:lnTo>
                <a:lnTo>
                  <a:pt x="763050" y="863599"/>
                </a:lnTo>
                <a:lnTo>
                  <a:pt x="737992" y="825499"/>
                </a:lnTo>
                <a:lnTo>
                  <a:pt x="707466" y="787399"/>
                </a:lnTo>
                <a:lnTo>
                  <a:pt x="1074274" y="787399"/>
                </a:lnTo>
                <a:lnTo>
                  <a:pt x="975667" y="736599"/>
                </a:lnTo>
                <a:close/>
              </a:path>
              <a:path w="1587500" h="1524000">
                <a:moveTo>
                  <a:pt x="1074274" y="787399"/>
                </a:moveTo>
                <a:lnTo>
                  <a:pt x="721512" y="787399"/>
                </a:lnTo>
                <a:lnTo>
                  <a:pt x="818995" y="838199"/>
                </a:lnTo>
                <a:lnTo>
                  <a:pt x="1057087" y="965199"/>
                </a:lnTo>
                <a:lnTo>
                  <a:pt x="1103635" y="977899"/>
                </a:lnTo>
                <a:lnTo>
                  <a:pt x="1149794" y="1003299"/>
                </a:lnTo>
                <a:lnTo>
                  <a:pt x="1195552" y="1015999"/>
                </a:lnTo>
                <a:lnTo>
                  <a:pt x="1240894" y="1041399"/>
                </a:lnTo>
                <a:lnTo>
                  <a:pt x="1503466" y="1117599"/>
                </a:lnTo>
                <a:lnTo>
                  <a:pt x="1587055" y="1117599"/>
                </a:lnTo>
                <a:lnTo>
                  <a:pt x="1587055" y="952499"/>
                </a:lnTo>
                <a:lnTo>
                  <a:pt x="1547103" y="952499"/>
                </a:lnTo>
                <a:lnTo>
                  <a:pt x="1506131" y="939799"/>
                </a:lnTo>
                <a:lnTo>
                  <a:pt x="1464181" y="939799"/>
                </a:lnTo>
                <a:lnTo>
                  <a:pt x="1332909" y="901699"/>
                </a:lnTo>
                <a:lnTo>
                  <a:pt x="1287489" y="876299"/>
                </a:lnTo>
                <a:lnTo>
                  <a:pt x="1241310" y="863599"/>
                </a:lnTo>
                <a:lnTo>
                  <a:pt x="1146853" y="812799"/>
                </a:lnTo>
                <a:lnTo>
                  <a:pt x="1098662" y="800099"/>
                </a:lnTo>
                <a:lnTo>
                  <a:pt x="1074274" y="787399"/>
                </a:lnTo>
                <a:close/>
              </a:path>
              <a:path w="1587500" h="1524000">
                <a:moveTo>
                  <a:pt x="1277111" y="482599"/>
                </a:moveTo>
                <a:lnTo>
                  <a:pt x="1176271" y="482599"/>
                </a:lnTo>
                <a:lnTo>
                  <a:pt x="1159903" y="495299"/>
                </a:lnTo>
                <a:lnTo>
                  <a:pt x="1146029" y="507999"/>
                </a:lnTo>
                <a:lnTo>
                  <a:pt x="1121616" y="520699"/>
                </a:lnTo>
                <a:lnTo>
                  <a:pt x="1096674" y="558799"/>
                </a:lnTo>
                <a:lnTo>
                  <a:pt x="1081214" y="609599"/>
                </a:lnTo>
                <a:lnTo>
                  <a:pt x="1086509" y="660399"/>
                </a:lnTo>
                <a:lnTo>
                  <a:pt x="1110902" y="711199"/>
                </a:lnTo>
                <a:lnTo>
                  <a:pt x="1140298" y="749299"/>
                </a:lnTo>
                <a:lnTo>
                  <a:pt x="1160602" y="761999"/>
                </a:lnTo>
                <a:lnTo>
                  <a:pt x="1161313" y="761999"/>
                </a:lnTo>
                <a:lnTo>
                  <a:pt x="1216568" y="800099"/>
                </a:lnTo>
                <a:lnTo>
                  <a:pt x="1366456" y="800099"/>
                </a:lnTo>
                <a:lnTo>
                  <a:pt x="1423767" y="761999"/>
                </a:lnTo>
                <a:lnTo>
                  <a:pt x="1464546" y="723899"/>
                </a:lnTo>
                <a:lnTo>
                  <a:pt x="1491231" y="685799"/>
                </a:lnTo>
                <a:lnTo>
                  <a:pt x="1506258" y="660399"/>
                </a:lnTo>
                <a:lnTo>
                  <a:pt x="1265216" y="660399"/>
                </a:lnTo>
                <a:lnTo>
                  <a:pt x="1251584" y="647699"/>
                </a:lnTo>
                <a:lnTo>
                  <a:pt x="1239535" y="634999"/>
                </a:lnTo>
                <a:lnTo>
                  <a:pt x="1287068" y="634999"/>
                </a:lnTo>
                <a:lnTo>
                  <a:pt x="1308429" y="622299"/>
                </a:lnTo>
                <a:lnTo>
                  <a:pt x="1323070" y="596899"/>
                </a:lnTo>
                <a:lnTo>
                  <a:pt x="1331124" y="584199"/>
                </a:lnTo>
                <a:lnTo>
                  <a:pt x="1332725" y="558799"/>
                </a:lnTo>
                <a:lnTo>
                  <a:pt x="1321302" y="520699"/>
                </a:lnTo>
                <a:lnTo>
                  <a:pt x="1299273" y="495299"/>
                </a:lnTo>
                <a:lnTo>
                  <a:pt x="1277111" y="482599"/>
                </a:lnTo>
                <a:close/>
              </a:path>
              <a:path w="1587500" h="1524000">
                <a:moveTo>
                  <a:pt x="1328140" y="139699"/>
                </a:moveTo>
                <a:lnTo>
                  <a:pt x="925430" y="139699"/>
                </a:lnTo>
                <a:lnTo>
                  <a:pt x="1043677" y="165099"/>
                </a:lnTo>
                <a:lnTo>
                  <a:pt x="1105103" y="190499"/>
                </a:lnTo>
                <a:lnTo>
                  <a:pt x="1150906" y="203199"/>
                </a:lnTo>
                <a:lnTo>
                  <a:pt x="1194741" y="228599"/>
                </a:lnTo>
                <a:lnTo>
                  <a:pt x="1236391" y="253999"/>
                </a:lnTo>
                <a:lnTo>
                  <a:pt x="1275641" y="279399"/>
                </a:lnTo>
                <a:lnTo>
                  <a:pt x="1312278" y="317499"/>
                </a:lnTo>
                <a:lnTo>
                  <a:pt x="1346085" y="355599"/>
                </a:lnTo>
                <a:lnTo>
                  <a:pt x="1386135" y="406399"/>
                </a:lnTo>
                <a:lnTo>
                  <a:pt x="1407812" y="457199"/>
                </a:lnTo>
                <a:lnTo>
                  <a:pt x="1418437" y="507999"/>
                </a:lnTo>
                <a:lnTo>
                  <a:pt x="1417724" y="533399"/>
                </a:lnTo>
                <a:lnTo>
                  <a:pt x="1412730" y="558799"/>
                </a:lnTo>
                <a:lnTo>
                  <a:pt x="1399176" y="596899"/>
                </a:lnTo>
                <a:lnTo>
                  <a:pt x="1372781" y="634999"/>
                </a:lnTo>
                <a:lnTo>
                  <a:pt x="1372069" y="634999"/>
                </a:lnTo>
                <a:lnTo>
                  <a:pt x="1359467" y="647699"/>
                </a:lnTo>
                <a:lnTo>
                  <a:pt x="1338700" y="660399"/>
                </a:lnTo>
                <a:lnTo>
                  <a:pt x="1506258" y="660399"/>
                </a:lnTo>
                <a:lnTo>
                  <a:pt x="1526963" y="596899"/>
                </a:lnTo>
                <a:lnTo>
                  <a:pt x="1534361" y="546099"/>
                </a:lnTo>
                <a:lnTo>
                  <a:pt x="1533327" y="495299"/>
                </a:lnTo>
                <a:lnTo>
                  <a:pt x="1528737" y="457199"/>
                </a:lnTo>
                <a:lnTo>
                  <a:pt x="1512299" y="393699"/>
                </a:lnTo>
                <a:lnTo>
                  <a:pt x="1487935" y="330199"/>
                </a:lnTo>
                <a:lnTo>
                  <a:pt x="1460200" y="279399"/>
                </a:lnTo>
                <a:lnTo>
                  <a:pt x="1433645" y="241299"/>
                </a:lnTo>
                <a:lnTo>
                  <a:pt x="1371397" y="177799"/>
                </a:lnTo>
                <a:lnTo>
                  <a:pt x="1328140" y="139699"/>
                </a:lnTo>
                <a:close/>
              </a:path>
              <a:path w="1587500" h="1524000">
                <a:moveTo>
                  <a:pt x="1128021" y="317499"/>
                </a:moveTo>
                <a:lnTo>
                  <a:pt x="986199" y="317499"/>
                </a:lnTo>
                <a:lnTo>
                  <a:pt x="997352" y="330199"/>
                </a:lnTo>
                <a:lnTo>
                  <a:pt x="1007452" y="330199"/>
                </a:lnTo>
                <a:lnTo>
                  <a:pt x="1022159" y="355599"/>
                </a:lnTo>
                <a:lnTo>
                  <a:pt x="1027647" y="380999"/>
                </a:lnTo>
                <a:lnTo>
                  <a:pt x="1027603" y="393699"/>
                </a:lnTo>
                <a:lnTo>
                  <a:pt x="1025715" y="406399"/>
                </a:lnTo>
                <a:lnTo>
                  <a:pt x="1014287" y="444499"/>
                </a:lnTo>
                <a:lnTo>
                  <a:pt x="996472" y="469899"/>
                </a:lnTo>
                <a:lnTo>
                  <a:pt x="977997" y="482599"/>
                </a:lnTo>
                <a:lnTo>
                  <a:pt x="964590" y="495299"/>
                </a:lnTo>
                <a:lnTo>
                  <a:pt x="963193" y="495299"/>
                </a:lnTo>
                <a:lnTo>
                  <a:pt x="947295" y="507999"/>
                </a:lnTo>
                <a:lnTo>
                  <a:pt x="920332" y="520699"/>
                </a:lnTo>
                <a:lnTo>
                  <a:pt x="138391" y="520699"/>
                </a:lnTo>
                <a:lnTo>
                  <a:pt x="186342" y="533399"/>
                </a:lnTo>
                <a:lnTo>
                  <a:pt x="233942" y="558799"/>
                </a:lnTo>
                <a:lnTo>
                  <a:pt x="281190" y="571499"/>
                </a:lnTo>
                <a:lnTo>
                  <a:pt x="328087" y="596899"/>
                </a:lnTo>
                <a:lnTo>
                  <a:pt x="374633" y="609599"/>
                </a:lnTo>
                <a:lnTo>
                  <a:pt x="420827" y="634999"/>
                </a:lnTo>
                <a:lnTo>
                  <a:pt x="778886" y="634999"/>
                </a:lnTo>
                <a:lnTo>
                  <a:pt x="758981" y="622299"/>
                </a:lnTo>
                <a:lnTo>
                  <a:pt x="752162" y="622299"/>
                </a:lnTo>
                <a:lnTo>
                  <a:pt x="748747" y="615770"/>
                </a:lnTo>
                <a:lnTo>
                  <a:pt x="739076" y="609599"/>
                </a:lnTo>
                <a:lnTo>
                  <a:pt x="910406" y="609599"/>
                </a:lnTo>
                <a:lnTo>
                  <a:pt x="977938" y="596899"/>
                </a:lnTo>
                <a:lnTo>
                  <a:pt x="1006283" y="584199"/>
                </a:lnTo>
                <a:lnTo>
                  <a:pt x="1039239" y="558799"/>
                </a:lnTo>
                <a:lnTo>
                  <a:pt x="1072983" y="533399"/>
                </a:lnTo>
                <a:lnTo>
                  <a:pt x="1103693" y="495299"/>
                </a:lnTo>
                <a:lnTo>
                  <a:pt x="1116613" y="469899"/>
                </a:lnTo>
                <a:lnTo>
                  <a:pt x="1130654" y="431799"/>
                </a:lnTo>
                <a:lnTo>
                  <a:pt x="1138767" y="393699"/>
                </a:lnTo>
                <a:lnTo>
                  <a:pt x="1133906" y="330199"/>
                </a:lnTo>
                <a:lnTo>
                  <a:pt x="1128021" y="317499"/>
                </a:lnTo>
                <a:close/>
              </a:path>
              <a:path w="1587500" h="1524000">
                <a:moveTo>
                  <a:pt x="748747" y="615770"/>
                </a:moveTo>
                <a:lnTo>
                  <a:pt x="752162" y="622299"/>
                </a:lnTo>
                <a:lnTo>
                  <a:pt x="758981" y="622299"/>
                </a:lnTo>
                <a:lnTo>
                  <a:pt x="748747" y="615770"/>
                </a:lnTo>
                <a:close/>
              </a:path>
              <a:path w="1587500" h="1524000">
                <a:moveTo>
                  <a:pt x="910406" y="609599"/>
                </a:moveTo>
                <a:lnTo>
                  <a:pt x="745521" y="609599"/>
                </a:lnTo>
                <a:lnTo>
                  <a:pt x="748747" y="615770"/>
                </a:lnTo>
                <a:lnTo>
                  <a:pt x="758981" y="622299"/>
                </a:lnTo>
                <a:lnTo>
                  <a:pt x="849723" y="622299"/>
                </a:lnTo>
                <a:lnTo>
                  <a:pt x="910406" y="609599"/>
                </a:lnTo>
                <a:close/>
              </a:path>
              <a:path w="1587500" h="1524000">
                <a:moveTo>
                  <a:pt x="472944" y="266699"/>
                </a:moveTo>
                <a:lnTo>
                  <a:pt x="330187" y="266699"/>
                </a:lnTo>
                <a:lnTo>
                  <a:pt x="354831" y="304799"/>
                </a:lnTo>
                <a:lnTo>
                  <a:pt x="381659" y="342899"/>
                </a:lnTo>
                <a:lnTo>
                  <a:pt x="410633" y="380999"/>
                </a:lnTo>
                <a:lnTo>
                  <a:pt x="441714" y="419099"/>
                </a:lnTo>
                <a:lnTo>
                  <a:pt x="474864" y="457199"/>
                </a:lnTo>
                <a:lnTo>
                  <a:pt x="510044" y="482599"/>
                </a:lnTo>
                <a:lnTo>
                  <a:pt x="514261" y="482599"/>
                </a:lnTo>
                <a:lnTo>
                  <a:pt x="534458" y="507999"/>
                </a:lnTo>
                <a:lnTo>
                  <a:pt x="544888" y="507999"/>
                </a:lnTo>
                <a:lnTo>
                  <a:pt x="555713" y="520699"/>
                </a:lnTo>
                <a:lnTo>
                  <a:pt x="824788" y="520699"/>
                </a:lnTo>
                <a:lnTo>
                  <a:pt x="732242" y="495299"/>
                </a:lnTo>
                <a:lnTo>
                  <a:pt x="688414" y="482599"/>
                </a:lnTo>
                <a:lnTo>
                  <a:pt x="646575" y="457199"/>
                </a:lnTo>
                <a:lnTo>
                  <a:pt x="606996" y="431799"/>
                </a:lnTo>
                <a:lnTo>
                  <a:pt x="566570" y="393699"/>
                </a:lnTo>
                <a:lnTo>
                  <a:pt x="530595" y="355599"/>
                </a:lnTo>
                <a:lnTo>
                  <a:pt x="499308" y="304799"/>
                </a:lnTo>
                <a:lnTo>
                  <a:pt x="472944" y="266699"/>
                </a:lnTo>
                <a:close/>
              </a:path>
              <a:path w="1587500" h="1524000">
                <a:moveTo>
                  <a:pt x="1231139" y="469899"/>
                </a:moveTo>
                <a:lnTo>
                  <a:pt x="1200742" y="482599"/>
                </a:lnTo>
                <a:lnTo>
                  <a:pt x="1265288" y="482599"/>
                </a:lnTo>
                <a:lnTo>
                  <a:pt x="1231139" y="469899"/>
                </a:lnTo>
                <a:close/>
              </a:path>
              <a:path w="1587500" h="1524000">
                <a:moveTo>
                  <a:pt x="1002906" y="203199"/>
                </a:moveTo>
                <a:lnTo>
                  <a:pt x="923912" y="203199"/>
                </a:lnTo>
                <a:lnTo>
                  <a:pt x="880986" y="228599"/>
                </a:lnTo>
                <a:lnTo>
                  <a:pt x="856554" y="253999"/>
                </a:lnTo>
                <a:lnTo>
                  <a:pt x="844634" y="292099"/>
                </a:lnTo>
                <a:lnTo>
                  <a:pt x="840879" y="317499"/>
                </a:lnTo>
                <a:lnTo>
                  <a:pt x="840943" y="330199"/>
                </a:lnTo>
                <a:lnTo>
                  <a:pt x="842286" y="342899"/>
                </a:lnTo>
                <a:lnTo>
                  <a:pt x="846920" y="368299"/>
                </a:lnTo>
                <a:lnTo>
                  <a:pt x="857347" y="380999"/>
                </a:lnTo>
                <a:lnTo>
                  <a:pt x="876071" y="406399"/>
                </a:lnTo>
                <a:lnTo>
                  <a:pt x="884752" y="419099"/>
                </a:lnTo>
                <a:lnTo>
                  <a:pt x="903908" y="419099"/>
                </a:lnTo>
                <a:lnTo>
                  <a:pt x="929519" y="431799"/>
                </a:lnTo>
                <a:lnTo>
                  <a:pt x="957567" y="419099"/>
                </a:lnTo>
                <a:lnTo>
                  <a:pt x="972100" y="406399"/>
                </a:lnTo>
                <a:lnTo>
                  <a:pt x="983738" y="393699"/>
                </a:lnTo>
                <a:lnTo>
                  <a:pt x="990371" y="368299"/>
                </a:lnTo>
                <a:lnTo>
                  <a:pt x="989888" y="355599"/>
                </a:lnTo>
                <a:lnTo>
                  <a:pt x="987780" y="342899"/>
                </a:lnTo>
                <a:lnTo>
                  <a:pt x="984262" y="342899"/>
                </a:lnTo>
                <a:lnTo>
                  <a:pt x="979347" y="330199"/>
                </a:lnTo>
                <a:lnTo>
                  <a:pt x="974432" y="330199"/>
                </a:lnTo>
                <a:lnTo>
                  <a:pt x="968108" y="317499"/>
                </a:lnTo>
                <a:lnTo>
                  <a:pt x="1128021" y="317499"/>
                </a:lnTo>
                <a:lnTo>
                  <a:pt x="1110021" y="279399"/>
                </a:lnTo>
                <a:lnTo>
                  <a:pt x="1076213" y="241299"/>
                </a:lnTo>
                <a:lnTo>
                  <a:pt x="1022908" y="215899"/>
                </a:lnTo>
                <a:lnTo>
                  <a:pt x="1002906" y="203199"/>
                </a:lnTo>
                <a:close/>
              </a:path>
              <a:path w="1587500" h="1524000">
                <a:moveTo>
                  <a:pt x="890652" y="0"/>
                </a:moveTo>
                <a:lnTo>
                  <a:pt x="731668" y="0"/>
                </a:lnTo>
                <a:lnTo>
                  <a:pt x="678662" y="12699"/>
                </a:lnTo>
                <a:lnTo>
                  <a:pt x="943362" y="12699"/>
                </a:lnTo>
                <a:lnTo>
                  <a:pt x="890652" y="0"/>
                </a:lnTo>
                <a:close/>
              </a:path>
            </a:pathLst>
          </a:custGeom>
          <a:solidFill>
            <a:srgbClr val="003F4F"/>
          </a:solidFill>
        </p:spPr>
        <p:txBody>
          <a:bodyPr wrap="square" lIns="0" tIns="0" rIns="0" bIns="0" rtlCol="0"/>
          <a:lstStyle/>
          <a:p>
            <a:endParaRPr lang="en-NZ" noProof="0"/>
          </a:p>
        </p:txBody>
      </p:sp>
      <p:sp>
        <p:nvSpPr>
          <p:cNvPr id="5" name="object 5"/>
          <p:cNvSpPr/>
          <p:nvPr/>
        </p:nvSpPr>
        <p:spPr>
          <a:xfrm>
            <a:off x="7241647" y="2157178"/>
            <a:ext cx="314960" cy="586740"/>
          </a:xfrm>
          <a:custGeom>
            <a:avLst/>
            <a:gdLst/>
            <a:ahLst/>
            <a:cxnLst/>
            <a:rect l="l" t="t" r="r" b="b"/>
            <a:pathLst>
              <a:path w="314959" h="586739">
                <a:moveTo>
                  <a:pt x="187667" y="0"/>
                </a:moveTo>
                <a:lnTo>
                  <a:pt x="149381" y="3889"/>
                </a:lnTo>
                <a:lnTo>
                  <a:pt x="87184" y="31506"/>
                </a:lnTo>
                <a:lnTo>
                  <a:pt x="55240" y="61296"/>
                </a:lnTo>
                <a:lnTo>
                  <a:pt x="22571" y="113109"/>
                </a:lnTo>
                <a:lnTo>
                  <a:pt x="5983" y="158916"/>
                </a:lnTo>
                <a:lnTo>
                  <a:pt x="0" y="201366"/>
                </a:lnTo>
                <a:lnTo>
                  <a:pt x="736" y="238680"/>
                </a:lnTo>
                <a:lnTo>
                  <a:pt x="20816" y="335916"/>
                </a:lnTo>
                <a:lnTo>
                  <a:pt x="45754" y="389650"/>
                </a:lnTo>
                <a:lnTo>
                  <a:pt x="72274" y="429817"/>
                </a:lnTo>
                <a:lnTo>
                  <a:pt x="135495" y="497333"/>
                </a:lnTo>
                <a:lnTo>
                  <a:pt x="179724" y="529167"/>
                </a:lnTo>
                <a:lnTo>
                  <a:pt x="225098" y="553379"/>
                </a:lnTo>
                <a:lnTo>
                  <a:pt x="270507" y="571893"/>
                </a:lnTo>
                <a:lnTo>
                  <a:pt x="314836" y="586628"/>
                </a:lnTo>
                <a:lnTo>
                  <a:pt x="314836" y="477027"/>
                </a:lnTo>
                <a:lnTo>
                  <a:pt x="267334" y="453759"/>
                </a:lnTo>
                <a:lnTo>
                  <a:pt x="223062" y="425219"/>
                </a:lnTo>
                <a:lnTo>
                  <a:pt x="182348" y="391672"/>
                </a:lnTo>
                <a:lnTo>
                  <a:pt x="145519" y="353380"/>
                </a:lnTo>
                <a:lnTo>
                  <a:pt x="114913" y="309876"/>
                </a:lnTo>
                <a:lnTo>
                  <a:pt x="98272" y="274607"/>
                </a:lnTo>
                <a:lnTo>
                  <a:pt x="90020" y="231143"/>
                </a:lnTo>
                <a:lnTo>
                  <a:pt x="90491" y="216323"/>
                </a:lnTo>
                <a:lnTo>
                  <a:pt x="105129" y="163763"/>
                </a:lnTo>
                <a:lnTo>
                  <a:pt x="136175" y="128192"/>
                </a:lnTo>
                <a:lnTo>
                  <a:pt x="173871" y="110407"/>
                </a:lnTo>
                <a:lnTo>
                  <a:pt x="198910" y="111001"/>
                </a:lnTo>
                <a:lnTo>
                  <a:pt x="210478" y="115194"/>
                </a:lnTo>
                <a:lnTo>
                  <a:pt x="220860" y="121362"/>
                </a:lnTo>
                <a:lnTo>
                  <a:pt x="229926" y="129376"/>
                </a:lnTo>
                <a:lnTo>
                  <a:pt x="237543" y="139106"/>
                </a:lnTo>
                <a:lnTo>
                  <a:pt x="230520" y="135588"/>
                </a:lnTo>
                <a:lnTo>
                  <a:pt x="223497" y="133480"/>
                </a:lnTo>
                <a:lnTo>
                  <a:pt x="176122" y="145719"/>
                </a:lnTo>
                <a:lnTo>
                  <a:pt x="156759" y="196014"/>
                </a:lnTo>
                <a:lnTo>
                  <a:pt x="165277" y="222738"/>
                </a:lnTo>
                <a:lnTo>
                  <a:pt x="182225" y="241233"/>
                </a:lnTo>
                <a:lnTo>
                  <a:pt x="199436" y="252222"/>
                </a:lnTo>
                <a:lnTo>
                  <a:pt x="208740" y="256428"/>
                </a:lnTo>
                <a:lnTo>
                  <a:pt x="235319" y="261182"/>
                </a:lnTo>
                <a:lnTo>
                  <a:pt x="259064" y="258098"/>
                </a:lnTo>
                <a:lnTo>
                  <a:pt x="299111" y="239215"/>
                </a:lnTo>
                <a:lnTo>
                  <a:pt x="314124" y="227625"/>
                </a:lnTo>
                <a:lnTo>
                  <a:pt x="314124" y="56911"/>
                </a:lnTo>
                <a:lnTo>
                  <a:pt x="238074" y="6650"/>
                </a:lnTo>
                <a:lnTo>
                  <a:pt x="187667" y="0"/>
                </a:lnTo>
                <a:close/>
              </a:path>
            </a:pathLst>
          </a:custGeom>
          <a:solidFill>
            <a:srgbClr val="003F4F"/>
          </a:solidFill>
        </p:spPr>
        <p:txBody>
          <a:bodyPr wrap="square" lIns="0" tIns="0" rIns="0" bIns="0" rtlCol="0"/>
          <a:lstStyle/>
          <a:p>
            <a:endParaRPr lang="en-NZ" noProof="0"/>
          </a:p>
        </p:txBody>
      </p:sp>
      <p:sp>
        <p:nvSpPr>
          <p:cNvPr id="6" name="object 6"/>
          <p:cNvSpPr/>
          <p:nvPr/>
        </p:nvSpPr>
        <p:spPr>
          <a:xfrm>
            <a:off x="6566484" y="2649499"/>
            <a:ext cx="992505" cy="779780"/>
          </a:xfrm>
          <a:custGeom>
            <a:avLst/>
            <a:gdLst/>
            <a:ahLst/>
            <a:cxnLst/>
            <a:rect l="l" t="t" r="r" b="b"/>
            <a:pathLst>
              <a:path w="992504" h="779779">
                <a:moveTo>
                  <a:pt x="989990" y="595922"/>
                </a:moveTo>
                <a:lnTo>
                  <a:pt x="942124" y="609638"/>
                </a:lnTo>
                <a:lnTo>
                  <a:pt x="893737" y="621220"/>
                </a:lnTo>
                <a:lnTo>
                  <a:pt x="825881" y="633260"/>
                </a:lnTo>
                <a:lnTo>
                  <a:pt x="785050" y="638911"/>
                </a:lnTo>
                <a:lnTo>
                  <a:pt x="740219" y="643305"/>
                </a:lnTo>
                <a:lnTo>
                  <a:pt x="691845" y="645629"/>
                </a:lnTo>
                <a:lnTo>
                  <a:pt x="640359" y="645147"/>
                </a:lnTo>
                <a:lnTo>
                  <a:pt x="586232" y="641057"/>
                </a:lnTo>
                <a:lnTo>
                  <a:pt x="529920" y="632599"/>
                </a:lnTo>
                <a:lnTo>
                  <a:pt x="471855" y="618985"/>
                </a:lnTo>
                <a:lnTo>
                  <a:pt x="412496" y="599440"/>
                </a:lnTo>
                <a:lnTo>
                  <a:pt x="368439" y="580745"/>
                </a:lnTo>
                <a:lnTo>
                  <a:pt x="326313" y="558469"/>
                </a:lnTo>
                <a:lnTo>
                  <a:pt x="286296" y="532790"/>
                </a:lnTo>
                <a:lnTo>
                  <a:pt x="248564" y="503897"/>
                </a:lnTo>
                <a:lnTo>
                  <a:pt x="213296" y="471957"/>
                </a:lnTo>
                <a:lnTo>
                  <a:pt x="180657" y="437146"/>
                </a:lnTo>
                <a:lnTo>
                  <a:pt x="142328" y="383400"/>
                </a:lnTo>
                <a:lnTo>
                  <a:pt x="121716" y="339585"/>
                </a:lnTo>
                <a:lnTo>
                  <a:pt x="111798" y="284695"/>
                </a:lnTo>
                <a:lnTo>
                  <a:pt x="112395" y="266268"/>
                </a:lnTo>
                <a:lnTo>
                  <a:pt x="130467" y="201218"/>
                </a:lnTo>
                <a:lnTo>
                  <a:pt x="156768" y="167373"/>
                </a:lnTo>
                <a:lnTo>
                  <a:pt x="188823" y="144805"/>
                </a:lnTo>
                <a:lnTo>
                  <a:pt x="215544" y="135661"/>
                </a:lnTo>
                <a:lnTo>
                  <a:pt x="246697" y="136461"/>
                </a:lnTo>
                <a:lnTo>
                  <a:pt x="285318" y="159181"/>
                </a:lnTo>
                <a:lnTo>
                  <a:pt x="288709" y="168008"/>
                </a:lnTo>
                <a:lnTo>
                  <a:pt x="281990" y="165709"/>
                </a:lnTo>
                <a:lnTo>
                  <a:pt x="239661" y="166674"/>
                </a:lnTo>
                <a:lnTo>
                  <a:pt x="204889" y="198208"/>
                </a:lnTo>
                <a:lnTo>
                  <a:pt x="195402" y="241846"/>
                </a:lnTo>
                <a:lnTo>
                  <a:pt x="227190" y="297878"/>
                </a:lnTo>
                <a:lnTo>
                  <a:pt x="293255" y="323011"/>
                </a:lnTo>
                <a:lnTo>
                  <a:pt x="346786" y="310502"/>
                </a:lnTo>
                <a:lnTo>
                  <a:pt x="399846" y="272846"/>
                </a:lnTo>
                <a:lnTo>
                  <a:pt x="424065" y="240322"/>
                </a:lnTo>
                <a:lnTo>
                  <a:pt x="439191" y="195478"/>
                </a:lnTo>
                <a:lnTo>
                  <a:pt x="434428" y="136956"/>
                </a:lnTo>
                <a:lnTo>
                  <a:pt x="410641" y="90360"/>
                </a:lnTo>
                <a:lnTo>
                  <a:pt x="381977" y="57861"/>
                </a:lnTo>
                <a:lnTo>
                  <a:pt x="296087" y="8229"/>
                </a:lnTo>
                <a:lnTo>
                  <a:pt x="233514" y="0"/>
                </a:lnTo>
                <a:lnTo>
                  <a:pt x="185953" y="4673"/>
                </a:lnTo>
                <a:lnTo>
                  <a:pt x="108610" y="38722"/>
                </a:lnTo>
                <a:lnTo>
                  <a:pt x="68948" y="75780"/>
                </a:lnTo>
                <a:lnTo>
                  <a:pt x="42976" y="112458"/>
                </a:lnTo>
                <a:lnTo>
                  <a:pt x="7480" y="196646"/>
                </a:lnTo>
                <a:lnTo>
                  <a:pt x="0" y="249224"/>
                </a:lnTo>
                <a:lnTo>
                  <a:pt x="825" y="295478"/>
                </a:lnTo>
                <a:lnTo>
                  <a:pt x="20396" y="400989"/>
                </a:lnTo>
                <a:lnTo>
                  <a:pt x="43434" y="458393"/>
                </a:lnTo>
                <a:lnTo>
                  <a:pt x="69811" y="505053"/>
                </a:lnTo>
                <a:lnTo>
                  <a:pt x="95211" y="540702"/>
                </a:lnTo>
                <a:lnTo>
                  <a:pt x="155308" y="605993"/>
                </a:lnTo>
                <a:lnTo>
                  <a:pt x="197281" y="639432"/>
                </a:lnTo>
                <a:lnTo>
                  <a:pt x="240690" y="666559"/>
                </a:lnTo>
                <a:lnTo>
                  <a:pt x="285000" y="688594"/>
                </a:lnTo>
                <a:lnTo>
                  <a:pt x="329692" y="706767"/>
                </a:lnTo>
                <a:lnTo>
                  <a:pt x="374243" y="722299"/>
                </a:lnTo>
                <a:lnTo>
                  <a:pt x="418122" y="736434"/>
                </a:lnTo>
                <a:lnTo>
                  <a:pt x="467690" y="750138"/>
                </a:lnTo>
                <a:lnTo>
                  <a:pt x="517829" y="761212"/>
                </a:lnTo>
                <a:lnTo>
                  <a:pt x="568426" y="769670"/>
                </a:lnTo>
                <a:lnTo>
                  <a:pt x="619391" y="775525"/>
                </a:lnTo>
                <a:lnTo>
                  <a:pt x="670623" y="778764"/>
                </a:lnTo>
                <a:lnTo>
                  <a:pt x="722007" y="779424"/>
                </a:lnTo>
                <a:lnTo>
                  <a:pt x="773468" y="777494"/>
                </a:lnTo>
                <a:lnTo>
                  <a:pt x="824890" y="772972"/>
                </a:lnTo>
                <a:lnTo>
                  <a:pt x="866482" y="767334"/>
                </a:lnTo>
                <a:lnTo>
                  <a:pt x="907961" y="759980"/>
                </a:lnTo>
                <a:lnTo>
                  <a:pt x="949172" y="751039"/>
                </a:lnTo>
                <a:lnTo>
                  <a:pt x="989990" y="740651"/>
                </a:lnTo>
                <a:lnTo>
                  <a:pt x="989990" y="595922"/>
                </a:lnTo>
                <a:close/>
              </a:path>
              <a:path w="992504" h="779779">
                <a:moveTo>
                  <a:pt x="992085" y="302971"/>
                </a:moveTo>
                <a:lnTo>
                  <a:pt x="960869" y="276567"/>
                </a:lnTo>
                <a:lnTo>
                  <a:pt x="927125" y="250278"/>
                </a:lnTo>
                <a:lnTo>
                  <a:pt x="890054" y="225513"/>
                </a:lnTo>
                <a:lnTo>
                  <a:pt x="848880" y="203682"/>
                </a:lnTo>
                <a:lnTo>
                  <a:pt x="802830" y="186169"/>
                </a:lnTo>
                <a:lnTo>
                  <a:pt x="751116" y="174409"/>
                </a:lnTo>
                <a:lnTo>
                  <a:pt x="667778" y="168605"/>
                </a:lnTo>
                <a:lnTo>
                  <a:pt x="608952" y="175983"/>
                </a:lnTo>
                <a:lnTo>
                  <a:pt x="543864" y="197586"/>
                </a:lnTo>
                <a:lnTo>
                  <a:pt x="484327" y="230174"/>
                </a:lnTo>
                <a:lnTo>
                  <a:pt x="451599" y="257759"/>
                </a:lnTo>
                <a:lnTo>
                  <a:pt x="421627" y="295948"/>
                </a:lnTo>
                <a:lnTo>
                  <a:pt x="395198" y="351091"/>
                </a:lnTo>
                <a:lnTo>
                  <a:pt x="386943" y="393954"/>
                </a:lnTo>
                <a:lnTo>
                  <a:pt x="391414" y="444182"/>
                </a:lnTo>
                <a:lnTo>
                  <a:pt x="414248" y="495731"/>
                </a:lnTo>
                <a:lnTo>
                  <a:pt x="446735" y="534974"/>
                </a:lnTo>
                <a:lnTo>
                  <a:pt x="498195" y="565721"/>
                </a:lnTo>
                <a:lnTo>
                  <a:pt x="551776" y="577138"/>
                </a:lnTo>
                <a:lnTo>
                  <a:pt x="593839" y="573430"/>
                </a:lnTo>
                <a:lnTo>
                  <a:pt x="635901" y="551675"/>
                </a:lnTo>
                <a:lnTo>
                  <a:pt x="671474" y="491515"/>
                </a:lnTo>
                <a:lnTo>
                  <a:pt x="674725" y="439597"/>
                </a:lnTo>
                <a:lnTo>
                  <a:pt x="660438" y="398106"/>
                </a:lnTo>
                <a:lnTo>
                  <a:pt x="615530" y="364007"/>
                </a:lnTo>
                <a:lnTo>
                  <a:pt x="563537" y="366204"/>
                </a:lnTo>
                <a:lnTo>
                  <a:pt x="531431" y="409181"/>
                </a:lnTo>
                <a:lnTo>
                  <a:pt x="541756" y="449808"/>
                </a:lnTo>
                <a:lnTo>
                  <a:pt x="559320" y="465264"/>
                </a:lnTo>
                <a:lnTo>
                  <a:pt x="547268" y="463689"/>
                </a:lnTo>
                <a:lnTo>
                  <a:pt x="501154" y="426072"/>
                </a:lnTo>
                <a:lnTo>
                  <a:pt x="495998" y="403961"/>
                </a:lnTo>
                <a:lnTo>
                  <a:pt x="495998" y="384759"/>
                </a:lnTo>
                <a:lnTo>
                  <a:pt x="509524" y="340245"/>
                </a:lnTo>
                <a:lnTo>
                  <a:pt x="546201" y="299910"/>
                </a:lnTo>
                <a:lnTo>
                  <a:pt x="600075" y="275488"/>
                </a:lnTo>
                <a:lnTo>
                  <a:pt x="638835" y="270687"/>
                </a:lnTo>
                <a:lnTo>
                  <a:pt x="692099" y="273456"/>
                </a:lnTo>
                <a:lnTo>
                  <a:pt x="737489" y="282194"/>
                </a:lnTo>
                <a:lnTo>
                  <a:pt x="781519" y="295617"/>
                </a:lnTo>
                <a:lnTo>
                  <a:pt x="823874" y="313524"/>
                </a:lnTo>
                <a:lnTo>
                  <a:pt x="864209" y="335711"/>
                </a:lnTo>
                <a:lnTo>
                  <a:pt x="902169" y="361988"/>
                </a:lnTo>
                <a:lnTo>
                  <a:pt x="950556" y="406603"/>
                </a:lnTo>
                <a:lnTo>
                  <a:pt x="992085" y="457530"/>
                </a:lnTo>
                <a:lnTo>
                  <a:pt x="992085" y="302971"/>
                </a:lnTo>
                <a:close/>
              </a:path>
            </a:pathLst>
          </a:custGeom>
          <a:solidFill>
            <a:srgbClr val="003F4F"/>
          </a:solidFill>
        </p:spPr>
        <p:txBody>
          <a:bodyPr wrap="square" lIns="0" tIns="0" rIns="0" bIns="0" rtlCol="0"/>
          <a:lstStyle/>
          <a:p>
            <a:endParaRPr lang="en-NZ" noProof="0"/>
          </a:p>
        </p:txBody>
      </p:sp>
      <p:sp>
        <p:nvSpPr>
          <p:cNvPr id="7" name="object 7"/>
          <p:cNvSpPr/>
          <p:nvPr/>
        </p:nvSpPr>
        <p:spPr>
          <a:xfrm>
            <a:off x="6875884" y="1896402"/>
            <a:ext cx="683260" cy="517525"/>
          </a:xfrm>
          <a:custGeom>
            <a:avLst/>
            <a:gdLst/>
            <a:ahLst/>
            <a:cxnLst/>
            <a:rect l="l" t="t" r="r" b="b"/>
            <a:pathLst>
              <a:path w="683259" h="517525">
                <a:moveTo>
                  <a:pt x="403580" y="0"/>
                </a:moveTo>
                <a:lnTo>
                  <a:pt x="359182" y="259"/>
                </a:lnTo>
                <a:lnTo>
                  <a:pt x="305546" y="5779"/>
                </a:lnTo>
                <a:lnTo>
                  <a:pt x="245302" y="20035"/>
                </a:lnTo>
                <a:lnTo>
                  <a:pt x="181080" y="46499"/>
                </a:lnTo>
                <a:lnTo>
                  <a:pt x="147598" y="64841"/>
                </a:lnTo>
                <a:lnTo>
                  <a:pt x="109244" y="91022"/>
                </a:lnTo>
                <a:lnTo>
                  <a:pt x="70625" y="127609"/>
                </a:lnTo>
                <a:lnTo>
                  <a:pt x="36350" y="177169"/>
                </a:lnTo>
                <a:lnTo>
                  <a:pt x="7375" y="247867"/>
                </a:lnTo>
                <a:lnTo>
                  <a:pt x="0" y="301560"/>
                </a:lnTo>
                <a:lnTo>
                  <a:pt x="8957" y="363351"/>
                </a:lnTo>
                <a:lnTo>
                  <a:pt x="40746" y="425524"/>
                </a:lnTo>
                <a:lnTo>
                  <a:pt x="83646" y="471826"/>
                </a:lnTo>
                <a:lnTo>
                  <a:pt x="149469" y="506671"/>
                </a:lnTo>
                <a:lnTo>
                  <a:pt x="216822" y="517293"/>
                </a:lnTo>
                <a:lnTo>
                  <a:pt x="268711" y="509730"/>
                </a:lnTo>
                <a:lnTo>
                  <a:pt x="319484" y="479975"/>
                </a:lnTo>
                <a:lnTo>
                  <a:pt x="347320" y="441476"/>
                </a:lnTo>
                <a:lnTo>
                  <a:pt x="359878" y="402780"/>
                </a:lnTo>
                <a:lnTo>
                  <a:pt x="362334" y="355617"/>
                </a:lnTo>
                <a:lnTo>
                  <a:pt x="353027" y="313556"/>
                </a:lnTo>
                <a:lnTo>
                  <a:pt x="315268" y="263580"/>
                </a:lnTo>
                <a:lnTo>
                  <a:pt x="250158" y="243629"/>
                </a:lnTo>
                <a:lnTo>
                  <a:pt x="200055" y="267835"/>
                </a:lnTo>
                <a:lnTo>
                  <a:pt x="180055" y="309173"/>
                </a:lnTo>
                <a:lnTo>
                  <a:pt x="191369" y="352499"/>
                </a:lnTo>
                <a:lnTo>
                  <a:pt x="218316" y="375988"/>
                </a:lnTo>
                <a:lnTo>
                  <a:pt x="203213" y="374793"/>
                </a:lnTo>
                <a:lnTo>
                  <a:pt x="162106" y="356328"/>
                </a:lnTo>
                <a:lnTo>
                  <a:pt x="135328" y="304247"/>
                </a:lnTo>
                <a:lnTo>
                  <a:pt x="134152" y="280153"/>
                </a:lnTo>
                <a:lnTo>
                  <a:pt x="135410" y="264291"/>
                </a:lnTo>
                <a:lnTo>
                  <a:pt x="147972" y="223235"/>
                </a:lnTo>
                <a:lnTo>
                  <a:pt x="190741" y="170630"/>
                </a:lnTo>
                <a:lnTo>
                  <a:pt x="224145" y="148542"/>
                </a:lnTo>
                <a:lnTo>
                  <a:pt x="303777" y="127992"/>
                </a:lnTo>
                <a:lnTo>
                  <a:pt x="370068" y="127995"/>
                </a:lnTo>
                <a:lnTo>
                  <a:pt x="417505" y="134241"/>
                </a:lnTo>
                <a:lnTo>
                  <a:pt x="464103" y="144467"/>
                </a:lnTo>
                <a:lnTo>
                  <a:pt x="509610" y="158557"/>
                </a:lnTo>
                <a:lnTo>
                  <a:pt x="553770" y="176394"/>
                </a:lnTo>
                <a:lnTo>
                  <a:pt x="596329" y="197860"/>
                </a:lnTo>
                <a:lnTo>
                  <a:pt x="637035" y="222838"/>
                </a:lnTo>
                <a:lnTo>
                  <a:pt x="671909" y="247734"/>
                </a:lnTo>
                <a:lnTo>
                  <a:pt x="682704" y="256557"/>
                </a:lnTo>
                <a:lnTo>
                  <a:pt x="682704" y="99191"/>
                </a:lnTo>
                <a:lnTo>
                  <a:pt x="641004" y="72174"/>
                </a:lnTo>
                <a:lnTo>
                  <a:pt x="596303" y="47618"/>
                </a:lnTo>
                <a:lnTo>
                  <a:pt x="547793" y="26804"/>
                </a:lnTo>
                <a:lnTo>
                  <a:pt x="494664" y="11013"/>
                </a:lnTo>
                <a:lnTo>
                  <a:pt x="436108" y="1528"/>
                </a:lnTo>
                <a:lnTo>
                  <a:pt x="403580" y="0"/>
                </a:lnTo>
                <a:close/>
              </a:path>
            </a:pathLst>
          </a:custGeom>
          <a:solidFill>
            <a:srgbClr val="003F4F"/>
          </a:solidFill>
        </p:spPr>
        <p:txBody>
          <a:bodyPr wrap="square" lIns="0" tIns="0" rIns="0" bIns="0" rtlCol="0"/>
          <a:lstStyle/>
          <a:p>
            <a:endParaRPr lang="en-NZ" noProof="0"/>
          </a:p>
        </p:txBody>
      </p:sp>
      <p:sp>
        <p:nvSpPr>
          <p:cNvPr id="8" name="object 8"/>
          <p:cNvSpPr/>
          <p:nvPr/>
        </p:nvSpPr>
        <p:spPr>
          <a:xfrm>
            <a:off x="5975034" y="3515675"/>
            <a:ext cx="1581150" cy="1524000"/>
          </a:xfrm>
          <a:custGeom>
            <a:avLst/>
            <a:gdLst/>
            <a:ahLst/>
            <a:cxnLst/>
            <a:rect l="l" t="t" r="r" b="b"/>
            <a:pathLst>
              <a:path w="1581150" h="1524000">
                <a:moveTo>
                  <a:pt x="995394" y="12700"/>
                </a:moveTo>
                <a:lnTo>
                  <a:pt x="629673" y="12700"/>
                </a:lnTo>
                <a:lnTo>
                  <a:pt x="395541" y="76200"/>
                </a:lnTo>
                <a:lnTo>
                  <a:pt x="349611" y="101600"/>
                </a:lnTo>
                <a:lnTo>
                  <a:pt x="304595" y="114300"/>
                </a:lnTo>
                <a:lnTo>
                  <a:pt x="260549" y="139700"/>
                </a:lnTo>
                <a:lnTo>
                  <a:pt x="217533" y="165100"/>
                </a:lnTo>
                <a:lnTo>
                  <a:pt x="175603" y="190500"/>
                </a:lnTo>
                <a:lnTo>
                  <a:pt x="134817" y="228600"/>
                </a:lnTo>
                <a:lnTo>
                  <a:pt x="95233" y="254000"/>
                </a:lnTo>
                <a:lnTo>
                  <a:pt x="56908" y="292100"/>
                </a:lnTo>
                <a:lnTo>
                  <a:pt x="39036" y="304800"/>
                </a:lnTo>
                <a:lnTo>
                  <a:pt x="24590" y="330200"/>
                </a:lnTo>
                <a:lnTo>
                  <a:pt x="7035" y="381000"/>
                </a:lnTo>
                <a:lnTo>
                  <a:pt x="1936" y="431800"/>
                </a:lnTo>
                <a:lnTo>
                  <a:pt x="0" y="482600"/>
                </a:lnTo>
                <a:lnTo>
                  <a:pt x="523" y="533400"/>
                </a:lnTo>
                <a:lnTo>
                  <a:pt x="3466" y="584200"/>
                </a:lnTo>
                <a:lnTo>
                  <a:pt x="8788" y="635000"/>
                </a:lnTo>
                <a:lnTo>
                  <a:pt x="16451" y="685800"/>
                </a:lnTo>
                <a:lnTo>
                  <a:pt x="26417" y="736600"/>
                </a:lnTo>
                <a:lnTo>
                  <a:pt x="38646" y="787400"/>
                </a:lnTo>
                <a:lnTo>
                  <a:pt x="51984" y="838200"/>
                </a:lnTo>
                <a:lnTo>
                  <a:pt x="67371" y="876300"/>
                </a:lnTo>
                <a:lnTo>
                  <a:pt x="84750" y="927100"/>
                </a:lnTo>
                <a:lnTo>
                  <a:pt x="104061" y="977900"/>
                </a:lnTo>
                <a:lnTo>
                  <a:pt x="125246" y="1016000"/>
                </a:lnTo>
                <a:lnTo>
                  <a:pt x="148247" y="1054100"/>
                </a:lnTo>
                <a:lnTo>
                  <a:pt x="175704" y="1104900"/>
                </a:lnTo>
                <a:lnTo>
                  <a:pt x="205350" y="1143000"/>
                </a:lnTo>
                <a:lnTo>
                  <a:pt x="237137" y="1193800"/>
                </a:lnTo>
                <a:lnTo>
                  <a:pt x="271014" y="1231900"/>
                </a:lnTo>
                <a:lnTo>
                  <a:pt x="306934" y="1270000"/>
                </a:lnTo>
                <a:lnTo>
                  <a:pt x="344846" y="1308100"/>
                </a:lnTo>
                <a:lnTo>
                  <a:pt x="384702" y="1346200"/>
                </a:lnTo>
                <a:lnTo>
                  <a:pt x="429971" y="1384300"/>
                </a:lnTo>
                <a:lnTo>
                  <a:pt x="467930" y="1409700"/>
                </a:lnTo>
                <a:lnTo>
                  <a:pt x="507586" y="1435100"/>
                </a:lnTo>
                <a:lnTo>
                  <a:pt x="549602" y="1460500"/>
                </a:lnTo>
                <a:lnTo>
                  <a:pt x="594642" y="1485900"/>
                </a:lnTo>
                <a:lnTo>
                  <a:pt x="643370" y="1511300"/>
                </a:lnTo>
                <a:lnTo>
                  <a:pt x="696450" y="1524000"/>
                </a:lnTo>
                <a:lnTo>
                  <a:pt x="887780" y="1524000"/>
                </a:lnTo>
                <a:lnTo>
                  <a:pt x="949861" y="1511300"/>
                </a:lnTo>
                <a:lnTo>
                  <a:pt x="1015885" y="1485900"/>
                </a:lnTo>
                <a:lnTo>
                  <a:pt x="1050118" y="1460500"/>
                </a:lnTo>
                <a:lnTo>
                  <a:pt x="1089485" y="1435100"/>
                </a:lnTo>
                <a:lnTo>
                  <a:pt x="1129114" y="1397000"/>
                </a:lnTo>
                <a:lnTo>
                  <a:pt x="821982" y="1397000"/>
                </a:lnTo>
                <a:lnTo>
                  <a:pt x="772843" y="1384300"/>
                </a:lnTo>
                <a:lnTo>
                  <a:pt x="724619" y="1384300"/>
                </a:lnTo>
                <a:lnTo>
                  <a:pt x="677525" y="1371600"/>
                </a:lnTo>
                <a:lnTo>
                  <a:pt x="631778" y="1346200"/>
                </a:lnTo>
                <a:lnTo>
                  <a:pt x="587593" y="1320800"/>
                </a:lnTo>
                <a:lnTo>
                  <a:pt x="545185" y="1295400"/>
                </a:lnTo>
                <a:lnTo>
                  <a:pt x="492386" y="1257300"/>
                </a:lnTo>
                <a:lnTo>
                  <a:pt x="445443" y="1219200"/>
                </a:lnTo>
                <a:lnTo>
                  <a:pt x="403971" y="1181100"/>
                </a:lnTo>
                <a:lnTo>
                  <a:pt x="367588" y="1130300"/>
                </a:lnTo>
                <a:lnTo>
                  <a:pt x="335910" y="1092200"/>
                </a:lnTo>
                <a:lnTo>
                  <a:pt x="308552" y="1054100"/>
                </a:lnTo>
                <a:lnTo>
                  <a:pt x="285132" y="1003300"/>
                </a:lnTo>
                <a:lnTo>
                  <a:pt x="265265" y="965200"/>
                </a:lnTo>
                <a:lnTo>
                  <a:pt x="248568" y="939800"/>
                </a:lnTo>
                <a:lnTo>
                  <a:pt x="234657" y="901700"/>
                </a:lnTo>
                <a:lnTo>
                  <a:pt x="218466" y="863600"/>
                </a:lnTo>
                <a:lnTo>
                  <a:pt x="203657" y="825500"/>
                </a:lnTo>
                <a:lnTo>
                  <a:pt x="190295" y="787400"/>
                </a:lnTo>
                <a:lnTo>
                  <a:pt x="178447" y="749300"/>
                </a:lnTo>
                <a:lnTo>
                  <a:pt x="230817" y="736600"/>
                </a:lnTo>
                <a:lnTo>
                  <a:pt x="974235" y="736600"/>
                </a:lnTo>
                <a:lnTo>
                  <a:pt x="798804" y="647700"/>
                </a:lnTo>
                <a:lnTo>
                  <a:pt x="779132" y="635000"/>
                </a:lnTo>
                <a:lnTo>
                  <a:pt x="421538" y="635000"/>
                </a:lnTo>
                <a:lnTo>
                  <a:pt x="368044" y="622300"/>
                </a:lnTo>
                <a:lnTo>
                  <a:pt x="151053" y="622300"/>
                </a:lnTo>
                <a:lnTo>
                  <a:pt x="147209" y="596900"/>
                </a:lnTo>
                <a:lnTo>
                  <a:pt x="144025" y="571500"/>
                </a:lnTo>
                <a:lnTo>
                  <a:pt x="141368" y="546100"/>
                </a:lnTo>
                <a:lnTo>
                  <a:pt x="139103" y="520700"/>
                </a:lnTo>
                <a:lnTo>
                  <a:pt x="556425" y="520700"/>
                </a:lnTo>
                <a:lnTo>
                  <a:pt x="462534" y="469900"/>
                </a:lnTo>
                <a:lnTo>
                  <a:pt x="415552" y="457200"/>
                </a:lnTo>
                <a:lnTo>
                  <a:pt x="321639" y="406400"/>
                </a:lnTo>
                <a:lnTo>
                  <a:pt x="274757" y="393700"/>
                </a:lnTo>
                <a:lnTo>
                  <a:pt x="227958" y="368300"/>
                </a:lnTo>
                <a:lnTo>
                  <a:pt x="181267" y="355600"/>
                </a:lnTo>
                <a:lnTo>
                  <a:pt x="217488" y="330200"/>
                </a:lnTo>
                <a:lnTo>
                  <a:pt x="254503" y="304800"/>
                </a:lnTo>
                <a:lnTo>
                  <a:pt x="292311" y="279400"/>
                </a:lnTo>
                <a:lnTo>
                  <a:pt x="330911" y="266700"/>
                </a:lnTo>
                <a:lnTo>
                  <a:pt x="480246" y="266700"/>
                </a:lnTo>
                <a:lnTo>
                  <a:pt x="473655" y="254000"/>
                </a:lnTo>
                <a:lnTo>
                  <a:pt x="452450" y="203200"/>
                </a:lnTo>
                <a:lnTo>
                  <a:pt x="529639" y="177800"/>
                </a:lnTo>
                <a:lnTo>
                  <a:pt x="568927" y="177800"/>
                </a:lnTo>
                <a:lnTo>
                  <a:pt x="608418" y="165100"/>
                </a:lnTo>
                <a:lnTo>
                  <a:pt x="641010" y="152400"/>
                </a:lnTo>
                <a:lnTo>
                  <a:pt x="678627" y="152400"/>
                </a:lnTo>
                <a:lnTo>
                  <a:pt x="720813" y="139700"/>
                </a:lnTo>
                <a:lnTo>
                  <a:pt x="1328851" y="139700"/>
                </a:lnTo>
                <a:lnTo>
                  <a:pt x="1284255" y="114300"/>
                </a:lnTo>
                <a:lnTo>
                  <a:pt x="1238811" y="88900"/>
                </a:lnTo>
                <a:lnTo>
                  <a:pt x="1193011" y="76200"/>
                </a:lnTo>
                <a:lnTo>
                  <a:pt x="1147347" y="50800"/>
                </a:lnTo>
                <a:lnTo>
                  <a:pt x="1102309" y="38100"/>
                </a:lnTo>
                <a:lnTo>
                  <a:pt x="1098791" y="38100"/>
                </a:lnTo>
                <a:lnTo>
                  <a:pt x="995394" y="12700"/>
                </a:lnTo>
                <a:close/>
              </a:path>
              <a:path w="1581150" h="1524000">
                <a:moveTo>
                  <a:pt x="1190117" y="1143000"/>
                </a:moveTo>
                <a:lnTo>
                  <a:pt x="1020192" y="1143000"/>
                </a:lnTo>
                <a:lnTo>
                  <a:pt x="1033449" y="1155700"/>
                </a:lnTo>
                <a:lnTo>
                  <a:pt x="1053268" y="1181100"/>
                </a:lnTo>
                <a:lnTo>
                  <a:pt x="1061821" y="1206500"/>
                </a:lnTo>
                <a:lnTo>
                  <a:pt x="1063392" y="1231900"/>
                </a:lnTo>
                <a:lnTo>
                  <a:pt x="1062266" y="1257300"/>
                </a:lnTo>
                <a:lnTo>
                  <a:pt x="1049889" y="1295400"/>
                </a:lnTo>
                <a:lnTo>
                  <a:pt x="1006439" y="1346200"/>
                </a:lnTo>
                <a:lnTo>
                  <a:pt x="972252" y="1371600"/>
                </a:lnTo>
                <a:lnTo>
                  <a:pt x="890426" y="1397000"/>
                </a:lnTo>
                <a:lnTo>
                  <a:pt x="1129114" y="1397000"/>
                </a:lnTo>
                <a:lnTo>
                  <a:pt x="1164132" y="1346200"/>
                </a:lnTo>
                <a:lnTo>
                  <a:pt x="1178365" y="1308100"/>
                </a:lnTo>
                <a:lnTo>
                  <a:pt x="1193193" y="1270000"/>
                </a:lnTo>
                <a:lnTo>
                  <a:pt x="1199987" y="1219200"/>
                </a:lnTo>
                <a:lnTo>
                  <a:pt x="1190117" y="1143000"/>
                </a:lnTo>
                <a:close/>
              </a:path>
              <a:path w="1581150" h="1524000">
                <a:moveTo>
                  <a:pt x="1017936" y="990600"/>
                </a:moveTo>
                <a:lnTo>
                  <a:pt x="973213" y="990600"/>
                </a:lnTo>
                <a:lnTo>
                  <a:pt x="919794" y="1003300"/>
                </a:lnTo>
                <a:lnTo>
                  <a:pt x="868349" y="1028700"/>
                </a:lnTo>
                <a:lnTo>
                  <a:pt x="840810" y="1066800"/>
                </a:lnTo>
                <a:lnTo>
                  <a:pt x="828222" y="1104900"/>
                </a:lnTo>
                <a:lnTo>
                  <a:pt x="824985" y="1143000"/>
                </a:lnTo>
                <a:lnTo>
                  <a:pt x="825500" y="1155700"/>
                </a:lnTo>
                <a:lnTo>
                  <a:pt x="828354" y="1181100"/>
                </a:lnTo>
                <a:lnTo>
                  <a:pt x="835688" y="1206500"/>
                </a:lnTo>
                <a:lnTo>
                  <a:pt x="850399" y="1231900"/>
                </a:lnTo>
                <a:lnTo>
                  <a:pt x="875385" y="1257300"/>
                </a:lnTo>
                <a:lnTo>
                  <a:pt x="886757" y="1257300"/>
                </a:lnTo>
                <a:lnTo>
                  <a:pt x="911036" y="1270000"/>
                </a:lnTo>
                <a:lnTo>
                  <a:pt x="977252" y="1270000"/>
                </a:lnTo>
                <a:lnTo>
                  <a:pt x="994507" y="1244600"/>
                </a:lnTo>
                <a:lnTo>
                  <a:pt x="1007810" y="1231900"/>
                </a:lnTo>
                <a:lnTo>
                  <a:pt x="1014790" y="1206500"/>
                </a:lnTo>
                <a:lnTo>
                  <a:pt x="1013079" y="1181100"/>
                </a:lnTo>
                <a:lnTo>
                  <a:pt x="1010578" y="1168400"/>
                </a:lnTo>
                <a:lnTo>
                  <a:pt x="1007286" y="1168400"/>
                </a:lnTo>
                <a:lnTo>
                  <a:pt x="1003200" y="1155700"/>
                </a:lnTo>
                <a:lnTo>
                  <a:pt x="992923" y="1155700"/>
                </a:lnTo>
                <a:lnTo>
                  <a:pt x="987261" y="1143000"/>
                </a:lnTo>
                <a:lnTo>
                  <a:pt x="1190117" y="1143000"/>
                </a:lnTo>
                <a:lnTo>
                  <a:pt x="1184428" y="1130300"/>
                </a:lnTo>
                <a:lnTo>
                  <a:pt x="1168688" y="1104900"/>
                </a:lnTo>
                <a:lnTo>
                  <a:pt x="1141109" y="1066800"/>
                </a:lnTo>
                <a:lnTo>
                  <a:pt x="1099906" y="1028700"/>
                </a:lnTo>
                <a:lnTo>
                  <a:pt x="1043292" y="1003300"/>
                </a:lnTo>
                <a:lnTo>
                  <a:pt x="1017936" y="990600"/>
                </a:lnTo>
                <a:close/>
              </a:path>
              <a:path w="1581150" h="1524000">
                <a:moveTo>
                  <a:pt x="596027" y="977900"/>
                </a:moveTo>
                <a:lnTo>
                  <a:pt x="533765" y="977900"/>
                </a:lnTo>
                <a:lnTo>
                  <a:pt x="514400" y="990600"/>
                </a:lnTo>
                <a:lnTo>
                  <a:pt x="501624" y="1003300"/>
                </a:lnTo>
                <a:lnTo>
                  <a:pt x="490842" y="1003300"/>
                </a:lnTo>
                <a:lnTo>
                  <a:pt x="472292" y="1028700"/>
                </a:lnTo>
                <a:lnTo>
                  <a:pt x="454006" y="1054100"/>
                </a:lnTo>
                <a:lnTo>
                  <a:pt x="444017" y="1092200"/>
                </a:lnTo>
                <a:lnTo>
                  <a:pt x="451259" y="1143000"/>
                </a:lnTo>
                <a:lnTo>
                  <a:pt x="473519" y="1181100"/>
                </a:lnTo>
                <a:lnTo>
                  <a:pt x="498942" y="1206500"/>
                </a:lnTo>
                <a:lnTo>
                  <a:pt x="515670" y="1219200"/>
                </a:lnTo>
                <a:lnTo>
                  <a:pt x="572709" y="1231900"/>
                </a:lnTo>
                <a:lnTo>
                  <a:pt x="625271" y="1244600"/>
                </a:lnTo>
                <a:lnTo>
                  <a:pt x="664660" y="1231900"/>
                </a:lnTo>
                <a:lnTo>
                  <a:pt x="682180" y="1231900"/>
                </a:lnTo>
                <a:lnTo>
                  <a:pt x="726713" y="1206500"/>
                </a:lnTo>
                <a:lnTo>
                  <a:pt x="757615" y="1168400"/>
                </a:lnTo>
                <a:lnTo>
                  <a:pt x="777320" y="1143000"/>
                </a:lnTo>
                <a:lnTo>
                  <a:pt x="782792" y="1130300"/>
                </a:lnTo>
                <a:lnTo>
                  <a:pt x="594788" y="1130300"/>
                </a:lnTo>
                <a:lnTo>
                  <a:pt x="583557" y="1117600"/>
                </a:lnTo>
                <a:lnTo>
                  <a:pt x="573513" y="1104900"/>
                </a:lnTo>
                <a:lnTo>
                  <a:pt x="611225" y="1104900"/>
                </a:lnTo>
                <a:lnTo>
                  <a:pt x="627747" y="1092200"/>
                </a:lnTo>
                <a:lnTo>
                  <a:pt x="638536" y="1079500"/>
                </a:lnTo>
                <a:lnTo>
                  <a:pt x="643926" y="1054100"/>
                </a:lnTo>
                <a:lnTo>
                  <a:pt x="644245" y="1041400"/>
                </a:lnTo>
                <a:lnTo>
                  <a:pt x="633352" y="1016000"/>
                </a:lnTo>
                <a:lnTo>
                  <a:pt x="614557" y="990600"/>
                </a:lnTo>
                <a:lnTo>
                  <a:pt x="596027" y="977900"/>
                </a:lnTo>
                <a:close/>
              </a:path>
              <a:path w="1581150" h="1524000">
                <a:moveTo>
                  <a:pt x="974235" y="736600"/>
                </a:moveTo>
                <a:lnTo>
                  <a:pt x="390614" y="736600"/>
                </a:lnTo>
                <a:lnTo>
                  <a:pt x="443318" y="749300"/>
                </a:lnTo>
                <a:lnTo>
                  <a:pt x="488362" y="762000"/>
                </a:lnTo>
                <a:lnTo>
                  <a:pt x="531384" y="787400"/>
                </a:lnTo>
                <a:lnTo>
                  <a:pt x="572048" y="812800"/>
                </a:lnTo>
                <a:lnTo>
                  <a:pt x="610014" y="838200"/>
                </a:lnTo>
                <a:lnTo>
                  <a:pt x="679667" y="914400"/>
                </a:lnTo>
                <a:lnTo>
                  <a:pt x="699304" y="952500"/>
                </a:lnTo>
                <a:lnTo>
                  <a:pt x="710984" y="990600"/>
                </a:lnTo>
                <a:lnTo>
                  <a:pt x="711486" y="1016000"/>
                </a:lnTo>
                <a:lnTo>
                  <a:pt x="709225" y="1041400"/>
                </a:lnTo>
                <a:lnTo>
                  <a:pt x="700114" y="1066800"/>
                </a:lnTo>
                <a:lnTo>
                  <a:pt x="680072" y="1092200"/>
                </a:lnTo>
                <a:lnTo>
                  <a:pt x="670629" y="1104900"/>
                </a:lnTo>
                <a:lnTo>
                  <a:pt x="654604" y="1117600"/>
                </a:lnTo>
                <a:lnTo>
                  <a:pt x="633046" y="1130300"/>
                </a:lnTo>
                <a:lnTo>
                  <a:pt x="782792" y="1130300"/>
                </a:lnTo>
                <a:lnTo>
                  <a:pt x="788263" y="1117600"/>
                </a:lnTo>
                <a:lnTo>
                  <a:pt x="802131" y="1066800"/>
                </a:lnTo>
                <a:lnTo>
                  <a:pt x="805391" y="1016000"/>
                </a:lnTo>
                <a:lnTo>
                  <a:pt x="802195" y="977900"/>
                </a:lnTo>
                <a:lnTo>
                  <a:pt x="783163" y="901700"/>
                </a:lnTo>
                <a:lnTo>
                  <a:pt x="763766" y="863600"/>
                </a:lnTo>
                <a:lnTo>
                  <a:pt x="738705" y="825500"/>
                </a:lnTo>
                <a:lnTo>
                  <a:pt x="708177" y="787400"/>
                </a:lnTo>
                <a:lnTo>
                  <a:pt x="1096104" y="787400"/>
                </a:lnTo>
                <a:lnTo>
                  <a:pt x="1047784" y="774700"/>
                </a:lnTo>
                <a:lnTo>
                  <a:pt x="974235" y="736600"/>
                </a:lnTo>
                <a:close/>
              </a:path>
              <a:path w="1581150" h="1524000">
                <a:moveTo>
                  <a:pt x="1096104" y="787400"/>
                </a:moveTo>
                <a:lnTo>
                  <a:pt x="722223" y="787400"/>
                </a:lnTo>
                <a:lnTo>
                  <a:pt x="874662" y="863600"/>
                </a:lnTo>
                <a:lnTo>
                  <a:pt x="1121520" y="990600"/>
                </a:lnTo>
                <a:lnTo>
                  <a:pt x="1169662" y="1003300"/>
                </a:lnTo>
                <a:lnTo>
                  <a:pt x="1217354" y="1028700"/>
                </a:lnTo>
                <a:lnTo>
                  <a:pt x="1264581" y="1041400"/>
                </a:lnTo>
                <a:lnTo>
                  <a:pt x="1311326" y="1066800"/>
                </a:lnTo>
                <a:lnTo>
                  <a:pt x="1448503" y="1104900"/>
                </a:lnTo>
                <a:lnTo>
                  <a:pt x="1493154" y="1104900"/>
                </a:lnTo>
                <a:lnTo>
                  <a:pt x="1537239" y="1117600"/>
                </a:lnTo>
                <a:lnTo>
                  <a:pt x="1580743" y="1117600"/>
                </a:lnTo>
                <a:lnTo>
                  <a:pt x="1580743" y="952500"/>
                </a:lnTo>
                <a:lnTo>
                  <a:pt x="1540945" y="952500"/>
                </a:lnTo>
                <a:lnTo>
                  <a:pt x="1415898" y="914400"/>
                </a:lnTo>
                <a:lnTo>
                  <a:pt x="1283184" y="876300"/>
                </a:lnTo>
                <a:lnTo>
                  <a:pt x="1237422" y="850900"/>
                </a:lnTo>
                <a:lnTo>
                  <a:pt x="1190962" y="838200"/>
                </a:lnTo>
                <a:lnTo>
                  <a:pt x="1096104" y="787400"/>
                </a:lnTo>
                <a:close/>
              </a:path>
              <a:path w="1581150" h="1524000">
                <a:moveTo>
                  <a:pt x="1265999" y="469900"/>
                </a:moveTo>
                <a:lnTo>
                  <a:pt x="1201453" y="469900"/>
                </a:lnTo>
                <a:lnTo>
                  <a:pt x="1176983" y="482600"/>
                </a:lnTo>
                <a:lnTo>
                  <a:pt x="1160614" y="495300"/>
                </a:lnTo>
                <a:lnTo>
                  <a:pt x="1146740" y="495300"/>
                </a:lnTo>
                <a:lnTo>
                  <a:pt x="1122327" y="520700"/>
                </a:lnTo>
                <a:lnTo>
                  <a:pt x="1097385" y="558800"/>
                </a:lnTo>
                <a:lnTo>
                  <a:pt x="1081925" y="596900"/>
                </a:lnTo>
                <a:lnTo>
                  <a:pt x="1087220" y="660400"/>
                </a:lnTo>
                <a:lnTo>
                  <a:pt x="1111613" y="711200"/>
                </a:lnTo>
                <a:lnTo>
                  <a:pt x="1141009" y="749300"/>
                </a:lnTo>
                <a:lnTo>
                  <a:pt x="1161313" y="762000"/>
                </a:lnTo>
                <a:lnTo>
                  <a:pt x="1162024" y="762000"/>
                </a:lnTo>
                <a:lnTo>
                  <a:pt x="1217284" y="787400"/>
                </a:lnTo>
                <a:lnTo>
                  <a:pt x="1271262" y="800100"/>
                </a:lnTo>
                <a:lnTo>
                  <a:pt x="1352037" y="800100"/>
                </a:lnTo>
                <a:lnTo>
                  <a:pt x="1367167" y="787400"/>
                </a:lnTo>
                <a:lnTo>
                  <a:pt x="1424478" y="762000"/>
                </a:lnTo>
                <a:lnTo>
                  <a:pt x="1465257" y="723900"/>
                </a:lnTo>
                <a:lnTo>
                  <a:pt x="1491942" y="685800"/>
                </a:lnTo>
                <a:lnTo>
                  <a:pt x="1506969" y="660400"/>
                </a:lnTo>
                <a:lnTo>
                  <a:pt x="1265932" y="660400"/>
                </a:lnTo>
                <a:lnTo>
                  <a:pt x="1252297" y="647700"/>
                </a:lnTo>
                <a:lnTo>
                  <a:pt x="1240246" y="635000"/>
                </a:lnTo>
                <a:lnTo>
                  <a:pt x="1237032" y="635000"/>
                </a:lnTo>
                <a:lnTo>
                  <a:pt x="1230172" y="622300"/>
                </a:lnTo>
                <a:lnTo>
                  <a:pt x="1309142" y="622300"/>
                </a:lnTo>
                <a:lnTo>
                  <a:pt x="1323787" y="596900"/>
                </a:lnTo>
                <a:lnTo>
                  <a:pt x="1331846" y="571500"/>
                </a:lnTo>
                <a:lnTo>
                  <a:pt x="1333449" y="558800"/>
                </a:lnTo>
                <a:lnTo>
                  <a:pt x="1322019" y="520700"/>
                </a:lnTo>
                <a:lnTo>
                  <a:pt x="1299986" y="495300"/>
                </a:lnTo>
                <a:lnTo>
                  <a:pt x="1277822" y="482600"/>
                </a:lnTo>
                <a:lnTo>
                  <a:pt x="1265999" y="469900"/>
                </a:lnTo>
                <a:close/>
              </a:path>
              <a:path w="1581150" h="1524000">
                <a:moveTo>
                  <a:pt x="1328851" y="139700"/>
                </a:moveTo>
                <a:lnTo>
                  <a:pt x="926147" y="139700"/>
                </a:lnTo>
                <a:lnTo>
                  <a:pt x="1105814" y="177800"/>
                </a:lnTo>
                <a:lnTo>
                  <a:pt x="1151622" y="203200"/>
                </a:lnTo>
                <a:lnTo>
                  <a:pt x="1195458" y="228600"/>
                </a:lnTo>
                <a:lnTo>
                  <a:pt x="1237107" y="254000"/>
                </a:lnTo>
                <a:lnTo>
                  <a:pt x="1276355" y="279400"/>
                </a:lnTo>
                <a:lnTo>
                  <a:pt x="1312990" y="317500"/>
                </a:lnTo>
                <a:lnTo>
                  <a:pt x="1346796" y="342900"/>
                </a:lnTo>
                <a:lnTo>
                  <a:pt x="1386851" y="406400"/>
                </a:lnTo>
                <a:lnTo>
                  <a:pt x="1408528" y="444500"/>
                </a:lnTo>
                <a:lnTo>
                  <a:pt x="1417427" y="482600"/>
                </a:lnTo>
                <a:lnTo>
                  <a:pt x="1419148" y="508000"/>
                </a:lnTo>
                <a:lnTo>
                  <a:pt x="1418435" y="533400"/>
                </a:lnTo>
                <a:lnTo>
                  <a:pt x="1413441" y="558800"/>
                </a:lnTo>
                <a:lnTo>
                  <a:pt x="1399887" y="596900"/>
                </a:lnTo>
                <a:lnTo>
                  <a:pt x="1373492" y="635000"/>
                </a:lnTo>
                <a:lnTo>
                  <a:pt x="1360184" y="635000"/>
                </a:lnTo>
                <a:lnTo>
                  <a:pt x="1339418" y="647700"/>
                </a:lnTo>
                <a:lnTo>
                  <a:pt x="1312327" y="660400"/>
                </a:lnTo>
                <a:lnTo>
                  <a:pt x="1506969" y="660400"/>
                </a:lnTo>
                <a:lnTo>
                  <a:pt x="1527674" y="596900"/>
                </a:lnTo>
                <a:lnTo>
                  <a:pt x="1535072" y="546100"/>
                </a:lnTo>
                <a:lnTo>
                  <a:pt x="1534038" y="495300"/>
                </a:lnTo>
                <a:lnTo>
                  <a:pt x="1529448" y="457200"/>
                </a:lnTo>
                <a:lnTo>
                  <a:pt x="1513010" y="381000"/>
                </a:lnTo>
                <a:lnTo>
                  <a:pt x="1488646" y="330200"/>
                </a:lnTo>
                <a:lnTo>
                  <a:pt x="1460911" y="279400"/>
                </a:lnTo>
                <a:lnTo>
                  <a:pt x="1434356" y="241300"/>
                </a:lnTo>
                <a:lnTo>
                  <a:pt x="1372108" y="177800"/>
                </a:lnTo>
                <a:lnTo>
                  <a:pt x="1328851" y="139700"/>
                </a:lnTo>
                <a:close/>
              </a:path>
              <a:path w="1581150" h="1524000">
                <a:moveTo>
                  <a:pt x="1128738" y="317500"/>
                </a:moveTo>
                <a:lnTo>
                  <a:pt x="986910" y="317500"/>
                </a:lnTo>
                <a:lnTo>
                  <a:pt x="998063" y="330200"/>
                </a:lnTo>
                <a:lnTo>
                  <a:pt x="1008164" y="330200"/>
                </a:lnTo>
                <a:lnTo>
                  <a:pt x="1022870" y="355600"/>
                </a:lnTo>
                <a:lnTo>
                  <a:pt x="1028358" y="381000"/>
                </a:lnTo>
                <a:lnTo>
                  <a:pt x="1028314" y="393700"/>
                </a:lnTo>
                <a:lnTo>
                  <a:pt x="1026426" y="406400"/>
                </a:lnTo>
                <a:lnTo>
                  <a:pt x="1014998" y="444500"/>
                </a:lnTo>
                <a:lnTo>
                  <a:pt x="997183" y="469900"/>
                </a:lnTo>
                <a:lnTo>
                  <a:pt x="978708" y="482600"/>
                </a:lnTo>
                <a:lnTo>
                  <a:pt x="965301" y="495300"/>
                </a:lnTo>
                <a:lnTo>
                  <a:pt x="963904" y="495300"/>
                </a:lnTo>
                <a:lnTo>
                  <a:pt x="948008" y="508000"/>
                </a:lnTo>
                <a:lnTo>
                  <a:pt x="921048" y="508000"/>
                </a:lnTo>
                <a:lnTo>
                  <a:pt x="880915" y="520700"/>
                </a:lnTo>
                <a:lnTo>
                  <a:pt x="139103" y="520700"/>
                </a:lnTo>
                <a:lnTo>
                  <a:pt x="234653" y="546100"/>
                </a:lnTo>
                <a:lnTo>
                  <a:pt x="328798" y="596900"/>
                </a:lnTo>
                <a:lnTo>
                  <a:pt x="375344" y="609600"/>
                </a:lnTo>
                <a:lnTo>
                  <a:pt x="421538" y="635000"/>
                </a:lnTo>
                <a:lnTo>
                  <a:pt x="779132" y="635000"/>
                </a:lnTo>
                <a:lnTo>
                  <a:pt x="739787" y="609600"/>
                </a:lnTo>
                <a:lnTo>
                  <a:pt x="911119" y="609600"/>
                </a:lnTo>
                <a:lnTo>
                  <a:pt x="978649" y="584200"/>
                </a:lnTo>
                <a:lnTo>
                  <a:pt x="1006999" y="571500"/>
                </a:lnTo>
                <a:lnTo>
                  <a:pt x="1039956" y="558800"/>
                </a:lnTo>
                <a:lnTo>
                  <a:pt x="1073702" y="533400"/>
                </a:lnTo>
                <a:lnTo>
                  <a:pt x="1104417" y="482600"/>
                </a:lnTo>
                <a:lnTo>
                  <a:pt x="1117337" y="469900"/>
                </a:lnTo>
                <a:lnTo>
                  <a:pt x="1131376" y="431800"/>
                </a:lnTo>
                <a:lnTo>
                  <a:pt x="1139486" y="381000"/>
                </a:lnTo>
                <a:lnTo>
                  <a:pt x="1134618" y="330200"/>
                </a:lnTo>
                <a:lnTo>
                  <a:pt x="1128738" y="317500"/>
                </a:lnTo>
                <a:close/>
              </a:path>
              <a:path w="1581150" h="1524000">
                <a:moveTo>
                  <a:pt x="1230172" y="622300"/>
                </a:moveTo>
                <a:lnTo>
                  <a:pt x="1237032" y="635000"/>
                </a:lnTo>
                <a:lnTo>
                  <a:pt x="1240246" y="635000"/>
                </a:lnTo>
                <a:lnTo>
                  <a:pt x="1230172" y="622300"/>
                </a:lnTo>
                <a:close/>
              </a:path>
              <a:path w="1581150" h="1524000">
                <a:moveTo>
                  <a:pt x="1309142" y="622300"/>
                </a:moveTo>
                <a:lnTo>
                  <a:pt x="1230172" y="622300"/>
                </a:lnTo>
                <a:lnTo>
                  <a:pt x="1240246" y="635000"/>
                </a:lnTo>
                <a:lnTo>
                  <a:pt x="1287780" y="635000"/>
                </a:lnTo>
                <a:lnTo>
                  <a:pt x="1309142" y="622300"/>
                </a:lnTo>
                <a:close/>
              </a:path>
              <a:path w="1581150" h="1524000">
                <a:moveTo>
                  <a:pt x="911119" y="609600"/>
                </a:moveTo>
                <a:lnTo>
                  <a:pt x="759645" y="609600"/>
                </a:lnTo>
                <a:lnTo>
                  <a:pt x="766483" y="622300"/>
                </a:lnTo>
                <a:lnTo>
                  <a:pt x="850439" y="622300"/>
                </a:lnTo>
                <a:lnTo>
                  <a:pt x="911119" y="609600"/>
                </a:lnTo>
                <a:close/>
              </a:path>
              <a:path w="1581150" h="1524000">
                <a:moveTo>
                  <a:pt x="480246" y="266700"/>
                </a:moveTo>
                <a:lnTo>
                  <a:pt x="330911" y="266700"/>
                </a:lnTo>
                <a:lnTo>
                  <a:pt x="355550" y="304800"/>
                </a:lnTo>
                <a:lnTo>
                  <a:pt x="382374" y="342900"/>
                </a:lnTo>
                <a:lnTo>
                  <a:pt x="411346" y="381000"/>
                </a:lnTo>
                <a:lnTo>
                  <a:pt x="442426" y="419100"/>
                </a:lnTo>
                <a:lnTo>
                  <a:pt x="475575" y="444500"/>
                </a:lnTo>
                <a:lnTo>
                  <a:pt x="510755" y="482600"/>
                </a:lnTo>
                <a:lnTo>
                  <a:pt x="514972" y="482600"/>
                </a:lnTo>
                <a:lnTo>
                  <a:pt x="535170" y="495300"/>
                </a:lnTo>
                <a:lnTo>
                  <a:pt x="545599" y="508000"/>
                </a:lnTo>
                <a:lnTo>
                  <a:pt x="556425" y="520700"/>
                </a:lnTo>
                <a:lnTo>
                  <a:pt x="825500" y="520700"/>
                </a:lnTo>
                <a:lnTo>
                  <a:pt x="732953" y="495300"/>
                </a:lnTo>
                <a:lnTo>
                  <a:pt x="689125" y="469900"/>
                </a:lnTo>
                <a:lnTo>
                  <a:pt x="647286" y="457200"/>
                </a:lnTo>
                <a:lnTo>
                  <a:pt x="607707" y="419100"/>
                </a:lnTo>
                <a:lnTo>
                  <a:pt x="567281" y="393700"/>
                </a:lnTo>
                <a:lnTo>
                  <a:pt x="531307" y="342900"/>
                </a:lnTo>
                <a:lnTo>
                  <a:pt x="500019" y="304800"/>
                </a:lnTo>
                <a:lnTo>
                  <a:pt x="480246" y="266700"/>
                </a:lnTo>
                <a:close/>
              </a:path>
              <a:path w="1581150" h="1524000">
                <a:moveTo>
                  <a:pt x="967941" y="190500"/>
                </a:moveTo>
                <a:lnTo>
                  <a:pt x="924623" y="203200"/>
                </a:lnTo>
                <a:lnTo>
                  <a:pt x="881697" y="228600"/>
                </a:lnTo>
                <a:lnTo>
                  <a:pt x="845345" y="292100"/>
                </a:lnTo>
                <a:lnTo>
                  <a:pt x="841590" y="317500"/>
                </a:lnTo>
                <a:lnTo>
                  <a:pt x="841654" y="330200"/>
                </a:lnTo>
                <a:lnTo>
                  <a:pt x="842998" y="342900"/>
                </a:lnTo>
                <a:lnTo>
                  <a:pt x="847631" y="355600"/>
                </a:lnTo>
                <a:lnTo>
                  <a:pt x="858058" y="381000"/>
                </a:lnTo>
                <a:lnTo>
                  <a:pt x="876782" y="406400"/>
                </a:lnTo>
                <a:lnTo>
                  <a:pt x="885464" y="406400"/>
                </a:lnTo>
                <a:lnTo>
                  <a:pt x="904619" y="419100"/>
                </a:lnTo>
                <a:lnTo>
                  <a:pt x="958278" y="419100"/>
                </a:lnTo>
                <a:lnTo>
                  <a:pt x="972812" y="406400"/>
                </a:lnTo>
                <a:lnTo>
                  <a:pt x="984450" y="393700"/>
                </a:lnTo>
                <a:lnTo>
                  <a:pt x="991082" y="368300"/>
                </a:lnTo>
                <a:lnTo>
                  <a:pt x="990600" y="355600"/>
                </a:lnTo>
                <a:lnTo>
                  <a:pt x="988491" y="342900"/>
                </a:lnTo>
                <a:lnTo>
                  <a:pt x="984973" y="342900"/>
                </a:lnTo>
                <a:lnTo>
                  <a:pt x="975144" y="317500"/>
                </a:lnTo>
                <a:lnTo>
                  <a:pt x="1128738" y="317500"/>
                </a:lnTo>
                <a:lnTo>
                  <a:pt x="1110737" y="279400"/>
                </a:lnTo>
                <a:lnTo>
                  <a:pt x="1076926" y="241300"/>
                </a:lnTo>
                <a:lnTo>
                  <a:pt x="1023620" y="203200"/>
                </a:lnTo>
                <a:lnTo>
                  <a:pt x="1003618" y="203200"/>
                </a:lnTo>
                <a:lnTo>
                  <a:pt x="967941" y="190500"/>
                </a:lnTo>
                <a:close/>
              </a:path>
              <a:path w="1581150" h="1524000">
                <a:moveTo>
                  <a:pt x="890220" y="0"/>
                </a:moveTo>
                <a:lnTo>
                  <a:pt x="730999" y="0"/>
                </a:lnTo>
                <a:lnTo>
                  <a:pt x="677964" y="12700"/>
                </a:lnTo>
                <a:lnTo>
                  <a:pt x="942976" y="12700"/>
                </a:lnTo>
                <a:lnTo>
                  <a:pt x="890220" y="0"/>
                </a:lnTo>
                <a:close/>
              </a:path>
            </a:pathLst>
          </a:custGeom>
          <a:solidFill>
            <a:srgbClr val="003F4F"/>
          </a:solidFill>
        </p:spPr>
        <p:txBody>
          <a:bodyPr wrap="square" lIns="0" tIns="0" rIns="0" bIns="0" rtlCol="0"/>
          <a:lstStyle/>
          <a:p>
            <a:endParaRPr lang="en-NZ" noProof="0"/>
          </a:p>
        </p:txBody>
      </p:sp>
      <p:pic>
        <p:nvPicPr>
          <p:cNvPr id="9" name="object 9"/>
          <p:cNvPicPr/>
          <p:nvPr/>
        </p:nvPicPr>
        <p:blipFill>
          <a:blip r:embed="rId2" cstate="print"/>
          <a:stretch>
            <a:fillRect/>
          </a:stretch>
        </p:blipFill>
        <p:spPr>
          <a:xfrm>
            <a:off x="504012" y="10245001"/>
            <a:ext cx="2195987" cy="285623"/>
          </a:xfrm>
          <a:prstGeom prst="rect">
            <a:avLst/>
          </a:prstGeom>
        </p:spPr>
      </p:pic>
      <p:sp>
        <p:nvSpPr>
          <p:cNvPr id="11" name="object 11"/>
          <p:cNvSpPr txBox="1">
            <a:spLocks noGrp="1"/>
          </p:cNvSpPr>
          <p:nvPr>
            <p:ph type="title"/>
          </p:nvPr>
        </p:nvSpPr>
        <p:spPr>
          <a:xfrm>
            <a:off x="481774" y="493584"/>
            <a:ext cx="5167630" cy="574040"/>
          </a:xfrm>
          <a:prstGeom prst="rect">
            <a:avLst/>
          </a:prstGeom>
        </p:spPr>
        <p:txBody>
          <a:bodyPr vert="horz" wrap="square" lIns="0" tIns="12700" rIns="0" bIns="0" rtlCol="0">
            <a:spAutoFit/>
          </a:bodyPr>
          <a:lstStyle/>
          <a:p>
            <a:pPr marL="12700">
              <a:lnSpc>
                <a:spcPct val="100000"/>
              </a:lnSpc>
              <a:spcBef>
                <a:spcPts val="100"/>
              </a:spcBef>
              <a:tabLst>
                <a:tab pos="2508885" algn="l"/>
              </a:tabLst>
            </a:pPr>
            <a:r>
              <a:rPr lang="en-NZ" sz="3600" spc="-10" noProof="0">
                <a:solidFill>
                  <a:srgbClr val="FFFFFF"/>
                </a:solidFill>
              </a:rPr>
              <a:t>Secondary Assessment</a:t>
            </a:r>
            <a:endParaRPr lang="en-NZ" sz="3600" noProof="0"/>
          </a:p>
        </p:txBody>
      </p:sp>
      <p:sp>
        <p:nvSpPr>
          <p:cNvPr id="12" name="object 12"/>
          <p:cNvSpPr txBox="1"/>
          <p:nvPr/>
        </p:nvSpPr>
        <p:spPr>
          <a:xfrm>
            <a:off x="491299" y="1291106"/>
            <a:ext cx="4803140" cy="1041400"/>
          </a:xfrm>
          <a:prstGeom prst="rect">
            <a:avLst/>
          </a:prstGeom>
        </p:spPr>
        <p:txBody>
          <a:bodyPr vert="horz" wrap="square" lIns="0" tIns="12700" rIns="0" bIns="0" rtlCol="0">
            <a:spAutoFit/>
          </a:bodyPr>
          <a:lstStyle/>
          <a:p>
            <a:pPr marL="12700" marR="5080">
              <a:lnSpc>
                <a:spcPct val="119000"/>
              </a:lnSpc>
              <a:spcBef>
                <a:spcPts val="100"/>
              </a:spcBef>
            </a:pPr>
            <a:r>
              <a:rPr lang="en-NZ" sz="1400" b="0" spc="-20" noProof="0">
                <a:solidFill>
                  <a:srgbClr val="FFFFFF"/>
                </a:solidFill>
                <a:latin typeface="Inter Medium"/>
                <a:cs typeface="Inter Medium"/>
              </a:rPr>
              <a:t>NZQA</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administers,</a:t>
            </a:r>
            <a:r>
              <a:rPr lang="en-NZ" sz="1400" b="0" spc="-60" noProof="0">
                <a:solidFill>
                  <a:srgbClr val="FFFFFF"/>
                </a:solidFill>
                <a:latin typeface="Inter Medium"/>
                <a:cs typeface="Inter Medium"/>
              </a:rPr>
              <a:t> </a:t>
            </a:r>
            <a:r>
              <a:rPr lang="en-NZ" sz="1400" b="0" noProof="0">
                <a:solidFill>
                  <a:srgbClr val="FFFFFF"/>
                </a:solidFill>
                <a:latin typeface="Inter Medium"/>
                <a:cs typeface="Inter Medium"/>
              </a:rPr>
              <a:t>quality</a:t>
            </a:r>
            <a:r>
              <a:rPr lang="en-NZ" sz="1400" b="0" spc="-40" noProof="0">
                <a:solidFill>
                  <a:srgbClr val="FFFFFF"/>
                </a:solidFill>
                <a:latin typeface="Inter Medium"/>
                <a:cs typeface="Inter Medium"/>
              </a:rPr>
              <a:t> </a:t>
            </a:r>
            <a:r>
              <a:rPr lang="en-NZ" sz="1400" b="0" spc="-10" noProof="0">
                <a:solidFill>
                  <a:srgbClr val="FFFFFF"/>
                </a:solidFill>
                <a:latin typeface="Inter Medium"/>
                <a:cs typeface="Inter Medium"/>
              </a:rPr>
              <a:t>assures</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reports</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on</a:t>
            </a:r>
            <a:r>
              <a:rPr lang="en-NZ" sz="1400" b="0" spc="-40" noProof="0">
                <a:solidFill>
                  <a:srgbClr val="FFFFFF"/>
                </a:solidFill>
                <a:latin typeface="Inter Medium"/>
                <a:cs typeface="Inter Medium"/>
              </a:rPr>
              <a:t> </a:t>
            </a:r>
            <a:r>
              <a:rPr lang="en-NZ" sz="1400" b="0" spc="-10" noProof="0">
                <a:solidFill>
                  <a:srgbClr val="FFFFFF"/>
                </a:solidFill>
                <a:latin typeface="Inter Medium"/>
                <a:cs typeface="Inter Medium"/>
              </a:rPr>
              <a:t>senior </a:t>
            </a:r>
            <a:r>
              <a:rPr lang="en-NZ" sz="1400" b="0" noProof="0">
                <a:solidFill>
                  <a:srgbClr val="FFFFFF"/>
                </a:solidFill>
                <a:latin typeface="Inter Medium"/>
                <a:cs typeface="Inter Medium"/>
              </a:rPr>
              <a:t>secondary</a:t>
            </a:r>
            <a:r>
              <a:rPr lang="en-NZ" sz="1400" b="0" spc="-30" noProof="0">
                <a:solidFill>
                  <a:srgbClr val="FFFFFF"/>
                </a:solidFill>
                <a:latin typeface="Inter Medium"/>
                <a:cs typeface="Inter Medium"/>
              </a:rPr>
              <a:t> </a:t>
            </a:r>
            <a:r>
              <a:rPr lang="en-NZ" sz="1400" b="0" spc="-10" noProof="0">
                <a:solidFill>
                  <a:srgbClr val="FFFFFF"/>
                </a:solidFill>
                <a:latin typeface="Inter Medium"/>
                <a:cs typeface="Inter Medium"/>
              </a:rPr>
              <a:t>credentials</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(including</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NCEA,</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New</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Zealand </a:t>
            </a:r>
            <a:r>
              <a:rPr lang="en-NZ" sz="1400" b="0" noProof="0">
                <a:solidFill>
                  <a:srgbClr val="FFFFFF"/>
                </a:solidFill>
                <a:latin typeface="Inter Medium"/>
                <a:cs typeface="Inter Medium"/>
              </a:rPr>
              <a:t>Scholarship</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University</a:t>
            </a:r>
            <a:r>
              <a:rPr lang="en-NZ" sz="1400" b="0" spc="-35" noProof="0">
                <a:solidFill>
                  <a:srgbClr val="FFFFFF"/>
                </a:solidFill>
                <a:latin typeface="Inter Medium"/>
                <a:cs typeface="Inter Medium"/>
              </a:rPr>
              <a:t> </a:t>
            </a:r>
            <a:r>
              <a:rPr lang="en-NZ" sz="1400" b="0" spc="-10" noProof="0">
                <a:solidFill>
                  <a:srgbClr val="FFFFFF"/>
                </a:solidFill>
                <a:latin typeface="Inter Medium"/>
                <a:cs typeface="Inter Medium"/>
              </a:rPr>
              <a:t>Entrance).</a:t>
            </a:r>
            <a:r>
              <a:rPr lang="en-NZ" sz="1400" b="0" spc="-40" noProof="0">
                <a:solidFill>
                  <a:srgbClr val="FFFFFF"/>
                </a:solidFill>
                <a:latin typeface="Inter Medium"/>
                <a:cs typeface="Inter Medium"/>
              </a:rPr>
              <a:t> </a:t>
            </a:r>
            <a:r>
              <a:rPr lang="en-NZ" sz="1400" b="0" spc="-10" noProof="0">
                <a:solidFill>
                  <a:srgbClr val="FFFFFF"/>
                </a:solidFill>
                <a:latin typeface="Inter Medium"/>
                <a:cs typeface="Inter Medium"/>
              </a:rPr>
              <a:t>Responsibilities include:</a:t>
            </a:r>
            <a:endParaRPr lang="en-NZ" sz="1400" noProof="0">
              <a:latin typeface="Inter Medium"/>
              <a:cs typeface="Inter Medium"/>
            </a:endParaRPr>
          </a:p>
        </p:txBody>
      </p:sp>
      <p:sp>
        <p:nvSpPr>
          <p:cNvPr id="13" name="object 13"/>
          <p:cNvSpPr txBox="1"/>
          <p:nvPr/>
        </p:nvSpPr>
        <p:spPr>
          <a:xfrm>
            <a:off x="1130300" y="2516307"/>
            <a:ext cx="4163060" cy="903068"/>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Quality</a:t>
            </a:r>
            <a:r>
              <a:rPr lang="en-NZ" sz="1400" b="0" spc="-55" noProof="0">
                <a:solidFill>
                  <a:srgbClr val="FFFFFF"/>
                </a:solidFill>
                <a:latin typeface="Inter Medium"/>
                <a:cs typeface="Inter Medium"/>
              </a:rPr>
              <a:t> </a:t>
            </a:r>
            <a:r>
              <a:rPr lang="en-NZ" sz="1400" b="0" spc="-10" noProof="0">
                <a:solidFill>
                  <a:srgbClr val="FFFFFF"/>
                </a:solidFill>
                <a:latin typeface="Inter Medium"/>
                <a:cs typeface="Inter Medium"/>
              </a:rPr>
              <a:t>assuring</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senior</a:t>
            </a:r>
            <a:r>
              <a:rPr lang="en-NZ" sz="1400" b="0" spc="-55" noProof="0">
                <a:solidFill>
                  <a:srgbClr val="FFFFFF"/>
                </a:solidFill>
                <a:latin typeface="Inter Medium"/>
                <a:cs typeface="Inter Medium"/>
              </a:rPr>
              <a:t> </a:t>
            </a:r>
            <a:r>
              <a:rPr lang="en-NZ" sz="1400" b="0" noProof="0">
                <a:solidFill>
                  <a:srgbClr val="FFFFFF"/>
                </a:solidFill>
                <a:latin typeface="Inter Medium"/>
                <a:cs typeface="Inter Medium"/>
              </a:rPr>
              <a:t>secondary</a:t>
            </a:r>
            <a:r>
              <a:rPr lang="en-NZ" sz="1400" b="0" spc="-50" noProof="0">
                <a:solidFill>
                  <a:srgbClr val="FFFFFF"/>
                </a:solidFill>
                <a:latin typeface="Inter Medium"/>
                <a:cs typeface="Inter Medium"/>
              </a:rPr>
              <a:t> </a:t>
            </a:r>
            <a:r>
              <a:rPr lang="en-NZ" sz="1400" b="0" spc="-10" noProof="0">
                <a:solidFill>
                  <a:srgbClr val="FFFFFF"/>
                </a:solidFill>
                <a:latin typeface="Inter Medium"/>
                <a:cs typeface="Inter Medium"/>
              </a:rPr>
              <a:t>schools’ </a:t>
            </a:r>
            <a:r>
              <a:rPr lang="en-NZ" sz="1400" b="0" noProof="0">
                <a:solidFill>
                  <a:srgbClr val="FFFFFF"/>
                </a:solidFill>
                <a:latin typeface="Inter Medium"/>
                <a:cs typeface="Inter Medium"/>
              </a:rPr>
              <a:t>assessment</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systems</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through</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Consent</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to</a:t>
            </a:r>
            <a:r>
              <a:rPr lang="en-NZ" sz="1400" b="0" spc="-35" noProof="0">
                <a:solidFill>
                  <a:srgbClr val="FFFFFF"/>
                </a:solidFill>
                <a:latin typeface="Inter Medium"/>
                <a:cs typeface="Inter Medium"/>
              </a:rPr>
              <a:t> </a:t>
            </a:r>
            <a:r>
              <a:rPr lang="en-NZ" sz="1400" b="0" spc="-10" noProof="0">
                <a:solidFill>
                  <a:srgbClr val="FFFFFF"/>
                </a:solidFill>
                <a:latin typeface="Inter Medium"/>
                <a:cs typeface="Inter Medium"/>
              </a:rPr>
              <a:t>Assess </a:t>
            </a:r>
            <a:r>
              <a:rPr lang="en-NZ" sz="1400" b="0" noProof="0">
                <a:solidFill>
                  <a:srgbClr val="FFFFFF"/>
                </a:solidFill>
                <a:latin typeface="Inter Medium"/>
                <a:cs typeface="Inter Medium"/>
              </a:rPr>
              <a:t>and</a:t>
            </a:r>
            <a:r>
              <a:rPr lang="en-NZ" sz="1400" b="0" spc="-45" noProof="0">
                <a:solidFill>
                  <a:srgbClr val="FFFFFF"/>
                </a:solidFill>
                <a:latin typeface="Inter Medium"/>
                <a:cs typeface="Inter Medium"/>
              </a:rPr>
              <a:t> </a:t>
            </a:r>
            <a:r>
              <a:rPr lang="en-NZ" sz="1400" b="0" spc="-10" noProof="0">
                <a:solidFill>
                  <a:srgbClr val="FFFFFF"/>
                </a:solidFill>
                <a:latin typeface="Inter Medium"/>
                <a:cs typeface="Inter Medium"/>
              </a:rPr>
              <a:t>Managing</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National</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Assessment</a:t>
            </a:r>
            <a:r>
              <a:rPr lang="en-NZ" sz="1400" b="0" spc="-45" noProof="0">
                <a:solidFill>
                  <a:srgbClr val="FFFFFF"/>
                </a:solidFill>
                <a:latin typeface="Inter Medium"/>
                <a:cs typeface="Inter Medium"/>
              </a:rPr>
              <a:t> </a:t>
            </a:r>
            <a:r>
              <a:rPr lang="en-NZ" sz="1400" b="0" spc="-10" noProof="0">
                <a:solidFill>
                  <a:srgbClr val="FFFFFF"/>
                </a:solidFill>
                <a:latin typeface="Inter Medium"/>
                <a:cs typeface="Inter Medium"/>
              </a:rPr>
              <a:t>Reviews.</a:t>
            </a:r>
            <a:endParaRPr lang="en-NZ" sz="1400" noProof="0">
              <a:latin typeface="Inter Medium"/>
              <a:cs typeface="Inter Medium"/>
            </a:endParaRPr>
          </a:p>
        </p:txBody>
      </p:sp>
      <p:sp>
        <p:nvSpPr>
          <p:cNvPr id="14" name="object 14"/>
          <p:cNvSpPr txBox="1"/>
          <p:nvPr/>
        </p:nvSpPr>
        <p:spPr>
          <a:xfrm>
            <a:off x="1130300" y="4943806"/>
            <a:ext cx="3683000"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spc="-10" noProof="0">
                <a:solidFill>
                  <a:srgbClr val="FFFFFF"/>
                </a:solidFill>
                <a:latin typeface="Inter Medium"/>
                <a:cs typeface="Inter Medium"/>
              </a:rPr>
              <a:t>Delivering</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external</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NCEA</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New</a:t>
            </a:r>
            <a:r>
              <a:rPr lang="en-NZ" sz="1400" b="0" spc="-45" noProof="0">
                <a:solidFill>
                  <a:srgbClr val="FFFFFF"/>
                </a:solidFill>
                <a:latin typeface="Inter Medium"/>
                <a:cs typeface="Inter Medium"/>
              </a:rPr>
              <a:t> </a:t>
            </a:r>
            <a:r>
              <a:rPr lang="en-NZ" sz="1400" b="0" spc="-10" noProof="0">
                <a:solidFill>
                  <a:srgbClr val="FFFFFF"/>
                </a:solidFill>
                <a:latin typeface="Inter Medium"/>
                <a:cs typeface="Inter Medium"/>
              </a:rPr>
              <a:t>Zealand </a:t>
            </a:r>
            <a:r>
              <a:rPr lang="en-NZ" sz="1400" b="0" noProof="0">
                <a:solidFill>
                  <a:srgbClr val="FFFFFF"/>
                </a:solidFill>
                <a:latin typeface="Inter Medium"/>
                <a:cs typeface="Inter Medium"/>
              </a:rPr>
              <a:t>Scholarship</a:t>
            </a:r>
            <a:r>
              <a:rPr lang="en-NZ" sz="1400" b="0" spc="-55" noProof="0">
                <a:solidFill>
                  <a:srgbClr val="FFFFFF"/>
                </a:solidFill>
                <a:latin typeface="Inter Medium"/>
                <a:cs typeface="Inter Medium"/>
              </a:rPr>
              <a:t> </a:t>
            </a:r>
            <a:r>
              <a:rPr lang="en-NZ" sz="1400" b="0" spc="-10" noProof="0">
                <a:solidFill>
                  <a:srgbClr val="FFFFFF"/>
                </a:solidFill>
                <a:latin typeface="Inter Medium"/>
                <a:cs typeface="Inter Medium"/>
              </a:rPr>
              <a:t>assessments.</a:t>
            </a:r>
            <a:endParaRPr lang="en-NZ" sz="1400" noProof="0">
              <a:latin typeface="Inter Medium"/>
              <a:cs typeface="Inter Medium"/>
            </a:endParaRPr>
          </a:p>
        </p:txBody>
      </p:sp>
      <p:sp>
        <p:nvSpPr>
          <p:cNvPr id="15" name="object 15"/>
          <p:cNvSpPr txBox="1"/>
          <p:nvPr/>
        </p:nvSpPr>
        <p:spPr>
          <a:xfrm>
            <a:off x="1130300" y="3845806"/>
            <a:ext cx="3822065"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spc="-10" noProof="0">
                <a:solidFill>
                  <a:srgbClr val="FFFFFF"/>
                </a:solidFill>
                <a:latin typeface="Inter Medium"/>
                <a:cs typeface="Inter Medium"/>
              </a:rPr>
              <a:t>Moderating</a:t>
            </a:r>
            <a:r>
              <a:rPr lang="en-NZ" sz="1400" b="0" spc="-40" noProof="0">
                <a:solidFill>
                  <a:srgbClr val="FFFFFF"/>
                </a:solidFill>
                <a:latin typeface="Inter Medium"/>
                <a:cs typeface="Inter Medium"/>
              </a:rPr>
              <a:t> </a:t>
            </a:r>
            <a:r>
              <a:rPr lang="en-NZ" sz="1400" b="0" spc="-10" noProof="0">
                <a:solidFill>
                  <a:srgbClr val="FFFFFF"/>
                </a:solidFill>
                <a:latin typeface="Inter Medium"/>
                <a:cs typeface="Inter Medium"/>
              </a:rPr>
              <a:t>internally</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assessed</a:t>
            </a:r>
            <a:r>
              <a:rPr lang="en-NZ" sz="1400" b="0" spc="-30" noProof="0">
                <a:solidFill>
                  <a:srgbClr val="FFFFFF"/>
                </a:solidFill>
                <a:latin typeface="Inter Medium"/>
                <a:cs typeface="Inter Medium"/>
              </a:rPr>
              <a:t> </a:t>
            </a:r>
            <a:r>
              <a:rPr lang="en-NZ" sz="1400" b="0" spc="-10" noProof="0">
                <a:solidFill>
                  <a:srgbClr val="FFFFFF"/>
                </a:solidFill>
                <a:latin typeface="Inter Medium"/>
                <a:cs typeface="Inter Medium"/>
              </a:rPr>
              <a:t>achievement standards</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20" noProof="0">
                <a:solidFill>
                  <a:srgbClr val="FFFFFF"/>
                </a:solidFill>
                <a:latin typeface="Inter Medium"/>
                <a:cs typeface="Inter Medium"/>
              </a:rPr>
              <a:t> </a:t>
            </a:r>
            <a:r>
              <a:rPr lang="en-NZ" sz="1400" b="0" spc="-10" noProof="0">
                <a:solidFill>
                  <a:srgbClr val="FFFFFF"/>
                </a:solidFill>
                <a:latin typeface="Inter Medium"/>
                <a:cs typeface="Inter Medium"/>
              </a:rPr>
              <a:t>providing</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assessor</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support.</a:t>
            </a:r>
            <a:endParaRPr lang="en-NZ" sz="1400" noProof="0">
              <a:latin typeface="Inter Medium"/>
              <a:cs typeface="Inter Medium"/>
            </a:endParaRPr>
          </a:p>
        </p:txBody>
      </p:sp>
      <p:sp>
        <p:nvSpPr>
          <p:cNvPr id="16" name="object 16"/>
          <p:cNvSpPr txBox="1"/>
          <p:nvPr/>
        </p:nvSpPr>
        <p:spPr>
          <a:xfrm>
            <a:off x="491299" y="6341056"/>
            <a:ext cx="5335343" cy="291298"/>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This</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section</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discusses</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work</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underway</a:t>
            </a:r>
            <a:r>
              <a:rPr lang="en-NZ" sz="1400" b="0" spc="-55" noProof="0">
                <a:solidFill>
                  <a:srgbClr val="FFFFFF"/>
                </a:solidFill>
                <a:latin typeface="Inter Medium"/>
                <a:cs typeface="Inter Medium"/>
              </a:rPr>
              <a:t> </a:t>
            </a:r>
            <a:r>
              <a:rPr lang="en-NZ" sz="1400" b="0" noProof="0">
                <a:solidFill>
                  <a:srgbClr val="FFFFFF"/>
                </a:solidFill>
                <a:latin typeface="Inter Medium"/>
                <a:cs typeface="Inter Medium"/>
              </a:rPr>
              <a:t>to</a:t>
            </a:r>
            <a:r>
              <a:rPr lang="en-NZ" sz="1400" b="0" spc="-50" noProof="0">
                <a:solidFill>
                  <a:srgbClr val="FFFFFF"/>
                </a:solidFill>
                <a:latin typeface="Inter Medium"/>
                <a:cs typeface="Inter Medium"/>
              </a:rPr>
              <a:t> </a:t>
            </a:r>
            <a:r>
              <a:rPr lang="en-NZ" sz="1400" b="0" spc="-10" noProof="0">
                <a:solidFill>
                  <a:srgbClr val="FFFFFF"/>
                </a:solidFill>
                <a:latin typeface="Inter Medium"/>
                <a:cs typeface="Inter Medium"/>
              </a:rPr>
              <a:t>achieve</a:t>
            </a:r>
            <a:r>
              <a:rPr lang="en-NZ" sz="1400" b="0" spc="-20" noProof="0">
                <a:solidFill>
                  <a:srgbClr val="FFFFFF"/>
                </a:solidFill>
                <a:latin typeface="Inter Medium"/>
                <a:cs typeface="Inter Medium"/>
              </a:rPr>
              <a:t> selected </a:t>
            </a:r>
            <a:r>
              <a:rPr lang="en-NZ" sz="1400" b="0" spc="-10" noProof="0">
                <a:solidFill>
                  <a:srgbClr val="FFFFFF"/>
                </a:solidFill>
                <a:latin typeface="Inter Medium"/>
                <a:cs typeface="Inter Medium"/>
              </a:rPr>
              <a:t>priorities.</a:t>
            </a:r>
            <a:endParaRPr lang="en-NZ" sz="1400" noProof="0">
              <a:latin typeface="Inter Medium"/>
              <a:cs typeface="Inter Medium"/>
            </a:endParaRPr>
          </a:p>
        </p:txBody>
      </p:sp>
      <p:sp>
        <p:nvSpPr>
          <p:cNvPr id="17" name="object 17"/>
          <p:cNvSpPr/>
          <p:nvPr/>
        </p:nvSpPr>
        <p:spPr>
          <a:xfrm>
            <a:off x="510349" y="6102007"/>
            <a:ext cx="6546215" cy="48260"/>
          </a:xfrm>
          <a:custGeom>
            <a:avLst/>
            <a:gdLst/>
            <a:ahLst/>
            <a:cxnLst/>
            <a:rect l="l" t="t" r="r" b="b"/>
            <a:pathLst>
              <a:path w="6546215" h="48260">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18" name="object 18"/>
          <p:cNvSpPr/>
          <p:nvPr/>
        </p:nvSpPr>
        <p:spPr>
          <a:xfrm>
            <a:off x="503994" y="2657503"/>
            <a:ext cx="410845" cy="410845"/>
          </a:xfrm>
          <a:custGeom>
            <a:avLst/>
            <a:gdLst/>
            <a:ahLst/>
            <a:cxnLst/>
            <a:rect l="l" t="t" r="r" b="b"/>
            <a:pathLst>
              <a:path w="410844" h="410844">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19" name="object 19"/>
          <p:cNvSpPr txBox="1"/>
          <p:nvPr/>
        </p:nvSpPr>
        <p:spPr>
          <a:xfrm>
            <a:off x="634810" y="2729924"/>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1</a:t>
            </a:r>
            <a:endParaRPr lang="en-NZ" sz="1400" noProof="0">
              <a:latin typeface="Mulish ExtraBold"/>
              <a:cs typeface="Mulish ExtraBold"/>
            </a:endParaRPr>
          </a:p>
        </p:txBody>
      </p:sp>
      <p:sp>
        <p:nvSpPr>
          <p:cNvPr id="20" name="object 20"/>
          <p:cNvSpPr/>
          <p:nvPr/>
        </p:nvSpPr>
        <p:spPr>
          <a:xfrm>
            <a:off x="503994" y="3955503"/>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1" name="object 21"/>
          <p:cNvSpPr txBox="1"/>
          <p:nvPr/>
        </p:nvSpPr>
        <p:spPr>
          <a:xfrm>
            <a:off x="634810" y="4027927"/>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2</a:t>
            </a:r>
            <a:endParaRPr lang="en-NZ" sz="1400" noProof="0">
              <a:latin typeface="Mulish ExtraBold"/>
              <a:cs typeface="Mulish ExtraBold"/>
            </a:endParaRPr>
          </a:p>
        </p:txBody>
      </p:sp>
      <p:sp>
        <p:nvSpPr>
          <p:cNvPr id="22" name="object 22"/>
          <p:cNvSpPr/>
          <p:nvPr/>
        </p:nvSpPr>
        <p:spPr>
          <a:xfrm>
            <a:off x="503994" y="5053502"/>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3" name="object 23"/>
          <p:cNvSpPr txBox="1"/>
          <p:nvPr/>
        </p:nvSpPr>
        <p:spPr>
          <a:xfrm>
            <a:off x="634810" y="5125924"/>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3</a:t>
            </a:r>
            <a:endParaRPr lang="en-NZ" sz="1400" noProof="0">
              <a:latin typeface="Mulish ExtraBold"/>
              <a:cs typeface="Mulish ExtraBold"/>
            </a:endParaRPr>
          </a:p>
        </p:txBody>
      </p:sp>
      <p:sp>
        <p:nvSpPr>
          <p:cNvPr id="10" name="Rectangle 9">
            <a:extLst>
              <a:ext uri="{FF2B5EF4-FFF2-40B4-BE49-F238E27FC236}">
                <a16:creationId xmlns:a16="http://schemas.microsoft.com/office/drawing/2014/main" id="{1002F209-9F86-0DEE-06EE-624893FB8059}"/>
              </a:ext>
            </a:extLst>
          </p:cNvPr>
          <p:cNvSpPr/>
          <p:nvPr/>
        </p:nvSpPr>
        <p:spPr>
          <a:xfrm>
            <a:off x="6885432" y="9917430"/>
            <a:ext cx="374904" cy="354265"/>
          </a:xfrm>
          <a:prstGeom prst="rect">
            <a:avLst/>
          </a:prstGeom>
          <a:solidFill>
            <a:srgbClr val="009AA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24" name="Slide Number Placeholder 23">
            <a:extLst>
              <a:ext uri="{FF2B5EF4-FFF2-40B4-BE49-F238E27FC236}">
                <a16:creationId xmlns:a16="http://schemas.microsoft.com/office/drawing/2014/main" id="{050E5F44-67C5-0E1D-99A5-31C486B45841}"/>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solidFill>
                  <a:schemeClr val="bg1"/>
                </a:solidFill>
              </a:rPr>
              <a:t>5</a:t>
            </a:fld>
            <a:endParaRPr lang="en-NZ" sz="1000" noProof="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740FA-4AFF-85C9-BE22-97010582F935}"/>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170E1BE7-E716-E460-777D-14276F5D3185}"/>
              </a:ext>
            </a:extLst>
          </p:cNvPr>
          <p:cNvSpPr txBox="1"/>
          <p:nvPr/>
        </p:nvSpPr>
        <p:spPr>
          <a:xfrm>
            <a:off x="422614" y="1690410"/>
            <a:ext cx="6260061" cy="8017901"/>
          </a:xfrm>
          <a:prstGeom prst="rect">
            <a:avLst/>
          </a:prstGeom>
          <a:noFill/>
        </p:spPr>
        <p:txBody>
          <a:bodyPr wrap="square" lIns="91440" tIns="45720" rIns="91440" bIns="45720" anchor="t">
            <a:spAutoFit/>
          </a:bodyPr>
          <a:lstStyle/>
          <a:p>
            <a:pPr>
              <a:lnSpc>
                <a:spcPct val="115000"/>
              </a:lnSpc>
              <a:spcAft>
                <a:spcPts val="800"/>
              </a:spcAft>
              <a:buNone/>
            </a:pPr>
            <a:r>
              <a:rPr lang="en-NZ" sz="1400" b="1" spc="-10">
                <a:solidFill>
                  <a:srgbClr val="005A6C"/>
                </a:solidFill>
                <a:latin typeface="Mulish ExtraBold"/>
              </a:rPr>
              <a:t>AI developments for marking assessments </a:t>
            </a:r>
          </a:p>
          <a:p>
            <a:pPr>
              <a:lnSpc>
                <a:spcPct val="115000"/>
              </a:lnSpc>
              <a:spcAft>
                <a:spcPts val="800"/>
              </a:spcAft>
              <a:buNone/>
            </a:pPr>
            <a:r>
              <a:rPr lang="en-NZ" sz="1000" kern="100">
                <a:solidFill>
                  <a:srgbClr val="2E3A42"/>
                </a:solidFill>
                <a:effectLst/>
                <a:latin typeface="Inter"/>
                <a:ea typeface="Inter" panose="02000503000000020004" pitchFamily="2" charset="0"/>
                <a:cs typeface="Times New Roman"/>
              </a:rPr>
              <a:t>This quarter we continued to address the recommendations from the independent reviews of the in-house NZQA Automated Text Scoring (ATS) model. This involved developing Machine Learning Operations (</a:t>
            </a:r>
            <a:r>
              <a:rPr lang="en-NZ" sz="1000" kern="100" err="1">
                <a:solidFill>
                  <a:srgbClr val="2E3A42"/>
                </a:solidFill>
                <a:effectLst/>
                <a:latin typeface="Inter"/>
                <a:ea typeface="Inter" panose="02000503000000020004" pitchFamily="2" charset="0"/>
                <a:cs typeface="Times New Roman"/>
              </a:rPr>
              <a:t>MLOps</a:t>
            </a:r>
            <a:r>
              <a:rPr lang="en-NZ" sz="1000" kern="100">
                <a:solidFill>
                  <a:srgbClr val="2E3A42"/>
                </a:solidFill>
                <a:effectLst/>
                <a:latin typeface="Inter"/>
                <a:ea typeface="Inter" panose="02000503000000020004" pitchFamily="2" charset="0"/>
                <a:cs typeface="Times New Roman"/>
              </a:rPr>
              <a:t>) work to ensure NZQA’s AI marking model could be reliably used and maintained in live environment, and completing the technical documentation that support development and operational use.</a:t>
            </a:r>
          </a:p>
          <a:p>
            <a:pPr>
              <a:lnSpc>
                <a:spcPct val="115000"/>
              </a:lnSpc>
              <a:spcAft>
                <a:spcPts val="800"/>
              </a:spcAft>
              <a:buNone/>
            </a:pPr>
            <a:r>
              <a:rPr lang="en-NZ" sz="1000" kern="100">
                <a:solidFill>
                  <a:srgbClr val="2E3A42"/>
                </a:solidFill>
                <a:effectLst/>
                <a:latin typeface="Inter"/>
                <a:ea typeface="Inter" panose="02000503000000020004" pitchFamily="2" charset="0"/>
                <a:cs typeface="Times New Roman"/>
              </a:rPr>
              <a:t>NZQA has completed ‘Proof of Concepts’ (</a:t>
            </a:r>
            <a:r>
              <a:rPr lang="en-NZ" sz="1000" kern="100" err="1">
                <a:solidFill>
                  <a:srgbClr val="2E3A42"/>
                </a:solidFill>
                <a:effectLst/>
                <a:latin typeface="Inter"/>
                <a:ea typeface="Inter" panose="02000503000000020004" pitchFamily="2" charset="0"/>
                <a:cs typeface="Times New Roman"/>
              </a:rPr>
              <a:t>PoCs</a:t>
            </a:r>
            <a:r>
              <a:rPr lang="en-NZ" sz="1000" kern="100">
                <a:solidFill>
                  <a:srgbClr val="2E3A42"/>
                </a:solidFill>
                <a:effectLst/>
                <a:latin typeface="Inter"/>
                <a:ea typeface="Inter" panose="02000503000000020004" pitchFamily="2" charset="0"/>
                <a:cs typeface="Times New Roman"/>
              </a:rPr>
              <a:t>) for AI marking of three NCEA standards. These </a:t>
            </a:r>
            <a:r>
              <a:rPr lang="en-NZ" sz="1000" kern="100" err="1">
                <a:solidFill>
                  <a:srgbClr val="2E3A42"/>
                </a:solidFill>
                <a:effectLst/>
                <a:latin typeface="Inter"/>
                <a:ea typeface="Inter" panose="02000503000000020004" pitchFamily="2" charset="0"/>
                <a:cs typeface="Times New Roman"/>
              </a:rPr>
              <a:t>PoCs</a:t>
            </a:r>
            <a:r>
              <a:rPr lang="en-NZ" sz="1000" kern="100">
                <a:solidFill>
                  <a:srgbClr val="2E3A42"/>
                </a:solidFill>
                <a:effectLst/>
                <a:latin typeface="Inter"/>
                <a:ea typeface="Inter" panose="02000503000000020004" pitchFamily="2" charset="0"/>
                <a:cs typeface="Times New Roman"/>
              </a:rPr>
              <a:t> achieved promising results. A new PoC was started to explore how AI might be used to moderate secondary school marked internal assessments.  </a:t>
            </a:r>
          </a:p>
          <a:p>
            <a:pPr>
              <a:lnSpc>
                <a:spcPct val="115000"/>
              </a:lnSpc>
              <a:spcAft>
                <a:spcPts val="800"/>
              </a:spcAft>
              <a:buNone/>
            </a:pPr>
            <a:r>
              <a:rPr lang="en-NZ" sz="1000" b="1" kern="100">
                <a:solidFill>
                  <a:srgbClr val="2E3A42"/>
                </a:solidFill>
                <a:effectLst/>
                <a:latin typeface="Inter" panose="02000503000000020004" pitchFamily="2" charset="0"/>
                <a:ea typeface="Inter" panose="02000503000000020004" pitchFamily="2" charset="0"/>
                <a:cs typeface="Times New Roman" panose="02020603050405020304" pitchFamily="18" charset="0"/>
              </a:rPr>
              <a:t>Looking forward </a:t>
            </a:r>
            <a:endParaRPr lang="en-NZ" sz="1000" kern="100">
              <a:solidFill>
                <a:srgbClr val="2E3A42"/>
              </a:solidFill>
              <a:effectLst/>
              <a:latin typeface="Inter" panose="02000503000000020004" pitchFamily="2" charset="0"/>
              <a:ea typeface="Inter" panose="02000503000000020004" pitchFamily="2" charset="0"/>
              <a:cs typeface="Times New Roman" panose="02020603050405020304" pitchFamily="18" charset="0"/>
            </a:endParaRPr>
          </a:p>
          <a:p>
            <a:pPr>
              <a:lnSpc>
                <a:spcPct val="115000"/>
              </a:lnSpc>
              <a:spcAft>
                <a:spcPts val="800"/>
              </a:spcAft>
            </a:pPr>
            <a:r>
              <a:rPr lang="en-NZ" sz="1000" kern="100">
                <a:solidFill>
                  <a:srgbClr val="2E3A42"/>
                </a:solidFill>
                <a:effectLst/>
                <a:latin typeface="Inter"/>
                <a:ea typeface="Inter" panose="02000503000000020004" pitchFamily="2" charset="0"/>
                <a:cs typeface="Times New Roman"/>
              </a:rPr>
              <a:t>We will address the final recommendations from the ATS revie</a:t>
            </a:r>
            <a:r>
              <a:rPr lang="en-NZ" sz="1000" kern="100">
                <a:solidFill>
                  <a:srgbClr val="2E3A42"/>
                </a:solidFill>
                <a:latin typeface="Inter"/>
                <a:ea typeface="Inter" panose="02000503000000020004" pitchFamily="2" charset="0"/>
                <a:cs typeface="Times New Roman"/>
              </a:rPr>
              <a:t>ws. For AI marking of NCEA standards, we will now look to shortlist those that can be marked by AI in a live environment in 2027, prioritising curriculum areas that are expected to endure after the proposed NCEA changes. </a:t>
            </a:r>
            <a:endParaRPr lang="en-NZ" sz="1000" b="1" kern="100">
              <a:solidFill>
                <a:srgbClr val="2E3A42"/>
              </a:solidFill>
              <a:effectLst/>
              <a:latin typeface="Inter"/>
              <a:ea typeface="Inter" panose="02000503000000020004" pitchFamily="2" charset="0"/>
              <a:cs typeface="Times New Roman"/>
            </a:endParaRPr>
          </a:p>
          <a:p>
            <a:pPr>
              <a:lnSpc>
                <a:spcPct val="115000"/>
              </a:lnSpc>
              <a:spcAft>
                <a:spcPts val="800"/>
              </a:spcAft>
            </a:pPr>
            <a:endParaRPr lang="en-NZ" sz="1400" b="1" spc="-10">
              <a:solidFill>
                <a:srgbClr val="005A6C"/>
              </a:solidFill>
              <a:latin typeface="Mulish ExtraBold"/>
            </a:endParaRPr>
          </a:p>
          <a:p>
            <a:pPr>
              <a:lnSpc>
                <a:spcPct val="115000"/>
              </a:lnSpc>
              <a:spcAft>
                <a:spcPts val="800"/>
              </a:spcAft>
            </a:pPr>
            <a:r>
              <a:rPr lang="en-NZ" sz="1400" b="1" spc="-10">
                <a:solidFill>
                  <a:srgbClr val="005A6C"/>
                </a:solidFill>
                <a:latin typeface="Mulish ExtraBold"/>
              </a:rPr>
              <a:t>Digital Developments – Authenticity of Assessments  </a:t>
            </a:r>
          </a:p>
          <a:p>
            <a:pPr>
              <a:lnSpc>
                <a:spcPct val="115000"/>
              </a:lnSpc>
              <a:spcAft>
                <a:spcPts val="800"/>
              </a:spcAft>
            </a:pPr>
            <a:r>
              <a:rPr lang="en-NZ" sz="1000" kern="100">
                <a:solidFill>
                  <a:srgbClr val="2E3A42"/>
                </a:solidFill>
                <a:effectLst/>
                <a:latin typeface="Inter"/>
                <a:ea typeface="Inter" panose="02000503000000020004" pitchFamily="2" charset="0"/>
                <a:cs typeface="Times New Roman"/>
              </a:rPr>
              <a:t>The </a:t>
            </a:r>
            <a:r>
              <a:rPr lang="en-NZ" sz="1000" i="1" kern="100">
                <a:solidFill>
                  <a:srgbClr val="2E3A42"/>
                </a:solidFill>
                <a:effectLst/>
                <a:latin typeface="Inter"/>
                <a:ea typeface="Inter" panose="02000503000000020004" pitchFamily="2" charset="0"/>
                <a:cs typeface="Times New Roman"/>
              </a:rPr>
              <a:t>Authenticity </a:t>
            </a:r>
            <a:r>
              <a:rPr lang="en-NZ" sz="1000" kern="100">
                <a:solidFill>
                  <a:srgbClr val="2E3A42"/>
                </a:solidFill>
                <a:effectLst/>
                <a:latin typeface="Inter"/>
                <a:ea typeface="Inter" panose="02000503000000020004" pitchFamily="2" charset="0"/>
                <a:cs typeface="Times New Roman"/>
              </a:rPr>
              <a:t>project aims </a:t>
            </a:r>
            <a:r>
              <a:rPr lang="en-NZ" sz="1000" kern="100">
                <a:solidFill>
                  <a:srgbClr val="2E3A42"/>
                </a:solidFill>
                <a:latin typeface="Inter"/>
                <a:cs typeface="Times New Roman"/>
              </a:rPr>
              <a:t>to safeguard the integrity of NCEA assessments by addressing growing digital risks to assessment authenticity. In this quarter we laid the groundwork for the refresh of the Digital Authenticity Strategy. We also began small-scale trials of screen recording for invigilation and plagiarism detection tools to assess</a:t>
            </a:r>
            <a:r>
              <a:rPr lang="en-NZ" sz="1000" kern="100">
                <a:solidFill>
                  <a:srgbClr val="2E3A42"/>
                </a:solidFill>
                <a:effectLst/>
                <a:latin typeface="Inter"/>
                <a:ea typeface="Inter" panose="02000503000000020004" pitchFamily="2" charset="0"/>
                <a:cs typeface="Times New Roman"/>
              </a:rPr>
              <a:t> feasibility, accuracy, and user impact. A PoC is underway with two vendors to </a:t>
            </a:r>
            <a:r>
              <a:rPr lang="en-NZ" sz="1000" kern="100">
                <a:solidFill>
                  <a:srgbClr val="2E3A42"/>
                </a:solidFill>
                <a:latin typeface="Inter"/>
                <a:ea typeface="Inter" panose="02000503000000020004" pitchFamily="2" charset="0"/>
                <a:cs typeface="Times New Roman"/>
              </a:rPr>
              <a:t>gather insights on two potential solutions</a:t>
            </a:r>
            <a:r>
              <a:rPr lang="en-NZ" sz="1000" kern="100">
                <a:solidFill>
                  <a:srgbClr val="2E3A42"/>
                </a:solidFill>
                <a:effectLst/>
                <a:latin typeface="Inter"/>
                <a:ea typeface="Inter" panose="02000503000000020004" pitchFamily="2" charset="0"/>
                <a:cs typeface="Times New Roman"/>
              </a:rPr>
              <a:t>. </a:t>
            </a:r>
          </a:p>
          <a:p>
            <a:pPr>
              <a:lnSpc>
                <a:spcPct val="115000"/>
              </a:lnSpc>
              <a:spcAft>
                <a:spcPts val="800"/>
              </a:spcAft>
              <a:buNone/>
            </a:pPr>
            <a:r>
              <a:rPr lang="en-NZ" sz="1000" b="1" kern="100">
                <a:solidFill>
                  <a:srgbClr val="2E3A42"/>
                </a:solidFill>
                <a:effectLst/>
                <a:latin typeface="Inter" panose="02000503000000020004" pitchFamily="2" charset="0"/>
                <a:ea typeface="Inter" panose="02000503000000020004" pitchFamily="2" charset="0"/>
                <a:cs typeface="Times New Roman" panose="02020603050405020304" pitchFamily="18" charset="0"/>
              </a:rPr>
              <a:t>Looking forward </a:t>
            </a:r>
            <a:endParaRPr lang="en-NZ" sz="1000" kern="100">
              <a:solidFill>
                <a:srgbClr val="2E3A42"/>
              </a:solidFill>
              <a:effectLst/>
              <a:latin typeface="Inter" panose="02000503000000020004" pitchFamily="2" charset="0"/>
              <a:ea typeface="Inter" panose="02000503000000020004" pitchFamily="2" charset="0"/>
              <a:cs typeface="Times New Roman" panose="02020603050405020304" pitchFamily="18" charset="0"/>
            </a:endParaRPr>
          </a:p>
          <a:p>
            <a:pPr>
              <a:lnSpc>
                <a:spcPct val="115000"/>
              </a:lnSpc>
              <a:spcAft>
                <a:spcPts val="800"/>
              </a:spcAft>
            </a:pPr>
            <a:r>
              <a:rPr lang="en-NZ" sz="1000" kern="100">
                <a:solidFill>
                  <a:srgbClr val="2E3A42"/>
                </a:solidFill>
                <a:effectLst/>
                <a:latin typeface="Inter"/>
                <a:ea typeface="Inter" panose="02000503000000020004" pitchFamily="2" charset="0"/>
                <a:cs typeface="Times New Roman"/>
              </a:rPr>
              <a:t>We will refresh the Digital Authenticity </a:t>
            </a:r>
            <a:r>
              <a:rPr lang="en-NZ" sz="1000" kern="100">
                <a:solidFill>
                  <a:srgbClr val="2E3A42"/>
                </a:solidFill>
                <a:latin typeface="Inter"/>
                <a:ea typeface="Inter" panose="02000503000000020004" pitchFamily="2" charset="0"/>
                <a:cs typeface="Times New Roman"/>
              </a:rPr>
              <a:t>Strategy and continue </a:t>
            </a:r>
            <a:r>
              <a:rPr lang="en-NZ" sz="1000" kern="100">
                <a:solidFill>
                  <a:srgbClr val="2E3A42"/>
                </a:solidFill>
                <a:effectLst/>
                <a:latin typeface="Inter"/>
                <a:ea typeface="Inter" panose="02000503000000020004" pitchFamily="2" charset="0"/>
                <a:cs typeface="Times New Roman"/>
              </a:rPr>
              <a:t>the PoC to explore screen recording. </a:t>
            </a:r>
          </a:p>
          <a:p>
            <a:pPr>
              <a:lnSpc>
                <a:spcPct val="115000"/>
              </a:lnSpc>
              <a:spcAft>
                <a:spcPts val="800"/>
              </a:spcAft>
            </a:pPr>
            <a:endParaRPr lang="en-NZ" sz="1000" b="1" spc="-10">
              <a:solidFill>
                <a:srgbClr val="005A6C"/>
              </a:solidFill>
              <a:latin typeface="Mulish ExtraBold"/>
            </a:endParaRPr>
          </a:p>
          <a:p>
            <a:pPr marL="12700" algn="just">
              <a:lnSpc>
                <a:spcPct val="115000"/>
              </a:lnSpc>
              <a:spcBef>
                <a:spcPts val="100"/>
              </a:spcBef>
              <a:spcAft>
                <a:spcPts val="800"/>
              </a:spcAft>
              <a:buNone/>
            </a:pPr>
            <a:r>
              <a:rPr lang="en-NZ" sz="1400" b="1" spc="-10">
                <a:solidFill>
                  <a:srgbClr val="005A6C"/>
                </a:solidFill>
                <a:latin typeface="Mulish ExtraBold"/>
              </a:rPr>
              <a:t>Minister’s proposal to replace NCEA </a:t>
            </a:r>
          </a:p>
          <a:p>
            <a:pPr marL="12700" algn="l">
              <a:lnSpc>
                <a:spcPct val="115000"/>
              </a:lnSpc>
              <a:spcBef>
                <a:spcPts val="100"/>
              </a:spcBef>
              <a:spcAft>
                <a:spcPts val="800"/>
              </a:spcAft>
              <a:buNone/>
            </a:pPr>
            <a:r>
              <a:rPr lang="en-NZ" sz="1000" kern="100">
                <a:solidFill>
                  <a:srgbClr val="2E3A42"/>
                </a:solidFill>
                <a:latin typeface="Inter" panose="02000503000000020004" pitchFamily="2" charset="0"/>
                <a:ea typeface="Inter" panose="02000503000000020004" pitchFamily="2" charset="0"/>
                <a:cs typeface="Times New Roman" panose="02020603050405020304" pitchFamily="18" charset="0"/>
              </a:rPr>
              <a:t>In March Cabinet confirmed the replacement of NCEA and the main structural components of the new qualifications system. In the months leading up to this, we continued to support the Ministry of Education and to work with the NCEA Professional Advisory Group and the National Qualifications Technical Advisory Group on the proposal to replace NCEA. This included contributing to a Cabinet paper and ensuring alignment between plans for the assessment criteria authentically with work on the new curriculum subjects. We also progressed our internal planning to support implementation of the new qualification and assessment system. </a:t>
            </a:r>
            <a:endParaRPr lang="en-NZ" sz="1400" b="1" spc="-10">
              <a:solidFill>
                <a:srgbClr val="2E3A42"/>
              </a:solidFill>
              <a:latin typeface="Mulish ExtraBold"/>
            </a:endParaRPr>
          </a:p>
          <a:p>
            <a:pPr>
              <a:lnSpc>
                <a:spcPct val="115000"/>
              </a:lnSpc>
              <a:spcAft>
                <a:spcPts val="800"/>
              </a:spcAft>
              <a:buNone/>
            </a:pPr>
            <a:r>
              <a:rPr lang="en-NZ" sz="1000" b="1">
                <a:solidFill>
                  <a:srgbClr val="2E3A42"/>
                </a:solidFill>
                <a:latin typeface="Inter" panose="02000503000000020004"/>
              </a:rPr>
              <a:t>Looking forward </a:t>
            </a:r>
          </a:p>
          <a:p>
            <a:pPr>
              <a:lnSpc>
                <a:spcPct val="115000"/>
              </a:lnSpc>
              <a:spcAft>
                <a:spcPts val="800"/>
              </a:spcAft>
            </a:pPr>
            <a:r>
              <a:rPr lang="en-NZ" sz="1000" kern="100">
                <a:solidFill>
                  <a:srgbClr val="2E3A42"/>
                </a:solidFill>
                <a:effectLst/>
                <a:latin typeface="Inter"/>
                <a:ea typeface="Inter" panose="02000503000000020004" pitchFamily="2" charset="0"/>
                <a:cs typeface="Times New Roman"/>
              </a:rPr>
              <a:t>We will </a:t>
            </a:r>
            <a:r>
              <a:rPr lang="en-NZ" sz="1000" kern="100">
                <a:solidFill>
                  <a:srgbClr val="2E3A42"/>
                </a:solidFill>
                <a:latin typeface="Inter"/>
                <a:ea typeface="Inter" panose="02000503000000020004" pitchFamily="2" charset="0"/>
                <a:cs typeface="Times New Roman"/>
              </a:rPr>
              <a:t>continue work with the Ministry of Education, to support the next phase of technical decisions. We will also </a:t>
            </a:r>
            <a:r>
              <a:rPr lang="en-NZ" sz="1000" kern="100">
                <a:solidFill>
                  <a:srgbClr val="2E3A42"/>
                </a:solidFill>
                <a:effectLst/>
                <a:latin typeface="Inter"/>
                <a:ea typeface="Inter" panose="02000503000000020004" pitchFamily="2" charset="0"/>
                <a:cs typeface="Times New Roman"/>
              </a:rPr>
              <a:t>start work with Universities New Zealand to review University Entrance (UE) in line with the new qualifications.</a:t>
            </a:r>
          </a:p>
        </p:txBody>
      </p:sp>
      <p:sp>
        <p:nvSpPr>
          <p:cNvPr id="3" name="object 3">
            <a:extLst>
              <a:ext uri="{FF2B5EF4-FFF2-40B4-BE49-F238E27FC236}">
                <a16:creationId xmlns:a16="http://schemas.microsoft.com/office/drawing/2014/main" id="{AFBE9C13-3B29-2DBE-4F59-537ACB9CB2AB}"/>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5" name="object 5">
            <a:extLst>
              <a:ext uri="{FF2B5EF4-FFF2-40B4-BE49-F238E27FC236}">
                <a16:creationId xmlns:a16="http://schemas.microsoft.com/office/drawing/2014/main" id="{CD88292C-C5BE-B84E-B798-274575354DA0}"/>
              </a:ext>
            </a:extLst>
          </p:cNvPr>
          <p:cNvSpPr txBox="1">
            <a:spLocks noGrp="1"/>
          </p:cNvSpPr>
          <p:nvPr>
            <p:ph type="title"/>
          </p:nvPr>
        </p:nvSpPr>
        <p:spPr>
          <a:xfrm>
            <a:off x="490774" y="1028703"/>
            <a:ext cx="5875655" cy="391159"/>
          </a:xfrm>
          <a:prstGeom prst="rect">
            <a:avLst/>
          </a:prstGeom>
        </p:spPr>
        <p:txBody>
          <a:bodyPr vert="horz" wrap="square" lIns="0" tIns="12700" rIns="0" bIns="0" rtlCol="0">
            <a:spAutoFit/>
          </a:bodyPr>
          <a:lstStyle/>
          <a:p>
            <a:pPr marL="12700">
              <a:lnSpc>
                <a:spcPct val="100000"/>
              </a:lnSpc>
              <a:spcBef>
                <a:spcPts val="100"/>
              </a:spcBef>
            </a:pPr>
            <a:r>
              <a:rPr lang="en-NZ" noProof="0"/>
              <a:t>Strategic priorities </a:t>
            </a:r>
            <a:r>
              <a:rPr lang="en-NZ"/>
              <a:t> </a:t>
            </a:r>
            <a:endParaRPr lang="en-NZ" spc="-10" noProof="0"/>
          </a:p>
        </p:txBody>
      </p:sp>
      <p:sp>
        <p:nvSpPr>
          <p:cNvPr id="12" name="object 12">
            <a:extLst>
              <a:ext uri="{FF2B5EF4-FFF2-40B4-BE49-F238E27FC236}">
                <a16:creationId xmlns:a16="http://schemas.microsoft.com/office/drawing/2014/main" id="{748C585B-5FDE-0871-AFC3-750C77E95E4E}"/>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9" name="Rectangle 8">
            <a:extLst>
              <a:ext uri="{FF2B5EF4-FFF2-40B4-BE49-F238E27FC236}">
                <a16:creationId xmlns:a16="http://schemas.microsoft.com/office/drawing/2014/main" id="{9F7B6F76-36DD-AFF4-6408-9032B1EE97B5}"/>
              </a:ext>
            </a:extLst>
          </p:cNvPr>
          <p:cNvSpPr/>
          <p:nvPr/>
        </p:nvSpPr>
        <p:spPr>
          <a:xfrm>
            <a:off x="6885432" y="9917430"/>
            <a:ext cx="374904" cy="35426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14" name="Slide Number Placeholder 13">
            <a:extLst>
              <a:ext uri="{FF2B5EF4-FFF2-40B4-BE49-F238E27FC236}">
                <a16:creationId xmlns:a16="http://schemas.microsoft.com/office/drawing/2014/main" id="{88ACE466-C875-0D00-5BD0-240566F31A1E}"/>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t>6</a:t>
            </a:fld>
            <a:endParaRPr lang="en-NZ" sz="1000" noProof="0"/>
          </a:p>
        </p:txBody>
      </p:sp>
      <p:sp>
        <p:nvSpPr>
          <p:cNvPr id="4" name="TextBox 3">
            <a:extLst>
              <a:ext uri="{FF2B5EF4-FFF2-40B4-BE49-F238E27FC236}">
                <a16:creationId xmlns:a16="http://schemas.microsoft.com/office/drawing/2014/main" id="{7BCA2AF0-CF4C-7E22-870D-89B9A80269C8}"/>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Secondary Assessment</a:t>
            </a:r>
            <a:endParaRPr lang="en-NZ" sz="1000">
              <a:solidFill>
                <a:srgbClr val="005A6C"/>
              </a:solidFill>
              <a:latin typeface="Inter" panose="02000503000000020004" pitchFamily="2" charset="0"/>
              <a:ea typeface="Inter" panose="02000503000000020004" pitchFamily="2" charset="0"/>
            </a:endParaRPr>
          </a:p>
        </p:txBody>
      </p:sp>
    </p:spTree>
    <p:extLst>
      <p:ext uri="{BB962C8B-B14F-4D97-AF65-F5344CB8AC3E}">
        <p14:creationId xmlns:p14="http://schemas.microsoft.com/office/powerpoint/2010/main" val="3010829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DB6DC-B4CA-8AD3-D3C4-1B76A04B2BC0}"/>
            </a:ext>
          </a:extLst>
        </p:cNvPr>
        <p:cNvGrpSpPr/>
        <p:nvPr/>
      </p:nvGrpSpPr>
      <p:grpSpPr>
        <a:xfrm>
          <a:off x="0" y="0"/>
          <a:ext cx="0" cy="0"/>
          <a:chOff x="0" y="0"/>
          <a:chExt cx="0" cy="0"/>
        </a:xfrm>
      </p:grpSpPr>
      <p:sp>
        <p:nvSpPr>
          <p:cNvPr id="20" name="Title 19">
            <a:extLst>
              <a:ext uri="{FF2B5EF4-FFF2-40B4-BE49-F238E27FC236}">
                <a16:creationId xmlns:a16="http://schemas.microsoft.com/office/drawing/2014/main" id="{AADF5CF5-C284-D9BB-15EB-0142C45A6FCB}"/>
              </a:ext>
            </a:extLst>
          </p:cNvPr>
          <p:cNvSpPr>
            <a:spLocks noGrp="1"/>
          </p:cNvSpPr>
          <p:nvPr>
            <p:ph type="title"/>
          </p:nvPr>
        </p:nvSpPr>
        <p:spPr>
          <a:xfrm>
            <a:off x="500299" y="1028703"/>
            <a:ext cx="5875655" cy="369332"/>
          </a:xfrm>
        </p:spPr>
        <p:txBody>
          <a:bodyPr/>
          <a:lstStyle/>
          <a:p>
            <a:r>
              <a:rPr lang="en-NZ"/>
              <a:t>Operational overview </a:t>
            </a:r>
          </a:p>
        </p:txBody>
      </p:sp>
      <p:sp>
        <p:nvSpPr>
          <p:cNvPr id="3" name="object 3">
            <a:extLst>
              <a:ext uri="{FF2B5EF4-FFF2-40B4-BE49-F238E27FC236}">
                <a16:creationId xmlns:a16="http://schemas.microsoft.com/office/drawing/2014/main" id="{80332017-AF76-6BA3-84D5-F957488318FB}"/>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12" name="object 12">
            <a:extLst>
              <a:ext uri="{FF2B5EF4-FFF2-40B4-BE49-F238E27FC236}">
                <a16:creationId xmlns:a16="http://schemas.microsoft.com/office/drawing/2014/main" id="{029A55BB-A398-209B-DFE6-C5F7DBB54A20}"/>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9" name="Rectangle 8">
            <a:extLst>
              <a:ext uri="{FF2B5EF4-FFF2-40B4-BE49-F238E27FC236}">
                <a16:creationId xmlns:a16="http://schemas.microsoft.com/office/drawing/2014/main" id="{0A856537-C041-DB6C-8F7A-BE591D0E20B4}"/>
              </a:ext>
            </a:extLst>
          </p:cNvPr>
          <p:cNvSpPr/>
          <p:nvPr/>
        </p:nvSpPr>
        <p:spPr>
          <a:xfrm>
            <a:off x="6885432" y="9917430"/>
            <a:ext cx="374904" cy="35426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14" name="Slide Number Placeholder 13">
            <a:extLst>
              <a:ext uri="{FF2B5EF4-FFF2-40B4-BE49-F238E27FC236}">
                <a16:creationId xmlns:a16="http://schemas.microsoft.com/office/drawing/2014/main" id="{78765752-1C30-5647-01BE-967C86E981A8}"/>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t>7</a:t>
            </a:fld>
            <a:endParaRPr lang="en-NZ" sz="1000" noProof="0"/>
          </a:p>
        </p:txBody>
      </p:sp>
      <p:sp>
        <p:nvSpPr>
          <p:cNvPr id="6" name="TextBox 5">
            <a:extLst>
              <a:ext uri="{FF2B5EF4-FFF2-40B4-BE49-F238E27FC236}">
                <a16:creationId xmlns:a16="http://schemas.microsoft.com/office/drawing/2014/main" id="{B32AAF63-C9C2-2037-5A97-2E215C93A42C}"/>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Secondary Assessment</a:t>
            </a:r>
            <a:endParaRPr lang="en-NZ" sz="1000">
              <a:solidFill>
                <a:srgbClr val="005A6C"/>
              </a:solidFill>
              <a:latin typeface="Inter" panose="02000503000000020004" pitchFamily="2" charset="0"/>
              <a:ea typeface="Inter" panose="02000503000000020004" pitchFamily="2" charset="0"/>
            </a:endParaRPr>
          </a:p>
        </p:txBody>
      </p:sp>
      <p:sp>
        <p:nvSpPr>
          <p:cNvPr id="5" name="TextBox 4">
            <a:extLst>
              <a:ext uri="{FF2B5EF4-FFF2-40B4-BE49-F238E27FC236}">
                <a16:creationId xmlns:a16="http://schemas.microsoft.com/office/drawing/2014/main" id="{AB4F6C7E-F6AF-34CD-A413-DA412F0E1902}"/>
              </a:ext>
            </a:extLst>
          </p:cNvPr>
          <p:cNvSpPr txBox="1"/>
          <p:nvPr/>
        </p:nvSpPr>
        <p:spPr>
          <a:xfrm>
            <a:off x="422414" y="1501599"/>
            <a:ext cx="6260061" cy="7875297"/>
          </a:xfrm>
          <a:prstGeom prst="rect">
            <a:avLst/>
          </a:prstGeom>
          <a:noFill/>
        </p:spPr>
        <p:txBody>
          <a:bodyPr wrap="square" lIns="91440" tIns="45720" rIns="91440" bIns="45720" anchor="t">
            <a:spAutoFit/>
          </a:bodyPr>
          <a:lstStyle/>
          <a:p>
            <a:pPr>
              <a:lnSpc>
                <a:spcPct val="115000"/>
              </a:lnSpc>
              <a:spcAft>
                <a:spcPts val="800"/>
              </a:spcAft>
            </a:pPr>
            <a:r>
              <a:rPr lang="en-NZ" sz="1400" b="1" spc="-10" dirty="0">
                <a:solidFill>
                  <a:srgbClr val="005A6C"/>
                </a:solidFill>
                <a:latin typeface="Mulish ExtraBold"/>
              </a:rPr>
              <a:t>Strengthening NCEA Quality Assurance and support for schools and kura  </a:t>
            </a:r>
          </a:p>
          <a:p>
            <a:pPr>
              <a:lnSpc>
                <a:spcPct val="115000"/>
              </a:lnSpc>
              <a:spcAft>
                <a:spcPts val="800"/>
              </a:spcAft>
              <a:buNone/>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We continued our risk-based approach to strengthen school and kura NCEA quality assurance, including:</a:t>
            </a:r>
          </a:p>
          <a:p>
            <a:pPr marL="171450" indent="-171450">
              <a:lnSpc>
                <a:spcPct val="115000"/>
              </a:lnSpc>
              <a:spcAft>
                <a:spcPts val="800"/>
              </a:spcAft>
              <a:buFont typeface="Arial" panose="020B0604020202020204" pitchFamily="34" charset="0"/>
              <a:buChar char="•"/>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delivering a number of </a:t>
            </a: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seminars and webinars focused on </a:t>
            </a: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improving consistency in how assessment requirements are applied (this includes standard conditions, evidence requirements, moderation expectations, practices and processes).</a:t>
            </a:r>
          </a:p>
          <a:p>
            <a:pPr marL="171450" indent="-171450">
              <a:lnSpc>
                <a:spcPct val="115000"/>
              </a:lnSpc>
              <a:spcAft>
                <a:spcPts val="800"/>
              </a:spcAft>
              <a:buFont typeface="Arial" panose="020B0604020202020204" pitchFamily="34" charset="0"/>
              <a:buChar char="•"/>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working with schools and kura to develop a new Special Assessment Conditions (SAC) auditing process. This will support confidence that assessment supports are being applied appropriately, equitably and consistently.</a:t>
            </a: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i</a:t>
            </a: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dentifying schools and kura that require confirmatory moderation  by looking at indicators of non-compliance. </a:t>
            </a:r>
          </a:p>
          <a:p>
            <a:pPr marL="171450" indent="-171450">
              <a:lnSpc>
                <a:spcPct val="115000"/>
              </a:lnSpc>
              <a:spcAft>
                <a:spcPts val="800"/>
              </a:spcAft>
              <a:buFont typeface="Arial" panose="020B0604020202020204" pitchFamily="34" charset="0"/>
              <a:buChar char="•"/>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undertaking seminars and webinars to build assessment capability, reinforce national expectations, and support consistent implementation of NCEA.</a:t>
            </a:r>
          </a:p>
          <a:p>
            <a:pPr marL="171450" indent="-171450">
              <a:lnSpc>
                <a:spcPct val="115000"/>
              </a:lnSpc>
              <a:spcAft>
                <a:spcPts val="800"/>
              </a:spcAft>
              <a:buFont typeface="Arial" panose="020B0604020202020204" pitchFamily="34" charset="0"/>
              <a:buChar char="•"/>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engaging with kura that are participating in a project to strengthen the capability of assessors to understand their needs and perspectives. </a:t>
            </a:r>
          </a:p>
          <a:p>
            <a:pPr>
              <a:lnSpc>
                <a:spcPct val="115000"/>
              </a:lnSpc>
              <a:spcAft>
                <a:spcPts val="800"/>
              </a:spcAft>
            </a:pPr>
            <a:r>
              <a:rPr lang="en-NZ" sz="1000" b="1" dirty="0">
                <a:solidFill>
                  <a:srgbClr val="2E3A42"/>
                </a:solidFill>
                <a:latin typeface="Inter" panose="02000503000000020004"/>
              </a:rPr>
              <a:t>Looking forward </a:t>
            </a:r>
          </a:p>
          <a:p>
            <a:pPr>
              <a:lnSpc>
                <a:spcPct val="115000"/>
              </a:lnSpc>
              <a:spcAft>
                <a:spcPts val="800"/>
              </a:spcAft>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In the next quarter, we will: </a:t>
            </a: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carry out quality assurance activities to determine whether schools and kura continue to meet the requirements for Consent to Assess. </a:t>
            </a: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undertake quality assurance check-ins for schools and kura that are not scheduled for a </a:t>
            </a:r>
            <a:r>
              <a:rPr lang="en-NZ" sz="1000" i="1" kern="100" dirty="0">
                <a:solidFill>
                  <a:srgbClr val="2E3A42"/>
                </a:solidFill>
                <a:latin typeface="Inter"/>
                <a:ea typeface="Inter" panose="02000503000000020004" pitchFamily="2" charset="0"/>
                <a:cs typeface="Times New Roman"/>
              </a:rPr>
              <a:t>Managing National Assessment</a:t>
            </a:r>
            <a:r>
              <a:rPr lang="en-NZ" sz="1000" kern="100" dirty="0">
                <a:solidFill>
                  <a:srgbClr val="2E3A42"/>
                </a:solidFill>
                <a:latin typeface="Inter"/>
                <a:ea typeface="Inter" panose="02000503000000020004" pitchFamily="2" charset="0"/>
                <a:cs typeface="Times New Roman"/>
              </a:rPr>
              <a:t> review this year. </a:t>
            </a: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undertake </a:t>
            </a: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confirmatory moderation on selected assessments to target additional assurance activities. </a:t>
            </a: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 </a:t>
            </a:r>
            <a:endParaRPr lang="en-NZ" sz="1000" kern="100" dirty="0">
              <a:solidFill>
                <a:srgbClr val="2E3A42"/>
              </a:solidFill>
              <a:latin typeface="Inter"/>
              <a:ea typeface="Inter" panose="02000503000000020004" pitchFamily="2" charset="0"/>
              <a:cs typeface="Times New Roman"/>
            </a:endParaRPr>
          </a:p>
          <a:p>
            <a:pPr marL="171450" indent="-171450">
              <a:lnSpc>
                <a:spcPct val="115000"/>
              </a:lnSpc>
              <a:spcAft>
                <a:spcPts val="800"/>
              </a:spcAft>
              <a:buFont typeface="Arial" panose="020B0604020202020204" pitchFamily="34" charset="0"/>
              <a:buChar char="•"/>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offer webinars for </a:t>
            </a: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just in time learning for schools and kura</a:t>
            </a: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a:t>
            </a:r>
          </a:p>
          <a:p>
            <a:pPr marL="171450" indent="-171450">
              <a:lnSpc>
                <a:spcPct val="115000"/>
              </a:lnSpc>
              <a:spcAft>
                <a:spcPts val="800"/>
              </a:spcAft>
              <a:buFont typeface="Arial" panose="020B0604020202020204" pitchFamily="34" charset="0"/>
              <a:buChar char="•"/>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gather feedback on the resource package to improve assessor capability, and support the rollout of the finished product with kura. </a:t>
            </a:r>
            <a:endPar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endParaRPr>
          </a:p>
          <a:p>
            <a:pPr>
              <a:lnSpc>
                <a:spcPct val="115000"/>
              </a:lnSpc>
              <a:spcAft>
                <a:spcPts val="800"/>
              </a:spcAft>
            </a:pP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These activities support our focus on aligning regulatory effort with system risk, sustaining sector capability, and maintaining confidence in the credibility and consistency of assessment outcomes.</a:t>
            </a:r>
          </a:p>
          <a:p>
            <a:pPr marL="171450" indent="-171450">
              <a:lnSpc>
                <a:spcPct val="115000"/>
              </a:lnSpc>
              <a:spcAft>
                <a:spcPts val="800"/>
              </a:spcAft>
              <a:buFont typeface="Arial" panose="020B0604020202020204" pitchFamily="34" charset="0"/>
              <a:buChar char="•"/>
            </a:pPr>
            <a:endParaRPr lang="en-NZ" sz="1000" kern="100" dirty="0">
              <a:latin typeface="Inter" panose="02000503000000020004" pitchFamily="2" charset="0"/>
              <a:ea typeface="Inter" panose="02000503000000020004" pitchFamily="2" charset="0"/>
              <a:cs typeface="Times New Roman" panose="02020603050405020304" pitchFamily="18" charset="0"/>
            </a:endParaRPr>
          </a:p>
          <a:p>
            <a:pPr>
              <a:lnSpc>
                <a:spcPct val="115000"/>
              </a:lnSpc>
              <a:spcAft>
                <a:spcPts val="800"/>
              </a:spcAft>
            </a:pPr>
            <a:r>
              <a:rPr lang="en-NZ" sz="1400" b="1" spc="-10" dirty="0">
                <a:solidFill>
                  <a:srgbClr val="005A6C"/>
                </a:solidFill>
                <a:latin typeface="Mulish ExtraBold"/>
              </a:rPr>
              <a:t>Results release – NCEA and Scholarship </a:t>
            </a:r>
          </a:p>
          <a:p>
            <a:pPr>
              <a:lnSpc>
                <a:spcPct val="115000"/>
              </a:lnSpc>
              <a:spcAft>
                <a:spcPts val="800"/>
              </a:spcAft>
            </a:pPr>
            <a:r>
              <a:rPr lang="en-NZ" sz="1000" kern="100" dirty="0">
                <a:solidFill>
                  <a:srgbClr val="2E3A42"/>
                </a:solidFill>
                <a:effectLst/>
                <a:latin typeface="Inter" panose="02000503000000020004" pitchFamily="2" charset="0"/>
                <a:ea typeface="Inter" panose="02000503000000020004" pitchFamily="2" charset="0"/>
                <a:cs typeface="Times New Roman" panose="02020603050405020304" pitchFamily="18" charset="0"/>
              </a:rPr>
              <a:t>We successfully released NCEA results on 14 January 2026, where ~92,000 students logged onto the student portal to view their results, and NZ Scholarship results on 10 February 2026.  </a:t>
            </a:r>
          </a:p>
        </p:txBody>
      </p:sp>
    </p:spTree>
    <p:extLst>
      <p:ext uri="{BB962C8B-B14F-4D97-AF65-F5344CB8AC3E}">
        <p14:creationId xmlns:p14="http://schemas.microsoft.com/office/powerpoint/2010/main" val="4130765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7560309" cy="10692130"/>
          </a:xfrm>
          <a:custGeom>
            <a:avLst/>
            <a:gdLst/>
            <a:ahLst/>
            <a:cxnLst/>
            <a:rect l="l" t="t" r="r" b="b"/>
            <a:pathLst>
              <a:path w="7560309" h="10692130">
                <a:moveTo>
                  <a:pt x="7560005" y="0"/>
                </a:moveTo>
                <a:lnTo>
                  <a:pt x="0" y="0"/>
                </a:lnTo>
                <a:lnTo>
                  <a:pt x="0" y="10692003"/>
                </a:lnTo>
                <a:lnTo>
                  <a:pt x="7560005" y="10692003"/>
                </a:lnTo>
                <a:lnTo>
                  <a:pt x="7560005" y="0"/>
                </a:lnTo>
                <a:close/>
              </a:path>
            </a:pathLst>
          </a:custGeom>
          <a:solidFill>
            <a:srgbClr val="009AAD"/>
          </a:solidFill>
        </p:spPr>
        <p:txBody>
          <a:bodyPr wrap="square" lIns="0" tIns="0" rIns="0" bIns="0" rtlCol="0"/>
          <a:lstStyle/>
          <a:p>
            <a:endParaRPr lang="en-NZ" noProof="0"/>
          </a:p>
        </p:txBody>
      </p:sp>
      <p:sp>
        <p:nvSpPr>
          <p:cNvPr id="3" name="object 3"/>
          <p:cNvSpPr/>
          <p:nvPr/>
        </p:nvSpPr>
        <p:spPr>
          <a:xfrm>
            <a:off x="503999" y="10099003"/>
            <a:ext cx="6552565" cy="0"/>
          </a:xfrm>
          <a:custGeom>
            <a:avLst/>
            <a:gdLst/>
            <a:ahLst/>
            <a:cxnLst/>
            <a:rect l="l" t="t" r="r" b="b"/>
            <a:pathLst>
              <a:path w="6552565">
                <a:moveTo>
                  <a:pt x="0" y="0"/>
                </a:moveTo>
                <a:lnTo>
                  <a:pt x="6552006" y="0"/>
                </a:lnTo>
              </a:path>
            </a:pathLst>
          </a:custGeom>
          <a:ln w="6350">
            <a:solidFill>
              <a:srgbClr val="FFFFFF"/>
            </a:solidFill>
          </a:ln>
        </p:spPr>
        <p:txBody>
          <a:bodyPr wrap="square" lIns="0" tIns="0" rIns="0" bIns="0" rtlCol="0"/>
          <a:lstStyle/>
          <a:p>
            <a:endParaRPr lang="en-NZ" noProof="0"/>
          </a:p>
        </p:txBody>
      </p:sp>
      <p:sp>
        <p:nvSpPr>
          <p:cNvPr id="4" name="object 4"/>
          <p:cNvSpPr/>
          <p:nvPr/>
        </p:nvSpPr>
        <p:spPr>
          <a:xfrm>
            <a:off x="5968721" y="421645"/>
            <a:ext cx="1587500" cy="1524000"/>
          </a:xfrm>
          <a:custGeom>
            <a:avLst/>
            <a:gdLst/>
            <a:ahLst/>
            <a:cxnLst/>
            <a:rect l="l" t="t" r="r" b="b"/>
            <a:pathLst>
              <a:path w="1587500" h="1524000">
                <a:moveTo>
                  <a:pt x="995793" y="12699"/>
                </a:moveTo>
                <a:lnTo>
                  <a:pt x="630315" y="12699"/>
                </a:lnTo>
                <a:lnTo>
                  <a:pt x="395528" y="76199"/>
                </a:lnTo>
                <a:lnTo>
                  <a:pt x="349598" y="101599"/>
                </a:lnTo>
                <a:lnTo>
                  <a:pt x="304582" y="126999"/>
                </a:lnTo>
                <a:lnTo>
                  <a:pt x="260537" y="139699"/>
                </a:lnTo>
                <a:lnTo>
                  <a:pt x="217520" y="165099"/>
                </a:lnTo>
                <a:lnTo>
                  <a:pt x="175590" y="190499"/>
                </a:lnTo>
                <a:lnTo>
                  <a:pt x="134805" y="228599"/>
                </a:lnTo>
                <a:lnTo>
                  <a:pt x="95220" y="253999"/>
                </a:lnTo>
                <a:lnTo>
                  <a:pt x="56895" y="292099"/>
                </a:lnTo>
                <a:lnTo>
                  <a:pt x="39030" y="304799"/>
                </a:lnTo>
                <a:lnTo>
                  <a:pt x="24587" y="330199"/>
                </a:lnTo>
                <a:lnTo>
                  <a:pt x="7023" y="380999"/>
                </a:lnTo>
                <a:lnTo>
                  <a:pt x="1930" y="431799"/>
                </a:lnTo>
                <a:lnTo>
                  <a:pt x="0" y="482599"/>
                </a:lnTo>
                <a:lnTo>
                  <a:pt x="518" y="533399"/>
                </a:lnTo>
                <a:lnTo>
                  <a:pt x="3457" y="584199"/>
                </a:lnTo>
                <a:lnTo>
                  <a:pt x="8777" y="634999"/>
                </a:lnTo>
                <a:lnTo>
                  <a:pt x="16439" y="685799"/>
                </a:lnTo>
                <a:lnTo>
                  <a:pt x="26404" y="736599"/>
                </a:lnTo>
                <a:lnTo>
                  <a:pt x="38633" y="787399"/>
                </a:lnTo>
                <a:lnTo>
                  <a:pt x="51971" y="838199"/>
                </a:lnTo>
                <a:lnTo>
                  <a:pt x="67358" y="876299"/>
                </a:lnTo>
                <a:lnTo>
                  <a:pt x="84737" y="927099"/>
                </a:lnTo>
                <a:lnTo>
                  <a:pt x="104048" y="977899"/>
                </a:lnTo>
                <a:lnTo>
                  <a:pt x="125233" y="1015999"/>
                </a:lnTo>
                <a:lnTo>
                  <a:pt x="148234" y="1054099"/>
                </a:lnTo>
                <a:lnTo>
                  <a:pt x="175691" y="1104899"/>
                </a:lnTo>
                <a:lnTo>
                  <a:pt x="205337" y="1142999"/>
                </a:lnTo>
                <a:lnTo>
                  <a:pt x="237124" y="1193799"/>
                </a:lnTo>
                <a:lnTo>
                  <a:pt x="271002" y="1231899"/>
                </a:lnTo>
                <a:lnTo>
                  <a:pt x="306921" y="1269999"/>
                </a:lnTo>
                <a:lnTo>
                  <a:pt x="344833" y="1308099"/>
                </a:lnTo>
                <a:lnTo>
                  <a:pt x="384689" y="1346199"/>
                </a:lnTo>
                <a:lnTo>
                  <a:pt x="429958" y="1384299"/>
                </a:lnTo>
                <a:lnTo>
                  <a:pt x="467918" y="1409699"/>
                </a:lnTo>
                <a:lnTo>
                  <a:pt x="507576" y="1435099"/>
                </a:lnTo>
                <a:lnTo>
                  <a:pt x="549593" y="1460499"/>
                </a:lnTo>
                <a:lnTo>
                  <a:pt x="594635" y="1485899"/>
                </a:lnTo>
                <a:lnTo>
                  <a:pt x="643363" y="1511299"/>
                </a:lnTo>
                <a:lnTo>
                  <a:pt x="696441" y="1523999"/>
                </a:lnTo>
                <a:lnTo>
                  <a:pt x="887770" y="1523999"/>
                </a:lnTo>
                <a:lnTo>
                  <a:pt x="949855" y="1511299"/>
                </a:lnTo>
                <a:lnTo>
                  <a:pt x="1015885" y="1485899"/>
                </a:lnTo>
                <a:lnTo>
                  <a:pt x="1050111" y="1460499"/>
                </a:lnTo>
                <a:lnTo>
                  <a:pt x="1089474" y="1435099"/>
                </a:lnTo>
                <a:lnTo>
                  <a:pt x="1129101" y="1396999"/>
                </a:lnTo>
                <a:lnTo>
                  <a:pt x="821982" y="1396999"/>
                </a:lnTo>
                <a:lnTo>
                  <a:pt x="772839" y="1384299"/>
                </a:lnTo>
                <a:lnTo>
                  <a:pt x="724613" y="1384299"/>
                </a:lnTo>
                <a:lnTo>
                  <a:pt x="677519" y="1371599"/>
                </a:lnTo>
                <a:lnTo>
                  <a:pt x="631771" y="1346199"/>
                </a:lnTo>
                <a:lnTo>
                  <a:pt x="587584" y="1320799"/>
                </a:lnTo>
                <a:lnTo>
                  <a:pt x="545172" y="1295399"/>
                </a:lnTo>
                <a:lnTo>
                  <a:pt x="492184" y="1257299"/>
                </a:lnTo>
                <a:lnTo>
                  <a:pt x="445089" y="1219199"/>
                </a:lnTo>
                <a:lnTo>
                  <a:pt x="403500" y="1181099"/>
                </a:lnTo>
                <a:lnTo>
                  <a:pt x="367028" y="1142999"/>
                </a:lnTo>
                <a:lnTo>
                  <a:pt x="335286" y="1092199"/>
                </a:lnTo>
                <a:lnTo>
                  <a:pt x="307886" y="1054099"/>
                </a:lnTo>
                <a:lnTo>
                  <a:pt x="284439" y="1015999"/>
                </a:lnTo>
                <a:lnTo>
                  <a:pt x="264559" y="977899"/>
                </a:lnTo>
                <a:lnTo>
                  <a:pt x="247858" y="939799"/>
                </a:lnTo>
                <a:lnTo>
                  <a:pt x="233946" y="914399"/>
                </a:lnTo>
                <a:lnTo>
                  <a:pt x="217755" y="876299"/>
                </a:lnTo>
                <a:lnTo>
                  <a:pt x="202945" y="838199"/>
                </a:lnTo>
                <a:lnTo>
                  <a:pt x="189584" y="800099"/>
                </a:lnTo>
                <a:lnTo>
                  <a:pt x="177736" y="761999"/>
                </a:lnTo>
                <a:lnTo>
                  <a:pt x="283208" y="736599"/>
                </a:lnTo>
                <a:lnTo>
                  <a:pt x="975667" y="736599"/>
                </a:lnTo>
                <a:lnTo>
                  <a:pt x="798791" y="647699"/>
                </a:lnTo>
                <a:lnTo>
                  <a:pt x="778886" y="634999"/>
                </a:lnTo>
                <a:lnTo>
                  <a:pt x="420827" y="634999"/>
                </a:lnTo>
                <a:lnTo>
                  <a:pt x="367333" y="622299"/>
                </a:lnTo>
                <a:lnTo>
                  <a:pt x="150342" y="622299"/>
                </a:lnTo>
                <a:lnTo>
                  <a:pt x="146498" y="596899"/>
                </a:lnTo>
                <a:lnTo>
                  <a:pt x="143314" y="571499"/>
                </a:lnTo>
                <a:lnTo>
                  <a:pt x="140657" y="546099"/>
                </a:lnTo>
                <a:lnTo>
                  <a:pt x="138391" y="520699"/>
                </a:lnTo>
                <a:lnTo>
                  <a:pt x="555713" y="520699"/>
                </a:lnTo>
                <a:lnTo>
                  <a:pt x="461822" y="469899"/>
                </a:lnTo>
                <a:lnTo>
                  <a:pt x="414840" y="457199"/>
                </a:lnTo>
                <a:lnTo>
                  <a:pt x="367866" y="431799"/>
                </a:lnTo>
                <a:lnTo>
                  <a:pt x="320925" y="419099"/>
                </a:lnTo>
                <a:lnTo>
                  <a:pt x="274041" y="393699"/>
                </a:lnTo>
                <a:lnTo>
                  <a:pt x="227238" y="380999"/>
                </a:lnTo>
                <a:lnTo>
                  <a:pt x="180543" y="355599"/>
                </a:lnTo>
                <a:lnTo>
                  <a:pt x="216771" y="330199"/>
                </a:lnTo>
                <a:lnTo>
                  <a:pt x="253788" y="304799"/>
                </a:lnTo>
                <a:lnTo>
                  <a:pt x="291594" y="292099"/>
                </a:lnTo>
                <a:lnTo>
                  <a:pt x="330187" y="266699"/>
                </a:lnTo>
                <a:lnTo>
                  <a:pt x="472944" y="266699"/>
                </a:lnTo>
                <a:lnTo>
                  <a:pt x="451738" y="215899"/>
                </a:lnTo>
                <a:lnTo>
                  <a:pt x="607694" y="165099"/>
                </a:lnTo>
                <a:lnTo>
                  <a:pt x="640289" y="165099"/>
                </a:lnTo>
                <a:lnTo>
                  <a:pt x="677908" y="152399"/>
                </a:lnTo>
                <a:lnTo>
                  <a:pt x="720095" y="139699"/>
                </a:lnTo>
                <a:lnTo>
                  <a:pt x="1328140" y="139699"/>
                </a:lnTo>
                <a:lnTo>
                  <a:pt x="1283543" y="114299"/>
                </a:lnTo>
                <a:lnTo>
                  <a:pt x="1238100" y="88899"/>
                </a:lnTo>
                <a:lnTo>
                  <a:pt x="1101598" y="50799"/>
                </a:lnTo>
                <a:lnTo>
                  <a:pt x="1099489" y="38099"/>
                </a:lnTo>
                <a:lnTo>
                  <a:pt x="995793" y="12699"/>
                </a:lnTo>
                <a:close/>
              </a:path>
              <a:path w="1587500" h="1524000">
                <a:moveTo>
                  <a:pt x="1190117" y="1142999"/>
                </a:moveTo>
                <a:lnTo>
                  <a:pt x="1020187" y="1142999"/>
                </a:lnTo>
                <a:lnTo>
                  <a:pt x="1033449" y="1155699"/>
                </a:lnTo>
                <a:lnTo>
                  <a:pt x="1053261" y="1181099"/>
                </a:lnTo>
                <a:lnTo>
                  <a:pt x="1061810" y="1206499"/>
                </a:lnTo>
                <a:lnTo>
                  <a:pt x="1063380" y="1231899"/>
                </a:lnTo>
                <a:lnTo>
                  <a:pt x="1062253" y="1257299"/>
                </a:lnTo>
                <a:lnTo>
                  <a:pt x="1049877" y="1295399"/>
                </a:lnTo>
                <a:lnTo>
                  <a:pt x="1006426" y="1346199"/>
                </a:lnTo>
                <a:lnTo>
                  <a:pt x="972245" y="1371599"/>
                </a:lnTo>
                <a:lnTo>
                  <a:pt x="890421" y="1396999"/>
                </a:lnTo>
                <a:lnTo>
                  <a:pt x="1129101" y="1396999"/>
                </a:lnTo>
                <a:lnTo>
                  <a:pt x="1164120" y="1346199"/>
                </a:lnTo>
                <a:lnTo>
                  <a:pt x="1178358" y="1308099"/>
                </a:lnTo>
                <a:lnTo>
                  <a:pt x="1193187" y="1269999"/>
                </a:lnTo>
                <a:lnTo>
                  <a:pt x="1199981" y="1219199"/>
                </a:lnTo>
                <a:lnTo>
                  <a:pt x="1190117" y="1142999"/>
                </a:lnTo>
                <a:close/>
              </a:path>
              <a:path w="1587500" h="1524000">
                <a:moveTo>
                  <a:pt x="1017923" y="990599"/>
                </a:moveTo>
                <a:lnTo>
                  <a:pt x="973202" y="990599"/>
                </a:lnTo>
                <a:lnTo>
                  <a:pt x="919787" y="1003299"/>
                </a:lnTo>
                <a:lnTo>
                  <a:pt x="868349" y="1028699"/>
                </a:lnTo>
                <a:lnTo>
                  <a:pt x="840803" y="1066799"/>
                </a:lnTo>
                <a:lnTo>
                  <a:pt x="828211" y="1104899"/>
                </a:lnTo>
                <a:lnTo>
                  <a:pt x="824972" y="1142999"/>
                </a:lnTo>
                <a:lnTo>
                  <a:pt x="825487" y="1155699"/>
                </a:lnTo>
                <a:lnTo>
                  <a:pt x="828342" y="1181099"/>
                </a:lnTo>
                <a:lnTo>
                  <a:pt x="835675" y="1206499"/>
                </a:lnTo>
                <a:lnTo>
                  <a:pt x="850386" y="1231899"/>
                </a:lnTo>
                <a:lnTo>
                  <a:pt x="875372" y="1257299"/>
                </a:lnTo>
                <a:lnTo>
                  <a:pt x="886746" y="1257299"/>
                </a:lnTo>
                <a:lnTo>
                  <a:pt x="911028" y="1269999"/>
                </a:lnTo>
                <a:lnTo>
                  <a:pt x="977239" y="1269999"/>
                </a:lnTo>
                <a:lnTo>
                  <a:pt x="994494" y="1244599"/>
                </a:lnTo>
                <a:lnTo>
                  <a:pt x="1007797" y="1231899"/>
                </a:lnTo>
                <a:lnTo>
                  <a:pt x="1014778" y="1206499"/>
                </a:lnTo>
                <a:lnTo>
                  <a:pt x="1013066" y="1181099"/>
                </a:lnTo>
                <a:lnTo>
                  <a:pt x="1010565" y="1168399"/>
                </a:lnTo>
                <a:lnTo>
                  <a:pt x="1007275" y="1168399"/>
                </a:lnTo>
                <a:lnTo>
                  <a:pt x="1003193" y="1155699"/>
                </a:lnTo>
                <a:lnTo>
                  <a:pt x="992915" y="1155699"/>
                </a:lnTo>
                <a:lnTo>
                  <a:pt x="987250" y="1142999"/>
                </a:lnTo>
                <a:lnTo>
                  <a:pt x="1190117" y="1142999"/>
                </a:lnTo>
                <a:lnTo>
                  <a:pt x="1184422" y="1130299"/>
                </a:lnTo>
                <a:lnTo>
                  <a:pt x="1168678" y="1104899"/>
                </a:lnTo>
                <a:lnTo>
                  <a:pt x="1141097" y="1066799"/>
                </a:lnTo>
                <a:lnTo>
                  <a:pt x="1099893" y="1028699"/>
                </a:lnTo>
                <a:lnTo>
                  <a:pt x="1043279" y="1003299"/>
                </a:lnTo>
                <a:lnTo>
                  <a:pt x="1017923" y="990599"/>
                </a:lnTo>
                <a:close/>
              </a:path>
              <a:path w="1587500" h="1524000">
                <a:moveTo>
                  <a:pt x="585215" y="977899"/>
                </a:moveTo>
                <a:lnTo>
                  <a:pt x="533053" y="977899"/>
                </a:lnTo>
                <a:lnTo>
                  <a:pt x="513689" y="990599"/>
                </a:lnTo>
                <a:lnTo>
                  <a:pt x="500913" y="1003299"/>
                </a:lnTo>
                <a:lnTo>
                  <a:pt x="490131" y="1003299"/>
                </a:lnTo>
                <a:lnTo>
                  <a:pt x="471581" y="1028699"/>
                </a:lnTo>
                <a:lnTo>
                  <a:pt x="453294" y="1054099"/>
                </a:lnTo>
                <a:lnTo>
                  <a:pt x="443306" y="1092199"/>
                </a:lnTo>
                <a:lnTo>
                  <a:pt x="450547" y="1142999"/>
                </a:lnTo>
                <a:lnTo>
                  <a:pt x="472808" y="1181099"/>
                </a:lnTo>
                <a:lnTo>
                  <a:pt x="498230" y="1206499"/>
                </a:lnTo>
                <a:lnTo>
                  <a:pt x="514959" y="1219199"/>
                </a:lnTo>
                <a:lnTo>
                  <a:pt x="571998" y="1244599"/>
                </a:lnTo>
                <a:lnTo>
                  <a:pt x="624560" y="1244599"/>
                </a:lnTo>
                <a:lnTo>
                  <a:pt x="663949" y="1231899"/>
                </a:lnTo>
                <a:lnTo>
                  <a:pt x="681469" y="1231899"/>
                </a:lnTo>
                <a:lnTo>
                  <a:pt x="726001" y="1206499"/>
                </a:lnTo>
                <a:lnTo>
                  <a:pt x="756904" y="1168399"/>
                </a:lnTo>
                <a:lnTo>
                  <a:pt x="776609" y="1142999"/>
                </a:lnTo>
                <a:lnTo>
                  <a:pt x="782081" y="1130299"/>
                </a:lnTo>
                <a:lnTo>
                  <a:pt x="594077" y="1130299"/>
                </a:lnTo>
                <a:lnTo>
                  <a:pt x="582845" y="1117599"/>
                </a:lnTo>
                <a:lnTo>
                  <a:pt x="572802" y="1117599"/>
                </a:lnTo>
                <a:lnTo>
                  <a:pt x="564146" y="1104899"/>
                </a:lnTo>
                <a:lnTo>
                  <a:pt x="610514" y="1104899"/>
                </a:lnTo>
                <a:lnTo>
                  <a:pt x="627030" y="1092199"/>
                </a:lnTo>
                <a:lnTo>
                  <a:pt x="637820" y="1079499"/>
                </a:lnTo>
                <a:lnTo>
                  <a:pt x="643213" y="1054099"/>
                </a:lnTo>
                <a:lnTo>
                  <a:pt x="643534" y="1041399"/>
                </a:lnTo>
                <a:lnTo>
                  <a:pt x="632641" y="1015999"/>
                </a:lnTo>
                <a:lnTo>
                  <a:pt x="613846" y="990599"/>
                </a:lnTo>
                <a:lnTo>
                  <a:pt x="595315" y="990599"/>
                </a:lnTo>
                <a:lnTo>
                  <a:pt x="585215" y="977899"/>
                </a:lnTo>
                <a:close/>
              </a:path>
              <a:path w="1587500" h="1524000">
                <a:moveTo>
                  <a:pt x="975667" y="736599"/>
                </a:moveTo>
                <a:lnTo>
                  <a:pt x="389895" y="736599"/>
                </a:lnTo>
                <a:lnTo>
                  <a:pt x="442594" y="749299"/>
                </a:lnTo>
                <a:lnTo>
                  <a:pt x="487644" y="774699"/>
                </a:lnTo>
                <a:lnTo>
                  <a:pt x="530670" y="787399"/>
                </a:lnTo>
                <a:lnTo>
                  <a:pt x="571336" y="812799"/>
                </a:lnTo>
                <a:lnTo>
                  <a:pt x="609302" y="838199"/>
                </a:lnTo>
                <a:lnTo>
                  <a:pt x="678951" y="914399"/>
                </a:lnTo>
                <a:lnTo>
                  <a:pt x="698588" y="952499"/>
                </a:lnTo>
                <a:lnTo>
                  <a:pt x="710272" y="1003299"/>
                </a:lnTo>
                <a:lnTo>
                  <a:pt x="710775" y="1015999"/>
                </a:lnTo>
                <a:lnTo>
                  <a:pt x="708513" y="1041399"/>
                </a:lnTo>
                <a:lnTo>
                  <a:pt x="699403" y="1066799"/>
                </a:lnTo>
                <a:lnTo>
                  <a:pt x="679361" y="1104899"/>
                </a:lnTo>
                <a:lnTo>
                  <a:pt x="669918" y="1104899"/>
                </a:lnTo>
                <a:lnTo>
                  <a:pt x="653892" y="1117599"/>
                </a:lnTo>
                <a:lnTo>
                  <a:pt x="632335" y="1130299"/>
                </a:lnTo>
                <a:lnTo>
                  <a:pt x="782081" y="1130299"/>
                </a:lnTo>
                <a:lnTo>
                  <a:pt x="787552" y="1117599"/>
                </a:lnTo>
                <a:lnTo>
                  <a:pt x="801414" y="1066799"/>
                </a:lnTo>
                <a:lnTo>
                  <a:pt x="804675" y="1028699"/>
                </a:lnTo>
                <a:lnTo>
                  <a:pt x="801482" y="990599"/>
                </a:lnTo>
                <a:lnTo>
                  <a:pt x="795985" y="952499"/>
                </a:lnTo>
                <a:lnTo>
                  <a:pt x="782446" y="901699"/>
                </a:lnTo>
                <a:lnTo>
                  <a:pt x="763050" y="863599"/>
                </a:lnTo>
                <a:lnTo>
                  <a:pt x="737992" y="825499"/>
                </a:lnTo>
                <a:lnTo>
                  <a:pt x="707466" y="787399"/>
                </a:lnTo>
                <a:lnTo>
                  <a:pt x="1074274" y="787399"/>
                </a:lnTo>
                <a:lnTo>
                  <a:pt x="975667" y="736599"/>
                </a:lnTo>
                <a:close/>
              </a:path>
              <a:path w="1587500" h="1524000">
                <a:moveTo>
                  <a:pt x="1074274" y="787399"/>
                </a:moveTo>
                <a:lnTo>
                  <a:pt x="721512" y="787399"/>
                </a:lnTo>
                <a:lnTo>
                  <a:pt x="818995" y="838199"/>
                </a:lnTo>
                <a:lnTo>
                  <a:pt x="1057087" y="965199"/>
                </a:lnTo>
                <a:lnTo>
                  <a:pt x="1103635" y="977899"/>
                </a:lnTo>
                <a:lnTo>
                  <a:pt x="1149794" y="1003299"/>
                </a:lnTo>
                <a:lnTo>
                  <a:pt x="1195552" y="1015999"/>
                </a:lnTo>
                <a:lnTo>
                  <a:pt x="1240894" y="1041399"/>
                </a:lnTo>
                <a:lnTo>
                  <a:pt x="1503466" y="1117599"/>
                </a:lnTo>
                <a:lnTo>
                  <a:pt x="1587055" y="1117599"/>
                </a:lnTo>
                <a:lnTo>
                  <a:pt x="1587055" y="952499"/>
                </a:lnTo>
                <a:lnTo>
                  <a:pt x="1547103" y="952499"/>
                </a:lnTo>
                <a:lnTo>
                  <a:pt x="1506131" y="939799"/>
                </a:lnTo>
                <a:lnTo>
                  <a:pt x="1464181" y="939799"/>
                </a:lnTo>
                <a:lnTo>
                  <a:pt x="1332909" y="901699"/>
                </a:lnTo>
                <a:lnTo>
                  <a:pt x="1287489" y="876299"/>
                </a:lnTo>
                <a:lnTo>
                  <a:pt x="1241310" y="863599"/>
                </a:lnTo>
                <a:lnTo>
                  <a:pt x="1146853" y="812799"/>
                </a:lnTo>
                <a:lnTo>
                  <a:pt x="1098662" y="800099"/>
                </a:lnTo>
                <a:lnTo>
                  <a:pt x="1074274" y="787399"/>
                </a:lnTo>
                <a:close/>
              </a:path>
              <a:path w="1587500" h="1524000">
                <a:moveTo>
                  <a:pt x="1277111" y="482599"/>
                </a:moveTo>
                <a:lnTo>
                  <a:pt x="1176271" y="482599"/>
                </a:lnTo>
                <a:lnTo>
                  <a:pt x="1159903" y="495299"/>
                </a:lnTo>
                <a:lnTo>
                  <a:pt x="1146029" y="507999"/>
                </a:lnTo>
                <a:lnTo>
                  <a:pt x="1121616" y="520699"/>
                </a:lnTo>
                <a:lnTo>
                  <a:pt x="1096674" y="558799"/>
                </a:lnTo>
                <a:lnTo>
                  <a:pt x="1081214" y="609599"/>
                </a:lnTo>
                <a:lnTo>
                  <a:pt x="1086509" y="660399"/>
                </a:lnTo>
                <a:lnTo>
                  <a:pt x="1110902" y="711199"/>
                </a:lnTo>
                <a:lnTo>
                  <a:pt x="1140298" y="749299"/>
                </a:lnTo>
                <a:lnTo>
                  <a:pt x="1160602" y="761999"/>
                </a:lnTo>
                <a:lnTo>
                  <a:pt x="1161313" y="761999"/>
                </a:lnTo>
                <a:lnTo>
                  <a:pt x="1216568" y="800099"/>
                </a:lnTo>
                <a:lnTo>
                  <a:pt x="1366456" y="800099"/>
                </a:lnTo>
                <a:lnTo>
                  <a:pt x="1423767" y="761999"/>
                </a:lnTo>
                <a:lnTo>
                  <a:pt x="1464546" y="723899"/>
                </a:lnTo>
                <a:lnTo>
                  <a:pt x="1491231" y="685799"/>
                </a:lnTo>
                <a:lnTo>
                  <a:pt x="1506258" y="660399"/>
                </a:lnTo>
                <a:lnTo>
                  <a:pt x="1265216" y="660399"/>
                </a:lnTo>
                <a:lnTo>
                  <a:pt x="1251584" y="647699"/>
                </a:lnTo>
                <a:lnTo>
                  <a:pt x="1239535" y="634999"/>
                </a:lnTo>
                <a:lnTo>
                  <a:pt x="1287068" y="634999"/>
                </a:lnTo>
                <a:lnTo>
                  <a:pt x="1308429" y="622299"/>
                </a:lnTo>
                <a:lnTo>
                  <a:pt x="1323070" y="596899"/>
                </a:lnTo>
                <a:lnTo>
                  <a:pt x="1331124" y="584199"/>
                </a:lnTo>
                <a:lnTo>
                  <a:pt x="1332725" y="558799"/>
                </a:lnTo>
                <a:lnTo>
                  <a:pt x="1321302" y="520699"/>
                </a:lnTo>
                <a:lnTo>
                  <a:pt x="1299273" y="495299"/>
                </a:lnTo>
                <a:lnTo>
                  <a:pt x="1277111" y="482599"/>
                </a:lnTo>
                <a:close/>
              </a:path>
              <a:path w="1587500" h="1524000">
                <a:moveTo>
                  <a:pt x="1328140" y="139699"/>
                </a:moveTo>
                <a:lnTo>
                  <a:pt x="925430" y="139699"/>
                </a:lnTo>
                <a:lnTo>
                  <a:pt x="1043677" y="165099"/>
                </a:lnTo>
                <a:lnTo>
                  <a:pt x="1105103" y="190499"/>
                </a:lnTo>
                <a:lnTo>
                  <a:pt x="1150906" y="203199"/>
                </a:lnTo>
                <a:lnTo>
                  <a:pt x="1194741" y="228599"/>
                </a:lnTo>
                <a:lnTo>
                  <a:pt x="1236391" y="253999"/>
                </a:lnTo>
                <a:lnTo>
                  <a:pt x="1275641" y="279399"/>
                </a:lnTo>
                <a:lnTo>
                  <a:pt x="1312278" y="317499"/>
                </a:lnTo>
                <a:lnTo>
                  <a:pt x="1346085" y="355599"/>
                </a:lnTo>
                <a:lnTo>
                  <a:pt x="1386135" y="406399"/>
                </a:lnTo>
                <a:lnTo>
                  <a:pt x="1407812" y="457199"/>
                </a:lnTo>
                <a:lnTo>
                  <a:pt x="1418437" y="507999"/>
                </a:lnTo>
                <a:lnTo>
                  <a:pt x="1417724" y="533399"/>
                </a:lnTo>
                <a:lnTo>
                  <a:pt x="1412730" y="558799"/>
                </a:lnTo>
                <a:lnTo>
                  <a:pt x="1399176" y="596899"/>
                </a:lnTo>
                <a:lnTo>
                  <a:pt x="1372781" y="634999"/>
                </a:lnTo>
                <a:lnTo>
                  <a:pt x="1372069" y="634999"/>
                </a:lnTo>
                <a:lnTo>
                  <a:pt x="1359467" y="647699"/>
                </a:lnTo>
                <a:lnTo>
                  <a:pt x="1338700" y="660399"/>
                </a:lnTo>
                <a:lnTo>
                  <a:pt x="1506258" y="660399"/>
                </a:lnTo>
                <a:lnTo>
                  <a:pt x="1526963" y="596899"/>
                </a:lnTo>
                <a:lnTo>
                  <a:pt x="1534361" y="546099"/>
                </a:lnTo>
                <a:lnTo>
                  <a:pt x="1533327" y="495299"/>
                </a:lnTo>
                <a:lnTo>
                  <a:pt x="1528737" y="457199"/>
                </a:lnTo>
                <a:lnTo>
                  <a:pt x="1512299" y="393699"/>
                </a:lnTo>
                <a:lnTo>
                  <a:pt x="1487935" y="330199"/>
                </a:lnTo>
                <a:lnTo>
                  <a:pt x="1460200" y="279399"/>
                </a:lnTo>
                <a:lnTo>
                  <a:pt x="1433645" y="241299"/>
                </a:lnTo>
                <a:lnTo>
                  <a:pt x="1371397" y="177799"/>
                </a:lnTo>
                <a:lnTo>
                  <a:pt x="1328140" y="139699"/>
                </a:lnTo>
                <a:close/>
              </a:path>
              <a:path w="1587500" h="1524000">
                <a:moveTo>
                  <a:pt x="1128021" y="317499"/>
                </a:moveTo>
                <a:lnTo>
                  <a:pt x="986199" y="317499"/>
                </a:lnTo>
                <a:lnTo>
                  <a:pt x="997352" y="330199"/>
                </a:lnTo>
                <a:lnTo>
                  <a:pt x="1007452" y="330199"/>
                </a:lnTo>
                <a:lnTo>
                  <a:pt x="1022159" y="355599"/>
                </a:lnTo>
                <a:lnTo>
                  <a:pt x="1027647" y="380999"/>
                </a:lnTo>
                <a:lnTo>
                  <a:pt x="1027603" y="393699"/>
                </a:lnTo>
                <a:lnTo>
                  <a:pt x="1025715" y="406399"/>
                </a:lnTo>
                <a:lnTo>
                  <a:pt x="1014287" y="444499"/>
                </a:lnTo>
                <a:lnTo>
                  <a:pt x="996472" y="469899"/>
                </a:lnTo>
                <a:lnTo>
                  <a:pt x="977997" y="482599"/>
                </a:lnTo>
                <a:lnTo>
                  <a:pt x="964590" y="495299"/>
                </a:lnTo>
                <a:lnTo>
                  <a:pt x="963193" y="495299"/>
                </a:lnTo>
                <a:lnTo>
                  <a:pt x="947295" y="507999"/>
                </a:lnTo>
                <a:lnTo>
                  <a:pt x="920332" y="520699"/>
                </a:lnTo>
                <a:lnTo>
                  <a:pt x="138391" y="520699"/>
                </a:lnTo>
                <a:lnTo>
                  <a:pt x="186342" y="533399"/>
                </a:lnTo>
                <a:lnTo>
                  <a:pt x="233942" y="558799"/>
                </a:lnTo>
                <a:lnTo>
                  <a:pt x="281190" y="571499"/>
                </a:lnTo>
                <a:lnTo>
                  <a:pt x="328087" y="596899"/>
                </a:lnTo>
                <a:lnTo>
                  <a:pt x="374633" y="609599"/>
                </a:lnTo>
                <a:lnTo>
                  <a:pt x="420827" y="634999"/>
                </a:lnTo>
                <a:lnTo>
                  <a:pt x="778886" y="634999"/>
                </a:lnTo>
                <a:lnTo>
                  <a:pt x="758981" y="622299"/>
                </a:lnTo>
                <a:lnTo>
                  <a:pt x="752162" y="622299"/>
                </a:lnTo>
                <a:lnTo>
                  <a:pt x="748747" y="615770"/>
                </a:lnTo>
                <a:lnTo>
                  <a:pt x="739076" y="609599"/>
                </a:lnTo>
                <a:lnTo>
                  <a:pt x="910406" y="609599"/>
                </a:lnTo>
                <a:lnTo>
                  <a:pt x="977938" y="596899"/>
                </a:lnTo>
                <a:lnTo>
                  <a:pt x="1006283" y="584199"/>
                </a:lnTo>
                <a:lnTo>
                  <a:pt x="1039239" y="558799"/>
                </a:lnTo>
                <a:lnTo>
                  <a:pt x="1072983" y="533399"/>
                </a:lnTo>
                <a:lnTo>
                  <a:pt x="1103693" y="495299"/>
                </a:lnTo>
                <a:lnTo>
                  <a:pt x="1116613" y="469899"/>
                </a:lnTo>
                <a:lnTo>
                  <a:pt x="1130654" y="431799"/>
                </a:lnTo>
                <a:lnTo>
                  <a:pt x="1138767" y="393699"/>
                </a:lnTo>
                <a:lnTo>
                  <a:pt x="1133906" y="330199"/>
                </a:lnTo>
                <a:lnTo>
                  <a:pt x="1128021" y="317499"/>
                </a:lnTo>
                <a:close/>
              </a:path>
              <a:path w="1587500" h="1524000">
                <a:moveTo>
                  <a:pt x="748747" y="615770"/>
                </a:moveTo>
                <a:lnTo>
                  <a:pt x="752162" y="622299"/>
                </a:lnTo>
                <a:lnTo>
                  <a:pt x="758981" y="622299"/>
                </a:lnTo>
                <a:lnTo>
                  <a:pt x="748747" y="615770"/>
                </a:lnTo>
                <a:close/>
              </a:path>
              <a:path w="1587500" h="1524000">
                <a:moveTo>
                  <a:pt x="910406" y="609599"/>
                </a:moveTo>
                <a:lnTo>
                  <a:pt x="745521" y="609599"/>
                </a:lnTo>
                <a:lnTo>
                  <a:pt x="748747" y="615770"/>
                </a:lnTo>
                <a:lnTo>
                  <a:pt x="758981" y="622299"/>
                </a:lnTo>
                <a:lnTo>
                  <a:pt x="849723" y="622299"/>
                </a:lnTo>
                <a:lnTo>
                  <a:pt x="910406" y="609599"/>
                </a:lnTo>
                <a:close/>
              </a:path>
              <a:path w="1587500" h="1524000">
                <a:moveTo>
                  <a:pt x="472944" y="266699"/>
                </a:moveTo>
                <a:lnTo>
                  <a:pt x="330187" y="266699"/>
                </a:lnTo>
                <a:lnTo>
                  <a:pt x="354831" y="304799"/>
                </a:lnTo>
                <a:lnTo>
                  <a:pt x="381659" y="342899"/>
                </a:lnTo>
                <a:lnTo>
                  <a:pt x="410633" y="380999"/>
                </a:lnTo>
                <a:lnTo>
                  <a:pt x="441714" y="419099"/>
                </a:lnTo>
                <a:lnTo>
                  <a:pt x="474864" y="457199"/>
                </a:lnTo>
                <a:lnTo>
                  <a:pt x="510044" y="482599"/>
                </a:lnTo>
                <a:lnTo>
                  <a:pt x="514261" y="482599"/>
                </a:lnTo>
                <a:lnTo>
                  <a:pt x="534458" y="507999"/>
                </a:lnTo>
                <a:lnTo>
                  <a:pt x="544888" y="507999"/>
                </a:lnTo>
                <a:lnTo>
                  <a:pt x="555713" y="520699"/>
                </a:lnTo>
                <a:lnTo>
                  <a:pt x="824788" y="520699"/>
                </a:lnTo>
                <a:lnTo>
                  <a:pt x="732242" y="495299"/>
                </a:lnTo>
                <a:lnTo>
                  <a:pt x="688414" y="482599"/>
                </a:lnTo>
                <a:lnTo>
                  <a:pt x="646575" y="457199"/>
                </a:lnTo>
                <a:lnTo>
                  <a:pt x="606996" y="431799"/>
                </a:lnTo>
                <a:lnTo>
                  <a:pt x="566570" y="393699"/>
                </a:lnTo>
                <a:lnTo>
                  <a:pt x="530595" y="355599"/>
                </a:lnTo>
                <a:lnTo>
                  <a:pt x="499308" y="304799"/>
                </a:lnTo>
                <a:lnTo>
                  <a:pt x="472944" y="266699"/>
                </a:lnTo>
                <a:close/>
              </a:path>
              <a:path w="1587500" h="1524000">
                <a:moveTo>
                  <a:pt x="1231139" y="469899"/>
                </a:moveTo>
                <a:lnTo>
                  <a:pt x="1200742" y="482599"/>
                </a:lnTo>
                <a:lnTo>
                  <a:pt x="1265288" y="482599"/>
                </a:lnTo>
                <a:lnTo>
                  <a:pt x="1231139" y="469899"/>
                </a:lnTo>
                <a:close/>
              </a:path>
              <a:path w="1587500" h="1524000">
                <a:moveTo>
                  <a:pt x="1002906" y="203199"/>
                </a:moveTo>
                <a:lnTo>
                  <a:pt x="923912" y="203199"/>
                </a:lnTo>
                <a:lnTo>
                  <a:pt x="880986" y="228599"/>
                </a:lnTo>
                <a:lnTo>
                  <a:pt x="856554" y="253999"/>
                </a:lnTo>
                <a:lnTo>
                  <a:pt x="844634" y="292099"/>
                </a:lnTo>
                <a:lnTo>
                  <a:pt x="840879" y="317499"/>
                </a:lnTo>
                <a:lnTo>
                  <a:pt x="840943" y="330199"/>
                </a:lnTo>
                <a:lnTo>
                  <a:pt x="842286" y="342899"/>
                </a:lnTo>
                <a:lnTo>
                  <a:pt x="846920" y="368299"/>
                </a:lnTo>
                <a:lnTo>
                  <a:pt x="857347" y="380999"/>
                </a:lnTo>
                <a:lnTo>
                  <a:pt x="876071" y="406399"/>
                </a:lnTo>
                <a:lnTo>
                  <a:pt x="884752" y="419099"/>
                </a:lnTo>
                <a:lnTo>
                  <a:pt x="903908" y="419099"/>
                </a:lnTo>
                <a:lnTo>
                  <a:pt x="929519" y="431799"/>
                </a:lnTo>
                <a:lnTo>
                  <a:pt x="957567" y="419099"/>
                </a:lnTo>
                <a:lnTo>
                  <a:pt x="972100" y="406399"/>
                </a:lnTo>
                <a:lnTo>
                  <a:pt x="983738" y="393699"/>
                </a:lnTo>
                <a:lnTo>
                  <a:pt x="990371" y="368299"/>
                </a:lnTo>
                <a:lnTo>
                  <a:pt x="989888" y="355599"/>
                </a:lnTo>
                <a:lnTo>
                  <a:pt x="987780" y="342899"/>
                </a:lnTo>
                <a:lnTo>
                  <a:pt x="984262" y="342899"/>
                </a:lnTo>
                <a:lnTo>
                  <a:pt x="979347" y="330199"/>
                </a:lnTo>
                <a:lnTo>
                  <a:pt x="974432" y="330199"/>
                </a:lnTo>
                <a:lnTo>
                  <a:pt x="968108" y="317499"/>
                </a:lnTo>
                <a:lnTo>
                  <a:pt x="1128021" y="317499"/>
                </a:lnTo>
                <a:lnTo>
                  <a:pt x="1110021" y="279399"/>
                </a:lnTo>
                <a:lnTo>
                  <a:pt x="1076213" y="241299"/>
                </a:lnTo>
                <a:lnTo>
                  <a:pt x="1022908" y="215899"/>
                </a:lnTo>
                <a:lnTo>
                  <a:pt x="1002906" y="203199"/>
                </a:lnTo>
                <a:close/>
              </a:path>
              <a:path w="1587500" h="1524000">
                <a:moveTo>
                  <a:pt x="890652" y="0"/>
                </a:moveTo>
                <a:lnTo>
                  <a:pt x="731668" y="0"/>
                </a:lnTo>
                <a:lnTo>
                  <a:pt x="678662" y="12699"/>
                </a:lnTo>
                <a:lnTo>
                  <a:pt x="943362" y="12699"/>
                </a:lnTo>
                <a:lnTo>
                  <a:pt x="890652" y="0"/>
                </a:lnTo>
                <a:close/>
              </a:path>
            </a:pathLst>
          </a:custGeom>
          <a:solidFill>
            <a:srgbClr val="003F4F"/>
          </a:solidFill>
        </p:spPr>
        <p:txBody>
          <a:bodyPr wrap="square" lIns="0" tIns="0" rIns="0" bIns="0" rtlCol="0"/>
          <a:lstStyle/>
          <a:p>
            <a:endParaRPr lang="en-NZ" noProof="0"/>
          </a:p>
        </p:txBody>
      </p:sp>
      <p:sp>
        <p:nvSpPr>
          <p:cNvPr id="5" name="object 5"/>
          <p:cNvSpPr/>
          <p:nvPr/>
        </p:nvSpPr>
        <p:spPr>
          <a:xfrm>
            <a:off x="7241647" y="2157178"/>
            <a:ext cx="314960" cy="586740"/>
          </a:xfrm>
          <a:custGeom>
            <a:avLst/>
            <a:gdLst/>
            <a:ahLst/>
            <a:cxnLst/>
            <a:rect l="l" t="t" r="r" b="b"/>
            <a:pathLst>
              <a:path w="314959" h="586739">
                <a:moveTo>
                  <a:pt x="187667" y="0"/>
                </a:moveTo>
                <a:lnTo>
                  <a:pt x="149381" y="3889"/>
                </a:lnTo>
                <a:lnTo>
                  <a:pt x="87184" y="31506"/>
                </a:lnTo>
                <a:lnTo>
                  <a:pt x="55240" y="61296"/>
                </a:lnTo>
                <a:lnTo>
                  <a:pt x="22571" y="113109"/>
                </a:lnTo>
                <a:lnTo>
                  <a:pt x="5983" y="158916"/>
                </a:lnTo>
                <a:lnTo>
                  <a:pt x="0" y="201366"/>
                </a:lnTo>
                <a:lnTo>
                  <a:pt x="736" y="238680"/>
                </a:lnTo>
                <a:lnTo>
                  <a:pt x="20816" y="335916"/>
                </a:lnTo>
                <a:lnTo>
                  <a:pt x="45754" y="389650"/>
                </a:lnTo>
                <a:lnTo>
                  <a:pt x="72274" y="429817"/>
                </a:lnTo>
                <a:lnTo>
                  <a:pt x="135495" y="497333"/>
                </a:lnTo>
                <a:lnTo>
                  <a:pt x="179724" y="529167"/>
                </a:lnTo>
                <a:lnTo>
                  <a:pt x="225098" y="553379"/>
                </a:lnTo>
                <a:lnTo>
                  <a:pt x="270507" y="571893"/>
                </a:lnTo>
                <a:lnTo>
                  <a:pt x="314836" y="586628"/>
                </a:lnTo>
                <a:lnTo>
                  <a:pt x="314836" y="477027"/>
                </a:lnTo>
                <a:lnTo>
                  <a:pt x="267334" y="453759"/>
                </a:lnTo>
                <a:lnTo>
                  <a:pt x="223062" y="425219"/>
                </a:lnTo>
                <a:lnTo>
                  <a:pt x="182348" y="391672"/>
                </a:lnTo>
                <a:lnTo>
                  <a:pt x="145519" y="353380"/>
                </a:lnTo>
                <a:lnTo>
                  <a:pt x="114913" y="309876"/>
                </a:lnTo>
                <a:lnTo>
                  <a:pt x="98272" y="274607"/>
                </a:lnTo>
                <a:lnTo>
                  <a:pt x="90020" y="231143"/>
                </a:lnTo>
                <a:lnTo>
                  <a:pt x="90491" y="216323"/>
                </a:lnTo>
                <a:lnTo>
                  <a:pt x="105129" y="163763"/>
                </a:lnTo>
                <a:lnTo>
                  <a:pt x="136175" y="128192"/>
                </a:lnTo>
                <a:lnTo>
                  <a:pt x="173871" y="110407"/>
                </a:lnTo>
                <a:lnTo>
                  <a:pt x="198910" y="111001"/>
                </a:lnTo>
                <a:lnTo>
                  <a:pt x="210478" y="115194"/>
                </a:lnTo>
                <a:lnTo>
                  <a:pt x="220860" y="121362"/>
                </a:lnTo>
                <a:lnTo>
                  <a:pt x="229926" y="129376"/>
                </a:lnTo>
                <a:lnTo>
                  <a:pt x="237543" y="139106"/>
                </a:lnTo>
                <a:lnTo>
                  <a:pt x="230520" y="135588"/>
                </a:lnTo>
                <a:lnTo>
                  <a:pt x="223497" y="133480"/>
                </a:lnTo>
                <a:lnTo>
                  <a:pt x="176122" y="145719"/>
                </a:lnTo>
                <a:lnTo>
                  <a:pt x="156759" y="196014"/>
                </a:lnTo>
                <a:lnTo>
                  <a:pt x="165277" y="222738"/>
                </a:lnTo>
                <a:lnTo>
                  <a:pt x="182225" y="241233"/>
                </a:lnTo>
                <a:lnTo>
                  <a:pt x="199436" y="252222"/>
                </a:lnTo>
                <a:lnTo>
                  <a:pt x="208740" y="256428"/>
                </a:lnTo>
                <a:lnTo>
                  <a:pt x="235319" y="261182"/>
                </a:lnTo>
                <a:lnTo>
                  <a:pt x="259064" y="258098"/>
                </a:lnTo>
                <a:lnTo>
                  <a:pt x="299111" y="239215"/>
                </a:lnTo>
                <a:lnTo>
                  <a:pt x="314124" y="227625"/>
                </a:lnTo>
                <a:lnTo>
                  <a:pt x="314124" y="56911"/>
                </a:lnTo>
                <a:lnTo>
                  <a:pt x="238074" y="6650"/>
                </a:lnTo>
                <a:lnTo>
                  <a:pt x="187667" y="0"/>
                </a:lnTo>
                <a:close/>
              </a:path>
            </a:pathLst>
          </a:custGeom>
          <a:solidFill>
            <a:srgbClr val="003F4F"/>
          </a:solidFill>
        </p:spPr>
        <p:txBody>
          <a:bodyPr wrap="square" lIns="0" tIns="0" rIns="0" bIns="0" rtlCol="0"/>
          <a:lstStyle/>
          <a:p>
            <a:endParaRPr lang="en-NZ" noProof="0"/>
          </a:p>
        </p:txBody>
      </p:sp>
      <p:sp>
        <p:nvSpPr>
          <p:cNvPr id="6" name="object 6"/>
          <p:cNvSpPr/>
          <p:nvPr/>
        </p:nvSpPr>
        <p:spPr>
          <a:xfrm>
            <a:off x="6566484" y="2649499"/>
            <a:ext cx="992505" cy="779780"/>
          </a:xfrm>
          <a:custGeom>
            <a:avLst/>
            <a:gdLst/>
            <a:ahLst/>
            <a:cxnLst/>
            <a:rect l="l" t="t" r="r" b="b"/>
            <a:pathLst>
              <a:path w="992504" h="779779">
                <a:moveTo>
                  <a:pt x="989990" y="595922"/>
                </a:moveTo>
                <a:lnTo>
                  <a:pt x="942124" y="609638"/>
                </a:lnTo>
                <a:lnTo>
                  <a:pt x="893737" y="621220"/>
                </a:lnTo>
                <a:lnTo>
                  <a:pt x="825881" y="633260"/>
                </a:lnTo>
                <a:lnTo>
                  <a:pt x="785050" y="638911"/>
                </a:lnTo>
                <a:lnTo>
                  <a:pt x="740219" y="643305"/>
                </a:lnTo>
                <a:lnTo>
                  <a:pt x="691845" y="645629"/>
                </a:lnTo>
                <a:lnTo>
                  <a:pt x="640359" y="645147"/>
                </a:lnTo>
                <a:lnTo>
                  <a:pt x="586232" y="641057"/>
                </a:lnTo>
                <a:lnTo>
                  <a:pt x="529920" y="632599"/>
                </a:lnTo>
                <a:lnTo>
                  <a:pt x="471855" y="618985"/>
                </a:lnTo>
                <a:lnTo>
                  <a:pt x="412496" y="599440"/>
                </a:lnTo>
                <a:lnTo>
                  <a:pt x="368439" y="580745"/>
                </a:lnTo>
                <a:lnTo>
                  <a:pt x="326313" y="558469"/>
                </a:lnTo>
                <a:lnTo>
                  <a:pt x="286296" y="532790"/>
                </a:lnTo>
                <a:lnTo>
                  <a:pt x="248564" y="503897"/>
                </a:lnTo>
                <a:lnTo>
                  <a:pt x="213296" y="471957"/>
                </a:lnTo>
                <a:lnTo>
                  <a:pt x="180657" y="437146"/>
                </a:lnTo>
                <a:lnTo>
                  <a:pt x="142328" y="383400"/>
                </a:lnTo>
                <a:lnTo>
                  <a:pt x="121716" y="339585"/>
                </a:lnTo>
                <a:lnTo>
                  <a:pt x="111798" y="284695"/>
                </a:lnTo>
                <a:lnTo>
                  <a:pt x="112395" y="266268"/>
                </a:lnTo>
                <a:lnTo>
                  <a:pt x="130467" y="201218"/>
                </a:lnTo>
                <a:lnTo>
                  <a:pt x="156768" y="167373"/>
                </a:lnTo>
                <a:lnTo>
                  <a:pt x="188823" y="144805"/>
                </a:lnTo>
                <a:lnTo>
                  <a:pt x="215544" y="135661"/>
                </a:lnTo>
                <a:lnTo>
                  <a:pt x="246697" y="136461"/>
                </a:lnTo>
                <a:lnTo>
                  <a:pt x="285318" y="159181"/>
                </a:lnTo>
                <a:lnTo>
                  <a:pt x="288709" y="168008"/>
                </a:lnTo>
                <a:lnTo>
                  <a:pt x="281990" y="165709"/>
                </a:lnTo>
                <a:lnTo>
                  <a:pt x="239661" y="166674"/>
                </a:lnTo>
                <a:lnTo>
                  <a:pt x="204889" y="198208"/>
                </a:lnTo>
                <a:lnTo>
                  <a:pt x="195402" y="241846"/>
                </a:lnTo>
                <a:lnTo>
                  <a:pt x="227190" y="297878"/>
                </a:lnTo>
                <a:lnTo>
                  <a:pt x="293255" y="323011"/>
                </a:lnTo>
                <a:lnTo>
                  <a:pt x="346786" y="310502"/>
                </a:lnTo>
                <a:lnTo>
                  <a:pt x="399846" y="272846"/>
                </a:lnTo>
                <a:lnTo>
                  <a:pt x="424065" y="240322"/>
                </a:lnTo>
                <a:lnTo>
                  <a:pt x="439191" y="195478"/>
                </a:lnTo>
                <a:lnTo>
                  <a:pt x="434428" y="136956"/>
                </a:lnTo>
                <a:lnTo>
                  <a:pt x="410641" y="90360"/>
                </a:lnTo>
                <a:lnTo>
                  <a:pt x="381977" y="57861"/>
                </a:lnTo>
                <a:lnTo>
                  <a:pt x="296087" y="8229"/>
                </a:lnTo>
                <a:lnTo>
                  <a:pt x="233514" y="0"/>
                </a:lnTo>
                <a:lnTo>
                  <a:pt x="185953" y="4673"/>
                </a:lnTo>
                <a:lnTo>
                  <a:pt x="108610" y="38722"/>
                </a:lnTo>
                <a:lnTo>
                  <a:pt x="68948" y="75780"/>
                </a:lnTo>
                <a:lnTo>
                  <a:pt x="42976" y="112458"/>
                </a:lnTo>
                <a:lnTo>
                  <a:pt x="7480" y="196646"/>
                </a:lnTo>
                <a:lnTo>
                  <a:pt x="0" y="249224"/>
                </a:lnTo>
                <a:lnTo>
                  <a:pt x="825" y="295478"/>
                </a:lnTo>
                <a:lnTo>
                  <a:pt x="20396" y="400989"/>
                </a:lnTo>
                <a:lnTo>
                  <a:pt x="43434" y="458393"/>
                </a:lnTo>
                <a:lnTo>
                  <a:pt x="69811" y="505053"/>
                </a:lnTo>
                <a:lnTo>
                  <a:pt x="95211" y="540702"/>
                </a:lnTo>
                <a:lnTo>
                  <a:pt x="155308" y="605993"/>
                </a:lnTo>
                <a:lnTo>
                  <a:pt x="197281" y="639432"/>
                </a:lnTo>
                <a:lnTo>
                  <a:pt x="240690" y="666559"/>
                </a:lnTo>
                <a:lnTo>
                  <a:pt x="285000" y="688594"/>
                </a:lnTo>
                <a:lnTo>
                  <a:pt x="329692" y="706767"/>
                </a:lnTo>
                <a:lnTo>
                  <a:pt x="374243" y="722299"/>
                </a:lnTo>
                <a:lnTo>
                  <a:pt x="418122" y="736434"/>
                </a:lnTo>
                <a:lnTo>
                  <a:pt x="467690" y="750138"/>
                </a:lnTo>
                <a:lnTo>
                  <a:pt x="517829" y="761212"/>
                </a:lnTo>
                <a:lnTo>
                  <a:pt x="568426" y="769670"/>
                </a:lnTo>
                <a:lnTo>
                  <a:pt x="619391" y="775525"/>
                </a:lnTo>
                <a:lnTo>
                  <a:pt x="670623" y="778764"/>
                </a:lnTo>
                <a:lnTo>
                  <a:pt x="722007" y="779424"/>
                </a:lnTo>
                <a:lnTo>
                  <a:pt x="773468" y="777494"/>
                </a:lnTo>
                <a:lnTo>
                  <a:pt x="824890" y="772972"/>
                </a:lnTo>
                <a:lnTo>
                  <a:pt x="866482" y="767334"/>
                </a:lnTo>
                <a:lnTo>
                  <a:pt x="907961" y="759980"/>
                </a:lnTo>
                <a:lnTo>
                  <a:pt x="949172" y="751039"/>
                </a:lnTo>
                <a:lnTo>
                  <a:pt x="989990" y="740651"/>
                </a:lnTo>
                <a:lnTo>
                  <a:pt x="989990" y="595922"/>
                </a:lnTo>
                <a:close/>
              </a:path>
              <a:path w="992504" h="779779">
                <a:moveTo>
                  <a:pt x="992085" y="302971"/>
                </a:moveTo>
                <a:lnTo>
                  <a:pt x="960869" y="276567"/>
                </a:lnTo>
                <a:lnTo>
                  <a:pt x="927125" y="250278"/>
                </a:lnTo>
                <a:lnTo>
                  <a:pt x="890054" y="225513"/>
                </a:lnTo>
                <a:lnTo>
                  <a:pt x="848880" y="203682"/>
                </a:lnTo>
                <a:lnTo>
                  <a:pt x="802830" y="186169"/>
                </a:lnTo>
                <a:lnTo>
                  <a:pt x="751116" y="174409"/>
                </a:lnTo>
                <a:lnTo>
                  <a:pt x="667778" y="168605"/>
                </a:lnTo>
                <a:lnTo>
                  <a:pt x="608952" y="175983"/>
                </a:lnTo>
                <a:lnTo>
                  <a:pt x="543864" y="197586"/>
                </a:lnTo>
                <a:lnTo>
                  <a:pt x="484327" y="230174"/>
                </a:lnTo>
                <a:lnTo>
                  <a:pt x="451599" y="257759"/>
                </a:lnTo>
                <a:lnTo>
                  <a:pt x="421627" y="295948"/>
                </a:lnTo>
                <a:lnTo>
                  <a:pt x="395198" y="351091"/>
                </a:lnTo>
                <a:lnTo>
                  <a:pt x="386943" y="393954"/>
                </a:lnTo>
                <a:lnTo>
                  <a:pt x="391414" y="444182"/>
                </a:lnTo>
                <a:lnTo>
                  <a:pt x="414248" y="495731"/>
                </a:lnTo>
                <a:lnTo>
                  <a:pt x="446735" y="534974"/>
                </a:lnTo>
                <a:lnTo>
                  <a:pt x="498195" y="565721"/>
                </a:lnTo>
                <a:lnTo>
                  <a:pt x="551776" y="577138"/>
                </a:lnTo>
                <a:lnTo>
                  <a:pt x="593839" y="573430"/>
                </a:lnTo>
                <a:lnTo>
                  <a:pt x="635901" y="551675"/>
                </a:lnTo>
                <a:lnTo>
                  <a:pt x="671474" y="491515"/>
                </a:lnTo>
                <a:lnTo>
                  <a:pt x="674725" y="439597"/>
                </a:lnTo>
                <a:lnTo>
                  <a:pt x="660438" y="398106"/>
                </a:lnTo>
                <a:lnTo>
                  <a:pt x="615530" y="364007"/>
                </a:lnTo>
                <a:lnTo>
                  <a:pt x="563537" y="366204"/>
                </a:lnTo>
                <a:lnTo>
                  <a:pt x="531431" y="409181"/>
                </a:lnTo>
                <a:lnTo>
                  <a:pt x="541756" y="449808"/>
                </a:lnTo>
                <a:lnTo>
                  <a:pt x="559320" y="465264"/>
                </a:lnTo>
                <a:lnTo>
                  <a:pt x="547268" y="463689"/>
                </a:lnTo>
                <a:lnTo>
                  <a:pt x="501154" y="426072"/>
                </a:lnTo>
                <a:lnTo>
                  <a:pt x="495998" y="403961"/>
                </a:lnTo>
                <a:lnTo>
                  <a:pt x="495998" y="384759"/>
                </a:lnTo>
                <a:lnTo>
                  <a:pt x="509524" y="340245"/>
                </a:lnTo>
                <a:lnTo>
                  <a:pt x="546201" y="299910"/>
                </a:lnTo>
                <a:lnTo>
                  <a:pt x="600075" y="275488"/>
                </a:lnTo>
                <a:lnTo>
                  <a:pt x="638835" y="270687"/>
                </a:lnTo>
                <a:lnTo>
                  <a:pt x="692099" y="273456"/>
                </a:lnTo>
                <a:lnTo>
                  <a:pt x="737489" y="282194"/>
                </a:lnTo>
                <a:lnTo>
                  <a:pt x="781519" y="295617"/>
                </a:lnTo>
                <a:lnTo>
                  <a:pt x="823874" y="313524"/>
                </a:lnTo>
                <a:lnTo>
                  <a:pt x="864209" y="335711"/>
                </a:lnTo>
                <a:lnTo>
                  <a:pt x="902169" y="361988"/>
                </a:lnTo>
                <a:lnTo>
                  <a:pt x="950556" y="406603"/>
                </a:lnTo>
                <a:lnTo>
                  <a:pt x="992085" y="457530"/>
                </a:lnTo>
                <a:lnTo>
                  <a:pt x="992085" y="302971"/>
                </a:lnTo>
                <a:close/>
              </a:path>
            </a:pathLst>
          </a:custGeom>
          <a:solidFill>
            <a:srgbClr val="003F4F"/>
          </a:solidFill>
        </p:spPr>
        <p:txBody>
          <a:bodyPr wrap="square" lIns="0" tIns="0" rIns="0" bIns="0" rtlCol="0"/>
          <a:lstStyle/>
          <a:p>
            <a:endParaRPr lang="en-NZ" noProof="0"/>
          </a:p>
        </p:txBody>
      </p:sp>
      <p:sp>
        <p:nvSpPr>
          <p:cNvPr id="7" name="object 7"/>
          <p:cNvSpPr/>
          <p:nvPr/>
        </p:nvSpPr>
        <p:spPr>
          <a:xfrm>
            <a:off x="6875884" y="1896402"/>
            <a:ext cx="683260" cy="517525"/>
          </a:xfrm>
          <a:custGeom>
            <a:avLst/>
            <a:gdLst/>
            <a:ahLst/>
            <a:cxnLst/>
            <a:rect l="l" t="t" r="r" b="b"/>
            <a:pathLst>
              <a:path w="683259" h="517525">
                <a:moveTo>
                  <a:pt x="403580" y="0"/>
                </a:moveTo>
                <a:lnTo>
                  <a:pt x="359182" y="259"/>
                </a:lnTo>
                <a:lnTo>
                  <a:pt x="305546" y="5779"/>
                </a:lnTo>
                <a:lnTo>
                  <a:pt x="245302" y="20035"/>
                </a:lnTo>
                <a:lnTo>
                  <a:pt x="181080" y="46499"/>
                </a:lnTo>
                <a:lnTo>
                  <a:pt x="147598" y="64841"/>
                </a:lnTo>
                <a:lnTo>
                  <a:pt x="109244" y="91022"/>
                </a:lnTo>
                <a:lnTo>
                  <a:pt x="70625" y="127609"/>
                </a:lnTo>
                <a:lnTo>
                  <a:pt x="36350" y="177169"/>
                </a:lnTo>
                <a:lnTo>
                  <a:pt x="7375" y="247867"/>
                </a:lnTo>
                <a:lnTo>
                  <a:pt x="0" y="301560"/>
                </a:lnTo>
                <a:lnTo>
                  <a:pt x="8957" y="363351"/>
                </a:lnTo>
                <a:lnTo>
                  <a:pt x="40746" y="425524"/>
                </a:lnTo>
                <a:lnTo>
                  <a:pt x="83646" y="471826"/>
                </a:lnTo>
                <a:lnTo>
                  <a:pt x="149469" y="506671"/>
                </a:lnTo>
                <a:lnTo>
                  <a:pt x="216822" y="517293"/>
                </a:lnTo>
                <a:lnTo>
                  <a:pt x="268711" y="509730"/>
                </a:lnTo>
                <a:lnTo>
                  <a:pt x="319484" y="479975"/>
                </a:lnTo>
                <a:lnTo>
                  <a:pt x="347320" y="441476"/>
                </a:lnTo>
                <a:lnTo>
                  <a:pt x="359878" y="402780"/>
                </a:lnTo>
                <a:lnTo>
                  <a:pt x="362334" y="355617"/>
                </a:lnTo>
                <a:lnTo>
                  <a:pt x="353027" y="313556"/>
                </a:lnTo>
                <a:lnTo>
                  <a:pt x="315268" y="263580"/>
                </a:lnTo>
                <a:lnTo>
                  <a:pt x="250158" y="243629"/>
                </a:lnTo>
                <a:lnTo>
                  <a:pt x="200055" y="267835"/>
                </a:lnTo>
                <a:lnTo>
                  <a:pt x="180055" y="309173"/>
                </a:lnTo>
                <a:lnTo>
                  <a:pt x="191369" y="352499"/>
                </a:lnTo>
                <a:lnTo>
                  <a:pt x="218316" y="375988"/>
                </a:lnTo>
                <a:lnTo>
                  <a:pt x="203213" y="374793"/>
                </a:lnTo>
                <a:lnTo>
                  <a:pt x="162106" y="356328"/>
                </a:lnTo>
                <a:lnTo>
                  <a:pt x="135328" y="304247"/>
                </a:lnTo>
                <a:lnTo>
                  <a:pt x="134152" y="280153"/>
                </a:lnTo>
                <a:lnTo>
                  <a:pt x="135410" y="264291"/>
                </a:lnTo>
                <a:lnTo>
                  <a:pt x="147972" y="223235"/>
                </a:lnTo>
                <a:lnTo>
                  <a:pt x="190741" y="170630"/>
                </a:lnTo>
                <a:lnTo>
                  <a:pt x="224145" y="148542"/>
                </a:lnTo>
                <a:lnTo>
                  <a:pt x="303777" y="127992"/>
                </a:lnTo>
                <a:lnTo>
                  <a:pt x="370068" y="127995"/>
                </a:lnTo>
                <a:lnTo>
                  <a:pt x="417505" y="134241"/>
                </a:lnTo>
                <a:lnTo>
                  <a:pt x="464103" y="144467"/>
                </a:lnTo>
                <a:lnTo>
                  <a:pt x="509610" y="158557"/>
                </a:lnTo>
                <a:lnTo>
                  <a:pt x="553770" y="176394"/>
                </a:lnTo>
                <a:lnTo>
                  <a:pt x="596329" y="197860"/>
                </a:lnTo>
                <a:lnTo>
                  <a:pt x="637035" y="222838"/>
                </a:lnTo>
                <a:lnTo>
                  <a:pt x="671909" y="247734"/>
                </a:lnTo>
                <a:lnTo>
                  <a:pt x="682704" y="256557"/>
                </a:lnTo>
                <a:lnTo>
                  <a:pt x="682704" y="99191"/>
                </a:lnTo>
                <a:lnTo>
                  <a:pt x="641004" y="72174"/>
                </a:lnTo>
                <a:lnTo>
                  <a:pt x="596303" y="47618"/>
                </a:lnTo>
                <a:lnTo>
                  <a:pt x="547793" y="26804"/>
                </a:lnTo>
                <a:lnTo>
                  <a:pt x="494664" y="11013"/>
                </a:lnTo>
                <a:lnTo>
                  <a:pt x="436108" y="1528"/>
                </a:lnTo>
                <a:lnTo>
                  <a:pt x="403580" y="0"/>
                </a:lnTo>
                <a:close/>
              </a:path>
            </a:pathLst>
          </a:custGeom>
          <a:solidFill>
            <a:srgbClr val="003F4F"/>
          </a:solidFill>
        </p:spPr>
        <p:txBody>
          <a:bodyPr wrap="square" lIns="0" tIns="0" rIns="0" bIns="0" rtlCol="0"/>
          <a:lstStyle/>
          <a:p>
            <a:endParaRPr lang="en-NZ" noProof="0"/>
          </a:p>
        </p:txBody>
      </p:sp>
      <p:sp>
        <p:nvSpPr>
          <p:cNvPr id="8" name="object 8"/>
          <p:cNvSpPr/>
          <p:nvPr/>
        </p:nvSpPr>
        <p:spPr>
          <a:xfrm>
            <a:off x="5975034" y="3515675"/>
            <a:ext cx="1581150" cy="1524000"/>
          </a:xfrm>
          <a:custGeom>
            <a:avLst/>
            <a:gdLst/>
            <a:ahLst/>
            <a:cxnLst/>
            <a:rect l="l" t="t" r="r" b="b"/>
            <a:pathLst>
              <a:path w="1581150" h="1524000">
                <a:moveTo>
                  <a:pt x="995394" y="12700"/>
                </a:moveTo>
                <a:lnTo>
                  <a:pt x="629673" y="12700"/>
                </a:lnTo>
                <a:lnTo>
                  <a:pt x="395541" y="76200"/>
                </a:lnTo>
                <a:lnTo>
                  <a:pt x="349611" y="101600"/>
                </a:lnTo>
                <a:lnTo>
                  <a:pt x="304595" y="114300"/>
                </a:lnTo>
                <a:lnTo>
                  <a:pt x="260549" y="139700"/>
                </a:lnTo>
                <a:lnTo>
                  <a:pt x="217533" y="165100"/>
                </a:lnTo>
                <a:lnTo>
                  <a:pt x="175603" y="190500"/>
                </a:lnTo>
                <a:lnTo>
                  <a:pt x="134817" y="228600"/>
                </a:lnTo>
                <a:lnTo>
                  <a:pt x="95233" y="254000"/>
                </a:lnTo>
                <a:lnTo>
                  <a:pt x="56908" y="292100"/>
                </a:lnTo>
                <a:lnTo>
                  <a:pt x="39036" y="304800"/>
                </a:lnTo>
                <a:lnTo>
                  <a:pt x="24590" y="330200"/>
                </a:lnTo>
                <a:lnTo>
                  <a:pt x="7035" y="381000"/>
                </a:lnTo>
                <a:lnTo>
                  <a:pt x="1936" y="431800"/>
                </a:lnTo>
                <a:lnTo>
                  <a:pt x="0" y="482600"/>
                </a:lnTo>
                <a:lnTo>
                  <a:pt x="523" y="533400"/>
                </a:lnTo>
                <a:lnTo>
                  <a:pt x="3466" y="584200"/>
                </a:lnTo>
                <a:lnTo>
                  <a:pt x="8788" y="635000"/>
                </a:lnTo>
                <a:lnTo>
                  <a:pt x="16451" y="685800"/>
                </a:lnTo>
                <a:lnTo>
                  <a:pt x="26417" y="736600"/>
                </a:lnTo>
                <a:lnTo>
                  <a:pt x="38646" y="787400"/>
                </a:lnTo>
                <a:lnTo>
                  <a:pt x="51984" y="838200"/>
                </a:lnTo>
                <a:lnTo>
                  <a:pt x="67371" y="876300"/>
                </a:lnTo>
                <a:lnTo>
                  <a:pt x="84750" y="927100"/>
                </a:lnTo>
                <a:lnTo>
                  <a:pt x="104061" y="977900"/>
                </a:lnTo>
                <a:lnTo>
                  <a:pt x="125246" y="1016000"/>
                </a:lnTo>
                <a:lnTo>
                  <a:pt x="148247" y="1054100"/>
                </a:lnTo>
                <a:lnTo>
                  <a:pt x="175704" y="1104900"/>
                </a:lnTo>
                <a:lnTo>
                  <a:pt x="205350" y="1143000"/>
                </a:lnTo>
                <a:lnTo>
                  <a:pt x="237137" y="1193800"/>
                </a:lnTo>
                <a:lnTo>
                  <a:pt x="271014" y="1231900"/>
                </a:lnTo>
                <a:lnTo>
                  <a:pt x="306934" y="1270000"/>
                </a:lnTo>
                <a:lnTo>
                  <a:pt x="344846" y="1308100"/>
                </a:lnTo>
                <a:lnTo>
                  <a:pt x="384702" y="1346200"/>
                </a:lnTo>
                <a:lnTo>
                  <a:pt x="429971" y="1384300"/>
                </a:lnTo>
                <a:lnTo>
                  <a:pt x="467930" y="1409700"/>
                </a:lnTo>
                <a:lnTo>
                  <a:pt x="507586" y="1435100"/>
                </a:lnTo>
                <a:lnTo>
                  <a:pt x="549602" y="1460500"/>
                </a:lnTo>
                <a:lnTo>
                  <a:pt x="594642" y="1485900"/>
                </a:lnTo>
                <a:lnTo>
                  <a:pt x="643370" y="1511300"/>
                </a:lnTo>
                <a:lnTo>
                  <a:pt x="696450" y="1524000"/>
                </a:lnTo>
                <a:lnTo>
                  <a:pt x="887780" y="1524000"/>
                </a:lnTo>
                <a:lnTo>
                  <a:pt x="949861" y="1511300"/>
                </a:lnTo>
                <a:lnTo>
                  <a:pt x="1015885" y="1485900"/>
                </a:lnTo>
                <a:lnTo>
                  <a:pt x="1050118" y="1460500"/>
                </a:lnTo>
                <a:lnTo>
                  <a:pt x="1089485" y="1435100"/>
                </a:lnTo>
                <a:lnTo>
                  <a:pt x="1129114" y="1397000"/>
                </a:lnTo>
                <a:lnTo>
                  <a:pt x="821982" y="1397000"/>
                </a:lnTo>
                <a:lnTo>
                  <a:pt x="772843" y="1384300"/>
                </a:lnTo>
                <a:lnTo>
                  <a:pt x="724619" y="1384300"/>
                </a:lnTo>
                <a:lnTo>
                  <a:pt x="677525" y="1371600"/>
                </a:lnTo>
                <a:lnTo>
                  <a:pt x="631778" y="1346200"/>
                </a:lnTo>
                <a:lnTo>
                  <a:pt x="587593" y="1320800"/>
                </a:lnTo>
                <a:lnTo>
                  <a:pt x="545185" y="1295400"/>
                </a:lnTo>
                <a:lnTo>
                  <a:pt x="492386" y="1257300"/>
                </a:lnTo>
                <a:lnTo>
                  <a:pt x="445443" y="1219200"/>
                </a:lnTo>
                <a:lnTo>
                  <a:pt x="403971" y="1181100"/>
                </a:lnTo>
                <a:lnTo>
                  <a:pt x="367588" y="1130300"/>
                </a:lnTo>
                <a:lnTo>
                  <a:pt x="335910" y="1092200"/>
                </a:lnTo>
                <a:lnTo>
                  <a:pt x="308552" y="1054100"/>
                </a:lnTo>
                <a:lnTo>
                  <a:pt x="285132" y="1003300"/>
                </a:lnTo>
                <a:lnTo>
                  <a:pt x="265265" y="965200"/>
                </a:lnTo>
                <a:lnTo>
                  <a:pt x="248568" y="939800"/>
                </a:lnTo>
                <a:lnTo>
                  <a:pt x="234657" y="901700"/>
                </a:lnTo>
                <a:lnTo>
                  <a:pt x="218466" y="863600"/>
                </a:lnTo>
                <a:lnTo>
                  <a:pt x="203657" y="825500"/>
                </a:lnTo>
                <a:lnTo>
                  <a:pt x="190295" y="787400"/>
                </a:lnTo>
                <a:lnTo>
                  <a:pt x="178447" y="749300"/>
                </a:lnTo>
                <a:lnTo>
                  <a:pt x="230817" y="736600"/>
                </a:lnTo>
                <a:lnTo>
                  <a:pt x="974235" y="736600"/>
                </a:lnTo>
                <a:lnTo>
                  <a:pt x="798804" y="647700"/>
                </a:lnTo>
                <a:lnTo>
                  <a:pt x="779132" y="635000"/>
                </a:lnTo>
                <a:lnTo>
                  <a:pt x="421538" y="635000"/>
                </a:lnTo>
                <a:lnTo>
                  <a:pt x="368044" y="622300"/>
                </a:lnTo>
                <a:lnTo>
                  <a:pt x="151053" y="622300"/>
                </a:lnTo>
                <a:lnTo>
                  <a:pt x="147209" y="596900"/>
                </a:lnTo>
                <a:lnTo>
                  <a:pt x="144025" y="571500"/>
                </a:lnTo>
                <a:lnTo>
                  <a:pt x="141368" y="546100"/>
                </a:lnTo>
                <a:lnTo>
                  <a:pt x="139103" y="520700"/>
                </a:lnTo>
                <a:lnTo>
                  <a:pt x="556425" y="520700"/>
                </a:lnTo>
                <a:lnTo>
                  <a:pt x="462534" y="469900"/>
                </a:lnTo>
                <a:lnTo>
                  <a:pt x="415552" y="457200"/>
                </a:lnTo>
                <a:lnTo>
                  <a:pt x="321639" y="406400"/>
                </a:lnTo>
                <a:lnTo>
                  <a:pt x="274757" y="393700"/>
                </a:lnTo>
                <a:lnTo>
                  <a:pt x="227958" y="368300"/>
                </a:lnTo>
                <a:lnTo>
                  <a:pt x="181267" y="355600"/>
                </a:lnTo>
                <a:lnTo>
                  <a:pt x="217488" y="330200"/>
                </a:lnTo>
                <a:lnTo>
                  <a:pt x="254503" y="304800"/>
                </a:lnTo>
                <a:lnTo>
                  <a:pt x="292311" y="279400"/>
                </a:lnTo>
                <a:lnTo>
                  <a:pt x="330911" y="266700"/>
                </a:lnTo>
                <a:lnTo>
                  <a:pt x="480246" y="266700"/>
                </a:lnTo>
                <a:lnTo>
                  <a:pt x="473655" y="254000"/>
                </a:lnTo>
                <a:lnTo>
                  <a:pt x="452450" y="203200"/>
                </a:lnTo>
                <a:lnTo>
                  <a:pt x="529639" y="177800"/>
                </a:lnTo>
                <a:lnTo>
                  <a:pt x="568927" y="177800"/>
                </a:lnTo>
                <a:lnTo>
                  <a:pt x="608418" y="165100"/>
                </a:lnTo>
                <a:lnTo>
                  <a:pt x="641010" y="152400"/>
                </a:lnTo>
                <a:lnTo>
                  <a:pt x="678627" y="152400"/>
                </a:lnTo>
                <a:lnTo>
                  <a:pt x="720813" y="139700"/>
                </a:lnTo>
                <a:lnTo>
                  <a:pt x="1328851" y="139700"/>
                </a:lnTo>
                <a:lnTo>
                  <a:pt x="1284255" y="114300"/>
                </a:lnTo>
                <a:lnTo>
                  <a:pt x="1238811" y="88900"/>
                </a:lnTo>
                <a:lnTo>
                  <a:pt x="1193011" y="76200"/>
                </a:lnTo>
                <a:lnTo>
                  <a:pt x="1147347" y="50800"/>
                </a:lnTo>
                <a:lnTo>
                  <a:pt x="1102309" y="38100"/>
                </a:lnTo>
                <a:lnTo>
                  <a:pt x="1098791" y="38100"/>
                </a:lnTo>
                <a:lnTo>
                  <a:pt x="995394" y="12700"/>
                </a:lnTo>
                <a:close/>
              </a:path>
              <a:path w="1581150" h="1524000">
                <a:moveTo>
                  <a:pt x="1190117" y="1143000"/>
                </a:moveTo>
                <a:lnTo>
                  <a:pt x="1020192" y="1143000"/>
                </a:lnTo>
                <a:lnTo>
                  <a:pt x="1033449" y="1155700"/>
                </a:lnTo>
                <a:lnTo>
                  <a:pt x="1053268" y="1181100"/>
                </a:lnTo>
                <a:lnTo>
                  <a:pt x="1061821" y="1206500"/>
                </a:lnTo>
                <a:lnTo>
                  <a:pt x="1063392" y="1231900"/>
                </a:lnTo>
                <a:lnTo>
                  <a:pt x="1062266" y="1257300"/>
                </a:lnTo>
                <a:lnTo>
                  <a:pt x="1049889" y="1295400"/>
                </a:lnTo>
                <a:lnTo>
                  <a:pt x="1006439" y="1346200"/>
                </a:lnTo>
                <a:lnTo>
                  <a:pt x="972252" y="1371600"/>
                </a:lnTo>
                <a:lnTo>
                  <a:pt x="890426" y="1397000"/>
                </a:lnTo>
                <a:lnTo>
                  <a:pt x="1129114" y="1397000"/>
                </a:lnTo>
                <a:lnTo>
                  <a:pt x="1164132" y="1346200"/>
                </a:lnTo>
                <a:lnTo>
                  <a:pt x="1178365" y="1308100"/>
                </a:lnTo>
                <a:lnTo>
                  <a:pt x="1193193" y="1270000"/>
                </a:lnTo>
                <a:lnTo>
                  <a:pt x="1199987" y="1219200"/>
                </a:lnTo>
                <a:lnTo>
                  <a:pt x="1190117" y="1143000"/>
                </a:lnTo>
                <a:close/>
              </a:path>
              <a:path w="1581150" h="1524000">
                <a:moveTo>
                  <a:pt x="1017936" y="990600"/>
                </a:moveTo>
                <a:lnTo>
                  <a:pt x="973213" y="990600"/>
                </a:lnTo>
                <a:lnTo>
                  <a:pt x="919794" y="1003300"/>
                </a:lnTo>
                <a:lnTo>
                  <a:pt x="868349" y="1028700"/>
                </a:lnTo>
                <a:lnTo>
                  <a:pt x="840810" y="1066800"/>
                </a:lnTo>
                <a:lnTo>
                  <a:pt x="828222" y="1104900"/>
                </a:lnTo>
                <a:lnTo>
                  <a:pt x="824985" y="1143000"/>
                </a:lnTo>
                <a:lnTo>
                  <a:pt x="825500" y="1155700"/>
                </a:lnTo>
                <a:lnTo>
                  <a:pt x="828354" y="1181100"/>
                </a:lnTo>
                <a:lnTo>
                  <a:pt x="835688" y="1206500"/>
                </a:lnTo>
                <a:lnTo>
                  <a:pt x="850399" y="1231900"/>
                </a:lnTo>
                <a:lnTo>
                  <a:pt x="875385" y="1257300"/>
                </a:lnTo>
                <a:lnTo>
                  <a:pt x="886757" y="1257300"/>
                </a:lnTo>
                <a:lnTo>
                  <a:pt x="911036" y="1270000"/>
                </a:lnTo>
                <a:lnTo>
                  <a:pt x="977252" y="1270000"/>
                </a:lnTo>
                <a:lnTo>
                  <a:pt x="994507" y="1244600"/>
                </a:lnTo>
                <a:lnTo>
                  <a:pt x="1007810" y="1231900"/>
                </a:lnTo>
                <a:lnTo>
                  <a:pt x="1014790" y="1206500"/>
                </a:lnTo>
                <a:lnTo>
                  <a:pt x="1013079" y="1181100"/>
                </a:lnTo>
                <a:lnTo>
                  <a:pt x="1010578" y="1168400"/>
                </a:lnTo>
                <a:lnTo>
                  <a:pt x="1007286" y="1168400"/>
                </a:lnTo>
                <a:lnTo>
                  <a:pt x="1003200" y="1155700"/>
                </a:lnTo>
                <a:lnTo>
                  <a:pt x="992923" y="1155700"/>
                </a:lnTo>
                <a:lnTo>
                  <a:pt x="987261" y="1143000"/>
                </a:lnTo>
                <a:lnTo>
                  <a:pt x="1190117" y="1143000"/>
                </a:lnTo>
                <a:lnTo>
                  <a:pt x="1184428" y="1130300"/>
                </a:lnTo>
                <a:lnTo>
                  <a:pt x="1168688" y="1104900"/>
                </a:lnTo>
                <a:lnTo>
                  <a:pt x="1141109" y="1066800"/>
                </a:lnTo>
                <a:lnTo>
                  <a:pt x="1099906" y="1028700"/>
                </a:lnTo>
                <a:lnTo>
                  <a:pt x="1043292" y="1003300"/>
                </a:lnTo>
                <a:lnTo>
                  <a:pt x="1017936" y="990600"/>
                </a:lnTo>
                <a:close/>
              </a:path>
              <a:path w="1581150" h="1524000">
                <a:moveTo>
                  <a:pt x="596027" y="977900"/>
                </a:moveTo>
                <a:lnTo>
                  <a:pt x="533765" y="977900"/>
                </a:lnTo>
                <a:lnTo>
                  <a:pt x="514400" y="990600"/>
                </a:lnTo>
                <a:lnTo>
                  <a:pt x="501624" y="1003300"/>
                </a:lnTo>
                <a:lnTo>
                  <a:pt x="490842" y="1003300"/>
                </a:lnTo>
                <a:lnTo>
                  <a:pt x="472292" y="1028700"/>
                </a:lnTo>
                <a:lnTo>
                  <a:pt x="454006" y="1054100"/>
                </a:lnTo>
                <a:lnTo>
                  <a:pt x="444017" y="1092200"/>
                </a:lnTo>
                <a:lnTo>
                  <a:pt x="451259" y="1143000"/>
                </a:lnTo>
                <a:lnTo>
                  <a:pt x="473519" y="1181100"/>
                </a:lnTo>
                <a:lnTo>
                  <a:pt x="498942" y="1206500"/>
                </a:lnTo>
                <a:lnTo>
                  <a:pt x="515670" y="1219200"/>
                </a:lnTo>
                <a:lnTo>
                  <a:pt x="572709" y="1231900"/>
                </a:lnTo>
                <a:lnTo>
                  <a:pt x="625271" y="1244600"/>
                </a:lnTo>
                <a:lnTo>
                  <a:pt x="664660" y="1231900"/>
                </a:lnTo>
                <a:lnTo>
                  <a:pt x="682180" y="1231900"/>
                </a:lnTo>
                <a:lnTo>
                  <a:pt x="726713" y="1206500"/>
                </a:lnTo>
                <a:lnTo>
                  <a:pt x="757615" y="1168400"/>
                </a:lnTo>
                <a:lnTo>
                  <a:pt x="777320" y="1143000"/>
                </a:lnTo>
                <a:lnTo>
                  <a:pt x="782792" y="1130300"/>
                </a:lnTo>
                <a:lnTo>
                  <a:pt x="594788" y="1130300"/>
                </a:lnTo>
                <a:lnTo>
                  <a:pt x="583557" y="1117600"/>
                </a:lnTo>
                <a:lnTo>
                  <a:pt x="573513" y="1104900"/>
                </a:lnTo>
                <a:lnTo>
                  <a:pt x="611225" y="1104900"/>
                </a:lnTo>
                <a:lnTo>
                  <a:pt x="627747" y="1092200"/>
                </a:lnTo>
                <a:lnTo>
                  <a:pt x="638536" y="1079500"/>
                </a:lnTo>
                <a:lnTo>
                  <a:pt x="643926" y="1054100"/>
                </a:lnTo>
                <a:lnTo>
                  <a:pt x="644245" y="1041400"/>
                </a:lnTo>
                <a:lnTo>
                  <a:pt x="633352" y="1016000"/>
                </a:lnTo>
                <a:lnTo>
                  <a:pt x="614557" y="990600"/>
                </a:lnTo>
                <a:lnTo>
                  <a:pt x="596027" y="977900"/>
                </a:lnTo>
                <a:close/>
              </a:path>
              <a:path w="1581150" h="1524000">
                <a:moveTo>
                  <a:pt x="974235" y="736600"/>
                </a:moveTo>
                <a:lnTo>
                  <a:pt x="390614" y="736600"/>
                </a:lnTo>
                <a:lnTo>
                  <a:pt x="443318" y="749300"/>
                </a:lnTo>
                <a:lnTo>
                  <a:pt x="488362" y="762000"/>
                </a:lnTo>
                <a:lnTo>
                  <a:pt x="531384" y="787400"/>
                </a:lnTo>
                <a:lnTo>
                  <a:pt x="572048" y="812800"/>
                </a:lnTo>
                <a:lnTo>
                  <a:pt x="610014" y="838200"/>
                </a:lnTo>
                <a:lnTo>
                  <a:pt x="679667" y="914400"/>
                </a:lnTo>
                <a:lnTo>
                  <a:pt x="699304" y="952500"/>
                </a:lnTo>
                <a:lnTo>
                  <a:pt x="710984" y="990600"/>
                </a:lnTo>
                <a:lnTo>
                  <a:pt x="711486" y="1016000"/>
                </a:lnTo>
                <a:lnTo>
                  <a:pt x="709225" y="1041400"/>
                </a:lnTo>
                <a:lnTo>
                  <a:pt x="700114" y="1066800"/>
                </a:lnTo>
                <a:lnTo>
                  <a:pt x="680072" y="1092200"/>
                </a:lnTo>
                <a:lnTo>
                  <a:pt x="670629" y="1104900"/>
                </a:lnTo>
                <a:lnTo>
                  <a:pt x="654604" y="1117600"/>
                </a:lnTo>
                <a:lnTo>
                  <a:pt x="633046" y="1130300"/>
                </a:lnTo>
                <a:lnTo>
                  <a:pt x="782792" y="1130300"/>
                </a:lnTo>
                <a:lnTo>
                  <a:pt x="788263" y="1117600"/>
                </a:lnTo>
                <a:lnTo>
                  <a:pt x="802131" y="1066800"/>
                </a:lnTo>
                <a:lnTo>
                  <a:pt x="805391" y="1016000"/>
                </a:lnTo>
                <a:lnTo>
                  <a:pt x="802195" y="977900"/>
                </a:lnTo>
                <a:lnTo>
                  <a:pt x="783163" y="901700"/>
                </a:lnTo>
                <a:lnTo>
                  <a:pt x="763766" y="863600"/>
                </a:lnTo>
                <a:lnTo>
                  <a:pt x="738705" y="825500"/>
                </a:lnTo>
                <a:lnTo>
                  <a:pt x="708177" y="787400"/>
                </a:lnTo>
                <a:lnTo>
                  <a:pt x="1096104" y="787400"/>
                </a:lnTo>
                <a:lnTo>
                  <a:pt x="1047784" y="774700"/>
                </a:lnTo>
                <a:lnTo>
                  <a:pt x="974235" y="736600"/>
                </a:lnTo>
                <a:close/>
              </a:path>
              <a:path w="1581150" h="1524000">
                <a:moveTo>
                  <a:pt x="1096104" y="787400"/>
                </a:moveTo>
                <a:lnTo>
                  <a:pt x="722223" y="787400"/>
                </a:lnTo>
                <a:lnTo>
                  <a:pt x="874662" y="863600"/>
                </a:lnTo>
                <a:lnTo>
                  <a:pt x="1121520" y="990600"/>
                </a:lnTo>
                <a:lnTo>
                  <a:pt x="1169662" y="1003300"/>
                </a:lnTo>
                <a:lnTo>
                  <a:pt x="1217354" y="1028700"/>
                </a:lnTo>
                <a:lnTo>
                  <a:pt x="1264581" y="1041400"/>
                </a:lnTo>
                <a:lnTo>
                  <a:pt x="1311326" y="1066800"/>
                </a:lnTo>
                <a:lnTo>
                  <a:pt x="1448503" y="1104900"/>
                </a:lnTo>
                <a:lnTo>
                  <a:pt x="1493154" y="1104900"/>
                </a:lnTo>
                <a:lnTo>
                  <a:pt x="1537239" y="1117600"/>
                </a:lnTo>
                <a:lnTo>
                  <a:pt x="1580743" y="1117600"/>
                </a:lnTo>
                <a:lnTo>
                  <a:pt x="1580743" y="952500"/>
                </a:lnTo>
                <a:lnTo>
                  <a:pt x="1540945" y="952500"/>
                </a:lnTo>
                <a:lnTo>
                  <a:pt x="1415898" y="914400"/>
                </a:lnTo>
                <a:lnTo>
                  <a:pt x="1283184" y="876300"/>
                </a:lnTo>
                <a:lnTo>
                  <a:pt x="1237422" y="850900"/>
                </a:lnTo>
                <a:lnTo>
                  <a:pt x="1190962" y="838200"/>
                </a:lnTo>
                <a:lnTo>
                  <a:pt x="1096104" y="787400"/>
                </a:lnTo>
                <a:close/>
              </a:path>
              <a:path w="1581150" h="1524000">
                <a:moveTo>
                  <a:pt x="1265999" y="469900"/>
                </a:moveTo>
                <a:lnTo>
                  <a:pt x="1201453" y="469900"/>
                </a:lnTo>
                <a:lnTo>
                  <a:pt x="1176983" y="482600"/>
                </a:lnTo>
                <a:lnTo>
                  <a:pt x="1160614" y="495300"/>
                </a:lnTo>
                <a:lnTo>
                  <a:pt x="1146740" y="495300"/>
                </a:lnTo>
                <a:lnTo>
                  <a:pt x="1122327" y="520700"/>
                </a:lnTo>
                <a:lnTo>
                  <a:pt x="1097385" y="558800"/>
                </a:lnTo>
                <a:lnTo>
                  <a:pt x="1081925" y="596900"/>
                </a:lnTo>
                <a:lnTo>
                  <a:pt x="1087220" y="660400"/>
                </a:lnTo>
                <a:lnTo>
                  <a:pt x="1111613" y="711200"/>
                </a:lnTo>
                <a:lnTo>
                  <a:pt x="1141009" y="749300"/>
                </a:lnTo>
                <a:lnTo>
                  <a:pt x="1161313" y="762000"/>
                </a:lnTo>
                <a:lnTo>
                  <a:pt x="1162024" y="762000"/>
                </a:lnTo>
                <a:lnTo>
                  <a:pt x="1217284" y="787400"/>
                </a:lnTo>
                <a:lnTo>
                  <a:pt x="1271262" y="800100"/>
                </a:lnTo>
                <a:lnTo>
                  <a:pt x="1352037" y="800100"/>
                </a:lnTo>
                <a:lnTo>
                  <a:pt x="1367167" y="787400"/>
                </a:lnTo>
                <a:lnTo>
                  <a:pt x="1424478" y="762000"/>
                </a:lnTo>
                <a:lnTo>
                  <a:pt x="1465257" y="723900"/>
                </a:lnTo>
                <a:lnTo>
                  <a:pt x="1491942" y="685800"/>
                </a:lnTo>
                <a:lnTo>
                  <a:pt x="1506969" y="660400"/>
                </a:lnTo>
                <a:lnTo>
                  <a:pt x="1265932" y="660400"/>
                </a:lnTo>
                <a:lnTo>
                  <a:pt x="1252297" y="647700"/>
                </a:lnTo>
                <a:lnTo>
                  <a:pt x="1240246" y="635000"/>
                </a:lnTo>
                <a:lnTo>
                  <a:pt x="1237032" y="635000"/>
                </a:lnTo>
                <a:lnTo>
                  <a:pt x="1230172" y="622300"/>
                </a:lnTo>
                <a:lnTo>
                  <a:pt x="1309142" y="622300"/>
                </a:lnTo>
                <a:lnTo>
                  <a:pt x="1323787" y="596900"/>
                </a:lnTo>
                <a:lnTo>
                  <a:pt x="1331846" y="571500"/>
                </a:lnTo>
                <a:lnTo>
                  <a:pt x="1333449" y="558800"/>
                </a:lnTo>
                <a:lnTo>
                  <a:pt x="1322019" y="520700"/>
                </a:lnTo>
                <a:lnTo>
                  <a:pt x="1299986" y="495300"/>
                </a:lnTo>
                <a:lnTo>
                  <a:pt x="1277822" y="482600"/>
                </a:lnTo>
                <a:lnTo>
                  <a:pt x="1265999" y="469900"/>
                </a:lnTo>
                <a:close/>
              </a:path>
              <a:path w="1581150" h="1524000">
                <a:moveTo>
                  <a:pt x="1328851" y="139700"/>
                </a:moveTo>
                <a:lnTo>
                  <a:pt x="926147" y="139700"/>
                </a:lnTo>
                <a:lnTo>
                  <a:pt x="1105814" y="177800"/>
                </a:lnTo>
                <a:lnTo>
                  <a:pt x="1151622" y="203200"/>
                </a:lnTo>
                <a:lnTo>
                  <a:pt x="1195458" y="228600"/>
                </a:lnTo>
                <a:lnTo>
                  <a:pt x="1237107" y="254000"/>
                </a:lnTo>
                <a:lnTo>
                  <a:pt x="1276355" y="279400"/>
                </a:lnTo>
                <a:lnTo>
                  <a:pt x="1312990" y="317500"/>
                </a:lnTo>
                <a:lnTo>
                  <a:pt x="1346796" y="342900"/>
                </a:lnTo>
                <a:lnTo>
                  <a:pt x="1386851" y="406400"/>
                </a:lnTo>
                <a:lnTo>
                  <a:pt x="1408528" y="444500"/>
                </a:lnTo>
                <a:lnTo>
                  <a:pt x="1417427" y="482600"/>
                </a:lnTo>
                <a:lnTo>
                  <a:pt x="1419148" y="508000"/>
                </a:lnTo>
                <a:lnTo>
                  <a:pt x="1418435" y="533400"/>
                </a:lnTo>
                <a:lnTo>
                  <a:pt x="1413441" y="558800"/>
                </a:lnTo>
                <a:lnTo>
                  <a:pt x="1399887" y="596900"/>
                </a:lnTo>
                <a:lnTo>
                  <a:pt x="1373492" y="635000"/>
                </a:lnTo>
                <a:lnTo>
                  <a:pt x="1360184" y="635000"/>
                </a:lnTo>
                <a:lnTo>
                  <a:pt x="1339418" y="647700"/>
                </a:lnTo>
                <a:lnTo>
                  <a:pt x="1312327" y="660400"/>
                </a:lnTo>
                <a:lnTo>
                  <a:pt x="1506969" y="660400"/>
                </a:lnTo>
                <a:lnTo>
                  <a:pt x="1527674" y="596900"/>
                </a:lnTo>
                <a:lnTo>
                  <a:pt x="1535072" y="546100"/>
                </a:lnTo>
                <a:lnTo>
                  <a:pt x="1534038" y="495300"/>
                </a:lnTo>
                <a:lnTo>
                  <a:pt x="1529448" y="457200"/>
                </a:lnTo>
                <a:lnTo>
                  <a:pt x="1513010" y="381000"/>
                </a:lnTo>
                <a:lnTo>
                  <a:pt x="1488646" y="330200"/>
                </a:lnTo>
                <a:lnTo>
                  <a:pt x="1460911" y="279400"/>
                </a:lnTo>
                <a:lnTo>
                  <a:pt x="1434356" y="241300"/>
                </a:lnTo>
                <a:lnTo>
                  <a:pt x="1372108" y="177800"/>
                </a:lnTo>
                <a:lnTo>
                  <a:pt x="1328851" y="139700"/>
                </a:lnTo>
                <a:close/>
              </a:path>
              <a:path w="1581150" h="1524000">
                <a:moveTo>
                  <a:pt x="1128738" y="317500"/>
                </a:moveTo>
                <a:lnTo>
                  <a:pt x="986910" y="317500"/>
                </a:lnTo>
                <a:lnTo>
                  <a:pt x="998063" y="330200"/>
                </a:lnTo>
                <a:lnTo>
                  <a:pt x="1008164" y="330200"/>
                </a:lnTo>
                <a:lnTo>
                  <a:pt x="1022870" y="355600"/>
                </a:lnTo>
                <a:lnTo>
                  <a:pt x="1028358" y="381000"/>
                </a:lnTo>
                <a:lnTo>
                  <a:pt x="1028314" y="393700"/>
                </a:lnTo>
                <a:lnTo>
                  <a:pt x="1026426" y="406400"/>
                </a:lnTo>
                <a:lnTo>
                  <a:pt x="1014998" y="444500"/>
                </a:lnTo>
                <a:lnTo>
                  <a:pt x="997183" y="469900"/>
                </a:lnTo>
                <a:lnTo>
                  <a:pt x="978708" y="482600"/>
                </a:lnTo>
                <a:lnTo>
                  <a:pt x="965301" y="495300"/>
                </a:lnTo>
                <a:lnTo>
                  <a:pt x="963904" y="495300"/>
                </a:lnTo>
                <a:lnTo>
                  <a:pt x="948008" y="508000"/>
                </a:lnTo>
                <a:lnTo>
                  <a:pt x="921048" y="508000"/>
                </a:lnTo>
                <a:lnTo>
                  <a:pt x="880915" y="520700"/>
                </a:lnTo>
                <a:lnTo>
                  <a:pt x="139103" y="520700"/>
                </a:lnTo>
                <a:lnTo>
                  <a:pt x="234653" y="546100"/>
                </a:lnTo>
                <a:lnTo>
                  <a:pt x="328798" y="596900"/>
                </a:lnTo>
                <a:lnTo>
                  <a:pt x="375344" y="609600"/>
                </a:lnTo>
                <a:lnTo>
                  <a:pt x="421538" y="635000"/>
                </a:lnTo>
                <a:lnTo>
                  <a:pt x="779132" y="635000"/>
                </a:lnTo>
                <a:lnTo>
                  <a:pt x="739787" y="609600"/>
                </a:lnTo>
                <a:lnTo>
                  <a:pt x="911119" y="609600"/>
                </a:lnTo>
                <a:lnTo>
                  <a:pt x="978649" y="584200"/>
                </a:lnTo>
                <a:lnTo>
                  <a:pt x="1006999" y="571500"/>
                </a:lnTo>
                <a:lnTo>
                  <a:pt x="1039956" y="558800"/>
                </a:lnTo>
                <a:lnTo>
                  <a:pt x="1073702" y="533400"/>
                </a:lnTo>
                <a:lnTo>
                  <a:pt x="1104417" y="482600"/>
                </a:lnTo>
                <a:lnTo>
                  <a:pt x="1117337" y="469900"/>
                </a:lnTo>
                <a:lnTo>
                  <a:pt x="1131376" y="431800"/>
                </a:lnTo>
                <a:lnTo>
                  <a:pt x="1139486" y="381000"/>
                </a:lnTo>
                <a:lnTo>
                  <a:pt x="1134618" y="330200"/>
                </a:lnTo>
                <a:lnTo>
                  <a:pt x="1128738" y="317500"/>
                </a:lnTo>
                <a:close/>
              </a:path>
              <a:path w="1581150" h="1524000">
                <a:moveTo>
                  <a:pt x="1230172" y="622300"/>
                </a:moveTo>
                <a:lnTo>
                  <a:pt x="1237032" y="635000"/>
                </a:lnTo>
                <a:lnTo>
                  <a:pt x="1240246" y="635000"/>
                </a:lnTo>
                <a:lnTo>
                  <a:pt x="1230172" y="622300"/>
                </a:lnTo>
                <a:close/>
              </a:path>
              <a:path w="1581150" h="1524000">
                <a:moveTo>
                  <a:pt x="1309142" y="622300"/>
                </a:moveTo>
                <a:lnTo>
                  <a:pt x="1230172" y="622300"/>
                </a:lnTo>
                <a:lnTo>
                  <a:pt x="1240246" y="635000"/>
                </a:lnTo>
                <a:lnTo>
                  <a:pt x="1287780" y="635000"/>
                </a:lnTo>
                <a:lnTo>
                  <a:pt x="1309142" y="622300"/>
                </a:lnTo>
                <a:close/>
              </a:path>
              <a:path w="1581150" h="1524000">
                <a:moveTo>
                  <a:pt x="911119" y="609600"/>
                </a:moveTo>
                <a:lnTo>
                  <a:pt x="759645" y="609600"/>
                </a:lnTo>
                <a:lnTo>
                  <a:pt x="766483" y="622300"/>
                </a:lnTo>
                <a:lnTo>
                  <a:pt x="850439" y="622300"/>
                </a:lnTo>
                <a:lnTo>
                  <a:pt x="911119" y="609600"/>
                </a:lnTo>
                <a:close/>
              </a:path>
              <a:path w="1581150" h="1524000">
                <a:moveTo>
                  <a:pt x="480246" y="266700"/>
                </a:moveTo>
                <a:lnTo>
                  <a:pt x="330911" y="266700"/>
                </a:lnTo>
                <a:lnTo>
                  <a:pt x="355550" y="304800"/>
                </a:lnTo>
                <a:lnTo>
                  <a:pt x="382374" y="342900"/>
                </a:lnTo>
                <a:lnTo>
                  <a:pt x="411346" y="381000"/>
                </a:lnTo>
                <a:lnTo>
                  <a:pt x="442426" y="419100"/>
                </a:lnTo>
                <a:lnTo>
                  <a:pt x="475575" y="444500"/>
                </a:lnTo>
                <a:lnTo>
                  <a:pt x="510755" y="482600"/>
                </a:lnTo>
                <a:lnTo>
                  <a:pt x="514972" y="482600"/>
                </a:lnTo>
                <a:lnTo>
                  <a:pt x="535170" y="495300"/>
                </a:lnTo>
                <a:lnTo>
                  <a:pt x="545599" y="508000"/>
                </a:lnTo>
                <a:lnTo>
                  <a:pt x="556425" y="520700"/>
                </a:lnTo>
                <a:lnTo>
                  <a:pt x="825500" y="520700"/>
                </a:lnTo>
                <a:lnTo>
                  <a:pt x="732953" y="495300"/>
                </a:lnTo>
                <a:lnTo>
                  <a:pt x="689125" y="469900"/>
                </a:lnTo>
                <a:lnTo>
                  <a:pt x="647286" y="457200"/>
                </a:lnTo>
                <a:lnTo>
                  <a:pt x="607707" y="419100"/>
                </a:lnTo>
                <a:lnTo>
                  <a:pt x="567281" y="393700"/>
                </a:lnTo>
                <a:lnTo>
                  <a:pt x="531307" y="342900"/>
                </a:lnTo>
                <a:lnTo>
                  <a:pt x="500019" y="304800"/>
                </a:lnTo>
                <a:lnTo>
                  <a:pt x="480246" y="266700"/>
                </a:lnTo>
                <a:close/>
              </a:path>
              <a:path w="1581150" h="1524000">
                <a:moveTo>
                  <a:pt x="967941" y="190500"/>
                </a:moveTo>
                <a:lnTo>
                  <a:pt x="924623" y="203200"/>
                </a:lnTo>
                <a:lnTo>
                  <a:pt x="881697" y="228600"/>
                </a:lnTo>
                <a:lnTo>
                  <a:pt x="845345" y="292100"/>
                </a:lnTo>
                <a:lnTo>
                  <a:pt x="841590" y="317500"/>
                </a:lnTo>
                <a:lnTo>
                  <a:pt x="841654" y="330200"/>
                </a:lnTo>
                <a:lnTo>
                  <a:pt x="842998" y="342900"/>
                </a:lnTo>
                <a:lnTo>
                  <a:pt x="847631" y="355600"/>
                </a:lnTo>
                <a:lnTo>
                  <a:pt x="858058" y="381000"/>
                </a:lnTo>
                <a:lnTo>
                  <a:pt x="876782" y="406400"/>
                </a:lnTo>
                <a:lnTo>
                  <a:pt x="885464" y="406400"/>
                </a:lnTo>
                <a:lnTo>
                  <a:pt x="904619" y="419100"/>
                </a:lnTo>
                <a:lnTo>
                  <a:pt x="958278" y="419100"/>
                </a:lnTo>
                <a:lnTo>
                  <a:pt x="972812" y="406400"/>
                </a:lnTo>
                <a:lnTo>
                  <a:pt x="984450" y="393700"/>
                </a:lnTo>
                <a:lnTo>
                  <a:pt x="991082" y="368300"/>
                </a:lnTo>
                <a:lnTo>
                  <a:pt x="990600" y="355600"/>
                </a:lnTo>
                <a:lnTo>
                  <a:pt x="988491" y="342900"/>
                </a:lnTo>
                <a:lnTo>
                  <a:pt x="984973" y="342900"/>
                </a:lnTo>
                <a:lnTo>
                  <a:pt x="975144" y="317500"/>
                </a:lnTo>
                <a:lnTo>
                  <a:pt x="1128738" y="317500"/>
                </a:lnTo>
                <a:lnTo>
                  <a:pt x="1110737" y="279400"/>
                </a:lnTo>
                <a:lnTo>
                  <a:pt x="1076926" y="241300"/>
                </a:lnTo>
                <a:lnTo>
                  <a:pt x="1023620" y="203200"/>
                </a:lnTo>
                <a:lnTo>
                  <a:pt x="1003618" y="203200"/>
                </a:lnTo>
                <a:lnTo>
                  <a:pt x="967941" y="190500"/>
                </a:lnTo>
                <a:close/>
              </a:path>
              <a:path w="1581150" h="1524000">
                <a:moveTo>
                  <a:pt x="890220" y="0"/>
                </a:moveTo>
                <a:lnTo>
                  <a:pt x="730999" y="0"/>
                </a:lnTo>
                <a:lnTo>
                  <a:pt x="677964" y="12700"/>
                </a:lnTo>
                <a:lnTo>
                  <a:pt x="942976" y="12700"/>
                </a:lnTo>
                <a:lnTo>
                  <a:pt x="890220" y="0"/>
                </a:lnTo>
                <a:close/>
              </a:path>
            </a:pathLst>
          </a:custGeom>
          <a:solidFill>
            <a:srgbClr val="003F4F"/>
          </a:solidFill>
        </p:spPr>
        <p:txBody>
          <a:bodyPr wrap="square" lIns="0" tIns="0" rIns="0" bIns="0" rtlCol="0"/>
          <a:lstStyle/>
          <a:p>
            <a:endParaRPr lang="en-NZ" noProof="0"/>
          </a:p>
        </p:txBody>
      </p:sp>
      <p:pic>
        <p:nvPicPr>
          <p:cNvPr id="9" name="object 9"/>
          <p:cNvPicPr/>
          <p:nvPr/>
        </p:nvPicPr>
        <p:blipFill>
          <a:blip r:embed="rId2" cstate="print"/>
          <a:stretch>
            <a:fillRect/>
          </a:stretch>
        </p:blipFill>
        <p:spPr>
          <a:xfrm>
            <a:off x="504012" y="10245001"/>
            <a:ext cx="2195987" cy="285623"/>
          </a:xfrm>
          <a:prstGeom prst="rect">
            <a:avLst/>
          </a:prstGeom>
        </p:spPr>
      </p:pic>
      <p:sp>
        <p:nvSpPr>
          <p:cNvPr id="11" name="object 11"/>
          <p:cNvSpPr txBox="1">
            <a:spLocks noGrp="1"/>
          </p:cNvSpPr>
          <p:nvPr>
            <p:ph type="title"/>
          </p:nvPr>
        </p:nvSpPr>
        <p:spPr>
          <a:xfrm>
            <a:off x="491299" y="493584"/>
            <a:ext cx="5161280" cy="1122680"/>
          </a:xfrm>
          <a:prstGeom prst="rect">
            <a:avLst/>
          </a:prstGeom>
        </p:spPr>
        <p:txBody>
          <a:bodyPr vert="horz" wrap="square" lIns="0" tIns="12700" rIns="0" bIns="0" rtlCol="0" anchor="t">
            <a:spAutoFit/>
          </a:bodyPr>
          <a:lstStyle/>
          <a:p>
            <a:pPr marL="12700" algn="l">
              <a:spcBef>
                <a:spcPts val="100"/>
              </a:spcBef>
              <a:tabLst>
                <a:tab pos="3236595" algn="l"/>
                <a:tab pos="4223385" algn="l"/>
              </a:tabLst>
            </a:pPr>
            <a:r>
              <a:rPr lang="en-NZ" sz="3600" spc="-10" noProof="0">
                <a:solidFill>
                  <a:srgbClr val="FFFFFF"/>
                </a:solidFill>
              </a:rPr>
              <a:t>Qualifications </a:t>
            </a:r>
            <a:r>
              <a:rPr lang="en-NZ" sz="3600" spc="-25" noProof="0">
                <a:solidFill>
                  <a:srgbClr val="FFFFFF"/>
                </a:solidFill>
              </a:rPr>
              <a:t>and TEO</a:t>
            </a:r>
            <a:endParaRPr lang="en-NZ" sz="3600" noProof="0"/>
          </a:p>
          <a:p>
            <a:pPr marL="12700">
              <a:lnSpc>
                <a:spcPct val="100000"/>
              </a:lnSpc>
              <a:tabLst>
                <a:tab pos="1758314" algn="l"/>
              </a:tabLst>
            </a:pPr>
            <a:r>
              <a:rPr lang="en-NZ" sz="3600" spc="-10" noProof="0">
                <a:solidFill>
                  <a:srgbClr val="FFFFFF"/>
                </a:solidFill>
              </a:rPr>
              <a:t>Quality Assurance</a:t>
            </a:r>
            <a:endParaRPr lang="en-NZ" sz="3600" noProof="0"/>
          </a:p>
        </p:txBody>
      </p:sp>
      <p:sp>
        <p:nvSpPr>
          <p:cNvPr id="12" name="object 12"/>
          <p:cNvSpPr txBox="1"/>
          <p:nvPr/>
        </p:nvSpPr>
        <p:spPr>
          <a:xfrm>
            <a:off x="491299" y="2076747"/>
            <a:ext cx="2128520" cy="228268"/>
          </a:xfrm>
          <a:prstGeom prst="rect">
            <a:avLst/>
          </a:prstGeom>
        </p:spPr>
        <p:txBody>
          <a:bodyPr vert="horz" wrap="square" lIns="0" tIns="12700" rIns="0" bIns="0" rtlCol="0">
            <a:spAutoFit/>
          </a:bodyPr>
          <a:lstStyle/>
          <a:p>
            <a:pPr marL="12700">
              <a:lnSpc>
                <a:spcPct val="100000"/>
              </a:lnSpc>
              <a:spcBef>
                <a:spcPts val="100"/>
              </a:spcBef>
            </a:pPr>
            <a:r>
              <a:rPr lang="en-NZ" sz="1400" b="1" spc="-20" noProof="0">
                <a:solidFill>
                  <a:srgbClr val="FFFFFF"/>
                </a:solidFill>
                <a:latin typeface="Inter"/>
                <a:cs typeface="Inter"/>
              </a:rPr>
              <a:t>NZQA</a:t>
            </a:r>
            <a:r>
              <a:rPr lang="en-NZ" sz="1400" b="1" spc="-35" noProof="0">
                <a:solidFill>
                  <a:srgbClr val="FFFFFF"/>
                </a:solidFill>
                <a:latin typeface="Inter"/>
                <a:cs typeface="Inter"/>
              </a:rPr>
              <a:t> </a:t>
            </a:r>
            <a:r>
              <a:rPr lang="en-NZ" sz="1400" b="1" noProof="0">
                <a:solidFill>
                  <a:srgbClr val="FFFFFF"/>
                </a:solidFill>
                <a:latin typeface="Inter"/>
                <a:cs typeface="Inter"/>
              </a:rPr>
              <a:t>is</a:t>
            </a:r>
            <a:r>
              <a:rPr lang="en-NZ" sz="1400" b="1" spc="-30" noProof="0">
                <a:solidFill>
                  <a:srgbClr val="FFFFFF"/>
                </a:solidFill>
                <a:latin typeface="Inter"/>
                <a:cs typeface="Inter"/>
              </a:rPr>
              <a:t> </a:t>
            </a:r>
            <a:r>
              <a:rPr lang="en-NZ" sz="1400" b="1" noProof="0">
                <a:solidFill>
                  <a:srgbClr val="FFFFFF"/>
                </a:solidFill>
                <a:latin typeface="Inter"/>
                <a:cs typeface="Inter"/>
              </a:rPr>
              <a:t>responsible</a:t>
            </a:r>
            <a:r>
              <a:rPr lang="en-NZ" sz="1400" b="1" spc="-35" noProof="0">
                <a:solidFill>
                  <a:srgbClr val="FFFFFF"/>
                </a:solidFill>
                <a:latin typeface="Inter"/>
                <a:cs typeface="Inter"/>
              </a:rPr>
              <a:t> </a:t>
            </a:r>
            <a:r>
              <a:rPr lang="en-NZ" sz="1400" b="1" spc="-20" noProof="0">
                <a:solidFill>
                  <a:srgbClr val="FFFFFF"/>
                </a:solidFill>
                <a:latin typeface="Inter"/>
                <a:cs typeface="Inter"/>
              </a:rPr>
              <a:t>for:</a:t>
            </a:r>
            <a:endParaRPr lang="en-NZ" sz="1400" noProof="0">
              <a:latin typeface="Inter"/>
              <a:cs typeface="Inter"/>
            </a:endParaRPr>
          </a:p>
        </p:txBody>
      </p:sp>
      <p:sp>
        <p:nvSpPr>
          <p:cNvPr id="13" name="object 13"/>
          <p:cNvSpPr txBox="1"/>
          <p:nvPr/>
        </p:nvSpPr>
        <p:spPr>
          <a:xfrm>
            <a:off x="1130300" y="2536307"/>
            <a:ext cx="4077970" cy="635000"/>
          </a:xfrm>
          <a:prstGeom prst="rect">
            <a:avLst/>
          </a:prstGeom>
        </p:spPr>
        <p:txBody>
          <a:bodyPr vert="horz" wrap="square" lIns="0" tIns="104139" rIns="0" bIns="0" rtlCol="0">
            <a:spAutoFit/>
          </a:bodyPr>
          <a:lstStyle/>
          <a:p>
            <a:pPr marL="12700">
              <a:lnSpc>
                <a:spcPct val="100000"/>
              </a:lnSpc>
              <a:spcBef>
                <a:spcPts val="819"/>
              </a:spcBef>
            </a:pPr>
            <a:r>
              <a:rPr lang="en-NZ" sz="1400" b="0" spc="-10" noProof="0">
                <a:solidFill>
                  <a:srgbClr val="FFFFFF"/>
                </a:solidFill>
                <a:latin typeface="Inter Medium"/>
                <a:cs typeface="Inter Medium"/>
              </a:rPr>
              <a:t>Maintaining</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the</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New</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Zealand</a:t>
            </a:r>
            <a:r>
              <a:rPr lang="en-NZ" sz="1400" b="0" spc="-35" noProof="0">
                <a:solidFill>
                  <a:srgbClr val="FFFFFF"/>
                </a:solidFill>
                <a:latin typeface="Inter Medium"/>
                <a:cs typeface="Inter Medium"/>
              </a:rPr>
              <a:t> </a:t>
            </a:r>
            <a:r>
              <a:rPr lang="en-NZ" sz="1400" b="0" noProof="0">
                <a:solidFill>
                  <a:srgbClr val="FFFFFF"/>
                </a:solidFill>
                <a:latin typeface="Inter Medium"/>
                <a:cs typeface="Inter Medium"/>
              </a:rPr>
              <a:t>Qualifications</a:t>
            </a:r>
            <a:r>
              <a:rPr lang="en-NZ" sz="1400" b="0" spc="-40" noProof="0">
                <a:solidFill>
                  <a:srgbClr val="FFFFFF"/>
                </a:solidFill>
                <a:latin typeface="Inter Medium"/>
                <a:cs typeface="Inter Medium"/>
              </a:rPr>
              <a:t> </a:t>
            </a:r>
            <a:r>
              <a:rPr lang="en-NZ" sz="1400" b="0" spc="-25" noProof="0">
                <a:solidFill>
                  <a:srgbClr val="FFFFFF"/>
                </a:solidFill>
                <a:latin typeface="Inter Medium"/>
                <a:cs typeface="Inter Medium"/>
              </a:rPr>
              <a:t>and</a:t>
            </a:r>
            <a:endParaRPr lang="en-NZ" sz="1400" noProof="0">
              <a:latin typeface="Inter Medium"/>
              <a:cs typeface="Inter Medium"/>
            </a:endParaRPr>
          </a:p>
          <a:p>
            <a:pPr marL="12700">
              <a:lnSpc>
                <a:spcPct val="100000"/>
              </a:lnSpc>
              <a:spcBef>
                <a:spcPts val="720"/>
              </a:spcBef>
            </a:pPr>
            <a:r>
              <a:rPr lang="en-NZ" sz="1400" b="0" spc="-10" noProof="0">
                <a:solidFill>
                  <a:srgbClr val="FFFFFF"/>
                </a:solidFill>
                <a:latin typeface="Inter Medium"/>
                <a:cs typeface="Inter Medium"/>
              </a:rPr>
              <a:t>Credentials</a:t>
            </a:r>
            <a:r>
              <a:rPr lang="en-NZ" sz="1400" b="0" spc="-5" noProof="0">
                <a:solidFill>
                  <a:srgbClr val="FFFFFF"/>
                </a:solidFill>
                <a:latin typeface="Inter Medium"/>
                <a:cs typeface="Inter Medium"/>
              </a:rPr>
              <a:t> </a:t>
            </a:r>
            <a:r>
              <a:rPr lang="en-NZ" sz="1400" b="0" spc="-10" noProof="0">
                <a:solidFill>
                  <a:srgbClr val="FFFFFF"/>
                </a:solidFill>
                <a:latin typeface="Inter Medium"/>
                <a:cs typeface="Inter Medium"/>
              </a:rPr>
              <a:t>Framework</a:t>
            </a:r>
            <a:r>
              <a:rPr lang="en-NZ" sz="1400" b="0" spc="-5" noProof="0">
                <a:solidFill>
                  <a:srgbClr val="FFFFFF"/>
                </a:solidFill>
                <a:latin typeface="Inter Medium"/>
                <a:cs typeface="Inter Medium"/>
              </a:rPr>
              <a:t> </a:t>
            </a:r>
            <a:r>
              <a:rPr lang="en-NZ" sz="1400" b="0" spc="-10" noProof="0">
                <a:solidFill>
                  <a:srgbClr val="FFFFFF"/>
                </a:solidFill>
                <a:latin typeface="Inter Medium"/>
                <a:cs typeface="Inter Medium"/>
              </a:rPr>
              <a:t>(NZQCF).</a:t>
            </a:r>
            <a:endParaRPr lang="en-NZ" sz="1400" noProof="0">
              <a:latin typeface="Inter Medium"/>
              <a:cs typeface="Inter Medium"/>
            </a:endParaRPr>
          </a:p>
        </p:txBody>
      </p:sp>
      <p:sp>
        <p:nvSpPr>
          <p:cNvPr id="14" name="object 14"/>
          <p:cNvSpPr txBox="1"/>
          <p:nvPr/>
        </p:nvSpPr>
        <p:spPr>
          <a:xfrm>
            <a:off x="1130299" y="5323472"/>
            <a:ext cx="4838421" cy="594971"/>
          </a:xfrm>
          <a:prstGeom prst="rect">
            <a:avLst/>
          </a:prstGeom>
        </p:spPr>
        <p:txBody>
          <a:bodyPr vert="horz" wrap="square" lIns="0" tIns="12700" rIns="0" bIns="0" rtlCol="0" anchor="t">
            <a:spAutoFit/>
          </a:bodyPr>
          <a:lstStyle/>
          <a:p>
            <a:pPr marL="12700" marR="5080">
              <a:lnSpc>
                <a:spcPct val="142900"/>
              </a:lnSpc>
              <a:spcBef>
                <a:spcPts val="100"/>
              </a:spcBef>
            </a:pPr>
            <a:r>
              <a:rPr lang="en-NZ" sz="1400" b="0" spc="-10" noProof="0">
                <a:solidFill>
                  <a:srgbClr val="FFFFFF"/>
                </a:solidFill>
                <a:latin typeface="Inter Medium"/>
                <a:cs typeface="Inter Medium"/>
              </a:rPr>
              <a:t>Administering </a:t>
            </a:r>
            <a:r>
              <a:rPr lang="en-NZ" sz="1400" b="0" noProof="0">
                <a:solidFill>
                  <a:srgbClr val="FFFFFF"/>
                </a:solidFill>
                <a:latin typeface="Inter Medium"/>
                <a:cs typeface="Inter Medium"/>
              </a:rPr>
              <a:t>the</a:t>
            </a:r>
            <a:r>
              <a:rPr lang="en-NZ" sz="1400" b="0" spc="-10" noProof="0">
                <a:solidFill>
                  <a:srgbClr val="FFFFFF"/>
                </a:solidFill>
                <a:latin typeface="Inter Medium"/>
                <a:cs typeface="Inter Medium"/>
              </a:rPr>
              <a:t> </a:t>
            </a:r>
            <a:r>
              <a:rPr lang="en-NZ" sz="1400" spc="-10" noProof="0">
                <a:solidFill>
                  <a:srgbClr val="FFFFFF"/>
                </a:solidFill>
                <a:latin typeface="Inter Medium"/>
                <a:cs typeface="Inter Medium"/>
              </a:rPr>
              <a:t>Education (Pastoral Care of Tertiary</a:t>
            </a:r>
            <a:r>
              <a:rPr lang="en-NZ" sz="1400" b="0" spc="-5"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10" noProof="0">
                <a:solidFill>
                  <a:srgbClr val="FFFFFF"/>
                </a:solidFill>
                <a:latin typeface="Inter Medium"/>
                <a:cs typeface="Inter Medium"/>
              </a:rPr>
              <a:t> International</a:t>
            </a:r>
            <a:r>
              <a:rPr lang="en-NZ" sz="1400" b="0" spc="-5" noProof="0">
                <a:solidFill>
                  <a:srgbClr val="FFFFFF"/>
                </a:solidFill>
                <a:latin typeface="Inter Medium"/>
                <a:cs typeface="Inter Medium"/>
              </a:rPr>
              <a:t> </a:t>
            </a:r>
            <a:r>
              <a:rPr lang="en-NZ" sz="1400" b="0" spc="-10" noProof="0">
                <a:solidFill>
                  <a:srgbClr val="FFFFFF"/>
                </a:solidFill>
                <a:latin typeface="Inter Medium"/>
                <a:cs typeface="Inter Medium"/>
              </a:rPr>
              <a:t>Learners</a:t>
            </a:r>
            <a:r>
              <a:rPr lang="en-NZ" sz="1400" spc="-10" noProof="0">
                <a:solidFill>
                  <a:srgbClr val="FFFFFF"/>
                </a:solidFill>
                <a:latin typeface="Inter Medium"/>
                <a:cs typeface="Inter Medium"/>
              </a:rPr>
              <a:t>)</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Code</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of</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Practice </a:t>
            </a:r>
            <a:r>
              <a:rPr lang="en-NZ" sz="1400" spc="-10" noProof="0">
                <a:solidFill>
                  <a:srgbClr val="FFFFFF"/>
                </a:solidFill>
                <a:latin typeface="Inter Medium"/>
                <a:cs typeface="Inter Medium"/>
              </a:rPr>
              <a:t>2021</a:t>
            </a:r>
            <a:r>
              <a:rPr lang="en-NZ" sz="1400" spc="-30" noProof="0">
                <a:solidFill>
                  <a:srgbClr val="FFFFFF"/>
                </a:solidFill>
                <a:latin typeface="Inter Medium"/>
                <a:cs typeface="Inter Medium"/>
              </a:rPr>
              <a:t>.</a:t>
            </a:r>
            <a:endParaRPr lang="en-NZ" sz="1400" spc="-10" noProof="0">
              <a:solidFill>
                <a:srgbClr val="FFFFFF"/>
              </a:solidFill>
              <a:latin typeface="Inter Medium"/>
              <a:cs typeface="Inter Medium"/>
            </a:endParaRPr>
          </a:p>
        </p:txBody>
      </p:sp>
      <p:sp>
        <p:nvSpPr>
          <p:cNvPr id="15" name="object 15"/>
          <p:cNvSpPr txBox="1"/>
          <p:nvPr/>
        </p:nvSpPr>
        <p:spPr>
          <a:xfrm>
            <a:off x="1130300" y="4393201"/>
            <a:ext cx="4329430" cy="635000"/>
          </a:xfrm>
          <a:prstGeom prst="rect">
            <a:avLst/>
          </a:prstGeom>
        </p:spPr>
        <p:txBody>
          <a:bodyPr vert="horz" wrap="square" lIns="0" tIns="104140" rIns="0" bIns="0" rtlCol="0">
            <a:spAutoFit/>
          </a:bodyPr>
          <a:lstStyle/>
          <a:p>
            <a:pPr marL="12700">
              <a:lnSpc>
                <a:spcPct val="100000"/>
              </a:lnSpc>
              <a:spcBef>
                <a:spcPts val="820"/>
              </a:spcBef>
            </a:pPr>
            <a:r>
              <a:rPr lang="en-NZ" sz="1400" b="0" noProof="0">
                <a:solidFill>
                  <a:srgbClr val="FFFFFF"/>
                </a:solidFill>
                <a:latin typeface="Inter Medium"/>
                <a:cs typeface="Inter Medium"/>
              </a:rPr>
              <a:t>Setting</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Rules</a:t>
            </a:r>
            <a:r>
              <a:rPr lang="en-NZ" sz="1400" b="0" spc="-40" noProof="0">
                <a:solidFill>
                  <a:srgbClr val="FFFFFF"/>
                </a:solidFill>
                <a:latin typeface="Inter Medium"/>
                <a:cs typeface="Inter Medium"/>
              </a:rPr>
              <a:t> </a:t>
            </a:r>
            <a:r>
              <a:rPr lang="en-NZ" sz="1400" b="0" noProof="0">
                <a:solidFill>
                  <a:srgbClr val="FFFFFF"/>
                </a:solidFill>
                <a:latin typeface="Inter Medium"/>
                <a:cs typeface="Inter Medium"/>
              </a:rPr>
              <a:t>for</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monitoring</a:t>
            </a:r>
            <a:r>
              <a:rPr lang="en-NZ" sz="1400" b="0" spc="-45" noProof="0">
                <a:solidFill>
                  <a:srgbClr val="FFFFFF"/>
                </a:solidFill>
                <a:latin typeface="Inter Medium"/>
                <a:cs typeface="Inter Medium"/>
              </a:rPr>
              <a:t> </a:t>
            </a:r>
            <a:r>
              <a:rPr lang="en-NZ" sz="1400" b="0" noProof="0">
                <a:solidFill>
                  <a:srgbClr val="FFFFFF"/>
                </a:solidFill>
                <a:latin typeface="Inter Medium"/>
                <a:cs typeface="Inter Medium"/>
              </a:rPr>
              <a:t>tertiary</a:t>
            </a:r>
            <a:r>
              <a:rPr lang="en-NZ" sz="1400" b="0" spc="-45" noProof="0">
                <a:solidFill>
                  <a:srgbClr val="FFFFFF"/>
                </a:solidFill>
                <a:latin typeface="Inter Medium"/>
                <a:cs typeface="Inter Medium"/>
              </a:rPr>
              <a:t> </a:t>
            </a:r>
            <a:r>
              <a:rPr lang="en-NZ" sz="1400" b="0" spc="-10" noProof="0">
                <a:solidFill>
                  <a:srgbClr val="FFFFFF"/>
                </a:solidFill>
                <a:latin typeface="Inter Medium"/>
                <a:cs typeface="Inter Medium"/>
              </a:rPr>
              <a:t>education</a:t>
            </a:r>
            <a:endParaRPr lang="en-NZ" sz="1400" noProof="0">
              <a:latin typeface="Inter Medium"/>
              <a:cs typeface="Inter Medium"/>
            </a:endParaRPr>
          </a:p>
          <a:p>
            <a:pPr marL="12700">
              <a:lnSpc>
                <a:spcPct val="100000"/>
              </a:lnSpc>
              <a:spcBef>
                <a:spcPts val="720"/>
              </a:spcBef>
            </a:pPr>
            <a:r>
              <a:rPr lang="en-NZ" sz="1400" b="0" spc="-10" noProof="0">
                <a:solidFill>
                  <a:srgbClr val="FFFFFF"/>
                </a:solidFill>
                <a:latin typeface="Inter Medium"/>
                <a:cs typeface="Inter Medium"/>
              </a:rPr>
              <a:t>organisations</a:t>
            </a:r>
            <a:r>
              <a:rPr lang="en-NZ" sz="1400" b="0" spc="15" noProof="0">
                <a:solidFill>
                  <a:srgbClr val="FFFFFF"/>
                </a:solidFill>
                <a:latin typeface="Inter Medium"/>
                <a:cs typeface="Inter Medium"/>
              </a:rPr>
              <a:t> </a:t>
            </a:r>
            <a:r>
              <a:rPr lang="en-NZ" sz="1400" b="0" spc="-10" noProof="0">
                <a:solidFill>
                  <a:srgbClr val="FFFFFF"/>
                </a:solidFill>
                <a:latin typeface="Inter Medium"/>
                <a:cs typeface="Inter Medium"/>
              </a:rPr>
              <a:t>(TEOs).</a:t>
            </a:r>
            <a:endParaRPr lang="en-NZ" sz="1400" noProof="0">
              <a:latin typeface="Inter Medium"/>
              <a:cs typeface="Inter Medium"/>
            </a:endParaRPr>
          </a:p>
        </p:txBody>
      </p:sp>
      <p:sp>
        <p:nvSpPr>
          <p:cNvPr id="16" name="object 16"/>
          <p:cNvSpPr txBox="1"/>
          <p:nvPr/>
        </p:nvSpPr>
        <p:spPr>
          <a:xfrm>
            <a:off x="1130300" y="7311731"/>
            <a:ext cx="5666105" cy="228268"/>
          </a:xfrm>
          <a:prstGeom prst="rect">
            <a:avLst/>
          </a:prstGeom>
        </p:spPr>
        <p:txBody>
          <a:bodyPr vert="horz" wrap="square" lIns="0" tIns="12700" rIns="0" bIns="0" rtlCol="0">
            <a:spAutoFit/>
          </a:bodyPr>
          <a:lstStyle/>
          <a:p>
            <a:pPr marL="12700">
              <a:lnSpc>
                <a:spcPct val="100000"/>
              </a:lnSpc>
              <a:spcBef>
                <a:spcPts val="100"/>
              </a:spcBef>
            </a:pPr>
            <a:r>
              <a:rPr lang="en-NZ" sz="1400" b="0" noProof="0">
                <a:solidFill>
                  <a:srgbClr val="FFFFFF"/>
                </a:solidFill>
                <a:latin typeface="Inter Medium"/>
                <a:cs typeface="Inter Medium"/>
              </a:rPr>
              <a:t>Meeting</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New</a:t>
            </a:r>
            <a:r>
              <a:rPr lang="en-NZ" sz="1400" b="0" spc="-20" noProof="0">
                <a:solidFill>
                  <a:srgbClr val="FFFFFF"/>
                </a:solidFill>
                <a:latin typeface="Inter Medium"/>
                <a:cs typeface="Inter Medium"/>
              </a:rPr>
              <a:t> Zealand’s education-</a:t>
            </a:r>
            <a:r>
              <a:rPr lang="en-NZ" sz="1400" b="0" noProof="0">
                <a:solidFill>
                  <a:srgbClr val="FFFFFF"/>
                </a:solidFill>
                <a:latin typeface="Inter Medium"/>
                <a:cs typeface="Inter Medium"/>
              </a:rPr>
              <a:t>related</a:t>
            </a:r>
            <a:r>
              <a:rPr lang="en-NZ" sz="1400" b="0" spc="-20" noProof="0">
                <a:solidFill>
                  <a:srgbClr val="FFFFFF"/>
                </a:solidFill>
                <a:latin typeface="Inter Medium"/>
                <a:cs typeface="Inter Medium"/>
              </a:rPr>
              <a:t> </a:t>
            </a:r>
            <a:r>
              <a:rPr lang="en-NZ" sz="1400" b="0" spc="-10" noProof="0">
                <a:solidFill>
                  <a:srgbClr val="FFFFFF"/>
                </a:solidFill>
                <a:latin typeface="Inter Medium"/>
                <a:cs typeface="Inter Medium"/>
              </a:rPr>
              <a:t>international</a:t>
            </a:r>
            <a:r>
              <a:rPr lang="en-NZ" sz="1400" b="0" spc="-20" noProof="0">
                <a:solidFill>
                  <a:srgbClr val="FFFFFF"/>
                </a:solidFill>
                <a:latin typeface="Inter Medium"/>
                <a:cs typeface="Inter Medium"/>
              </a:rPr>
              <a:t> </a:t>
            </a:r>
            <a:r>
              <a:rPr lang="en-NZ" sz="1400" b="0" spc="-10" noProof="0">
                <a:solidFill>
                  <a:srgbClr val="FFFFFF"/>
                </a:solidFill>
                <a:latin typeface="Inter Medium"/>
                <a:cs typeface="Inter Medium"/>
              </a:rPr>
              <a:t>obligations.</a:t>
            </a:r>
            <a:endParaRPr lang="en-NZ" sz="1400" noProof="0">
              <a:latin typeface="Inter Medium"/>
              <a:cs typeface="Inter Medium"/>
            </a:endParaRPr>
          </a:p>
        </p:txBody>
      </p:sp>
      <p:sp>
        <p:nvSpPr>
          <p:cNvPr id="17" name="object 17"/>
          <p:cNvSpPr txBox="1"/>
          <p:nvPr/>
        </p:nvSpPr>
        <p:spPr>
          <a:xfrm>
            <a:off x="1130300" y="3460306"/>
            <a:ext cx="3336925"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Quality</a:t>
            </a:r>
            <a:r>
              <a:rPr lang="en-NZ" sz="1400" b="0" spc="-35" noProof="0">
                <a:solidFill>
                  <a:srgbClr val="FFFFFF"/>
                </a:solidFill>
                <a:latin typeface="Inter Medium"/>
                <a:cs typeface="Inter Medium"/>
              </a:rPr>
              <a:t> </a:t>
            </a:r>
            <a:r>
              <a:rPr lang="en-NZ" sz="1400" b="0" spc="-10" noProof="0">
                <a:solidFill>
                  <a:srgbClr val="FFFFFF"/>
                </a:solidFill>
                <a:latin typeface="Inter Medium"/>
                <a:cs typeface="Inter Medium"/>
              </a:rPr>
              <a:t>assurance</a:t>
            </a:r>
            <a:r>
              <a:rPr lang="en-NZ" sz="1400" b="0" spc="-30" noProof="0">
                <a:solidFill>
                  <a:srgbClr val="FFFFFF"/>
                </a:solidFill>
                <a:latin typeface="Inter Medium"/>
                <a:cs typeface="Inter Medium"/>
              </a:rPr>
              <a:t> </a:t>
            </a:r>
            <a:r>
              <a:rPr lang="en-NZ" sz="1400" b="0" noProof="0">
                <a:solidFill>
                  <a:srgbClr val="FFFFFF"/>
                </a:solidFill>
                <a:latin typeface="Inter Medium"/>
                <a:cs typeface="Inter Medium"/>
              </a:rPr>
              <a:t>of</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tertiary</a:t>
            </a:r>
            <a:r>
              <a:rPr lang="en-NZ" sz="1400" b="0" spc="-30" noProof="0">
                <a:solidFill>
                  <a:srgbClr val="FFFFFF"/>
                </a:solidFill>
                <a:latin typeface="Inter Medium"/>
                <a:cs typeface="Inter Medium"/>
              </a:rPr>
              <a:t> </a:t>
            </a:r>
            <a:r>
              <a:rPr lang="en-NZ" sz="1400" b="0" spc="-10" noProof="0">
                <a:solidFill>
                  <a:srgbClr val="FFFFFF"/>
                </a:solidFill>
                <a:latin typeface="Inter Medium"/>
                <a:cs typeface="Inter Medium"/>
              </a:rPr>
              <a:t>education organisations</a:t>
            </a:r>
            <a:r>
              <a:rPr lang="en-NZ" sz="1400" b="0" spc="-25" noProof="0">
                <a:solidFill>
                  <a:srgbClr val="FFFFFF"/>
                </a:solidFill>
                <a:latin typeface="Inter Medium"/>
                <a:cs typeface="Inter Medium"/>
              </a:rPr>
              <a:t> </a:t>
            </a:r>
            <a:r>
              <a:rPr lang="en-NZ" sz="1400" b="0" spc="-10" noProof="0">
                <a:solidFill>
                  <a:srgbClr val="FFFFFF"/>
                </a:solidFill>
                <a:latin typeface="Inter Medium"/>
                <a:cs typeface="Inter Medium"/>
              </a:rPr>
              <a:t>(excluding</a:t>
            </a:r>
            <a:r>
              <a:rPr lang="en-NZ" sz="1400" b="0" spc="-30" noProof="0">
                <a:solidFill>
                  <a:srgbClr val="FFFFFF"/>
                </a:solidFill>
                <a:latin typeface="Inter Medium"/>
                <a:cs typeface="Inter Medium"/>
              </a:rPr>
              <a:t> </a:t>
            </a:r>
            <a:r>
              <a:rPr lang="en-NZ" sz="1400" b="0" spc="-10" noProof="0">
                <a:solidFill>
                  <a:srgbClr val="FFFFFF"/>
                </a:solidFill>
                <a:latin typeface="Inter Medium"/>
                <a:cs typeface="Inter Medium"/>
              </a:rPr>
              <a:t>universities).</a:t>
            </a:r>
            <a:endParaRPr lang="en-NZ" sz="1400" noProof="0">
              <a:latin typeface="Inter Medium"/>
              <a:cs typeface="Inter Medium"/>
            </a:endParaRPr>
          </a:p>
        </p:txBody>
      </p:sp>
      <p:sp>
        <p:nvSpPr>
          <p:cNvPr id="18" name="object 18"/>
          <p:cNvSpPr txBox="1"/>
          <p:nvPr/>
        </p:nvSpPr>
        <p:spPr>
          <a:xfrm>
            <a:off x="1130300" y="6202097"/>
            <a:ext cx="5030470" cy="594971"/>
          </a:xfrm>
          <a:prstGeom prst="rect">
            <a:avLst/>
          </a:prstGeom>
        </p:spPr>
        <p:txBody>
          <a:bodyPr vert="horz" wrap="square" lIns="0" tIns="12700" rIns="0" bIns="0" rtlCol="0">
            <a:spAutoFit/>
          </a:bodyPr>
          <a:lstStyle/>
          <a:p>
            <a:pPr marL="12700" marR="5080">
              <a:lnSpc>
                <a:spcPct val="142900"/>
              </a:lnSpc>
              <a:spcBef>
                <a:spcPts val="100"/>
              </a:spcBef>
            </a:pPr>
            <a:r>
              <a:rPr lang="en-NZ" sz="1400" b="0" spc="-10" noProof="0">
                <a:solidFill>
                  <a:srgbClr val="FFFFFF"/>
                </a:solidFill>
                <a:latin typeface="Inter Medium"/>
                <a:cs typeface="Inter Medium"/>
              </a:rPr>
              <a:t>Recognising</a:t>
            </a:r>
            <a:r>
              <a:rPr lang="en-NZ" sz="1400" b="0" spc="-30" noProof="0">
                <a:solidFill>
                  <a:srgbClr val="FFFFFF"/>
                </a:solidFill>
                <a:latin typeface="Inter Medium"/>
                <a:cs typeface="Inter Medium"/>
              </a:rPr>
              <a:t> </a:t>
            </a:r>
            <a:r>
              <a:rPr lang="en-NZ" sz="1400" b="0" spc="-10" noProof="0">
                <a:solidFill>
                  <a:srgbClr val="FFFFFF"/>
                </a:solidFill>
                <a:latin typeface="Inter Medium"/>
                <a:cs typeface="Inter Medium"/>
              </a:rPr>
              <a:t>international</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qualifications</a:t>
            </a:r>
            <a:r>
              <a:rPr lang="en-NZ" sz="1400" b="0" spc="-25" noProof="0">
                <a:solidFill>
                  <a:srgbClr val="FFFFFF"/>
                </a:solidFill>
                <a:latin typeface="Inter Medium"/>
                <a:cs typeface="Inter Medium"/>
              </a:rPr>
              <a:t> </a:t>
            </a:r>
            <a:r>
              <a:rPr lang="en-NZ" sz="1400" b="0" noProof="0">
                <a:solidFill>
                  <a:srgbClr val="FFFFFF"/>
                </a:solidFill>
                <a:latin typeface="Inter Medium"/>
                <a:cs typeface="Inter Medium"/>
              </a:rPr>
              <a:t>and</a:t>
            </a:r>
            <a:r>
              <a:rPr lang="en-NZ" sz="1400" b="0" spc="-20" noProof="0">
                <a:solidFill>
                  <a:srgbClr val="FFFFFF"/>
                </a:solidFill>
                <a:latin typeface="Inter Medium"/>
                <a:cs typeface="Inter Medium"/>
              </a:rPr>
              <a:t> </a:t>
            </a:r>
            <a:r>
              <a:rPr lang="en-NZ" sz="1400" b="0" noProof="0">
                <a:solidFill>
                  <a:srgbClr val="FFFFFF"/>
                </a:solidFill>
                <a:latin typeface="Inter Medium"/>
                <a:cs typeface="Inter Medium"/>
              </a:rPr>
              <a:t>supporting</a:t>
            </a:r>
            <a:r>
              <a:rPr lang="en-NZ" sz="1400" b="0" spc="-30" noProof="0">
                <a:solidFill>
                  <a:srgbClr val="FFFFFF"/>
                </a:solidFill>
                <a:latin typeface="Inter Medium"/>
                <a:cs typeface="Inter Medium"/>
              </a:rPr>
              <a:t> </a:t>
            </a:r>
            <a:r>
              <a:rPr lang="en-NZ" sz="1400" b="0" spc="-25" noProof="0">
                <a:solidFill>
                  <a:srgbClr val="FFFFFF"/>
                </a:solidFill>
                <a:latin typeface="Inter Medium"/>
                <a:cs typeface="Inter Medium"/>
              </a:rPr>
              <a:t>the </a:t>
            </a:r>
            <a:r>
              <a:rPr lang="en-NZ" sz="1400" b="0" spc="-10" noProof="0">
                <a:solidFill>
                  <a:srgbClr val="FFFFFF"/>
                </a:solidFill>
                <a:latin typeface="Inter Medium"/>
                <a:cs typeface="Inter Medium"/>
              </a:rPr>
              <a:t>international</a:t>
            </a:r>
            <a:r>
              <a:rPr lang="en-NZ" sz="1400" b="0" spc="-20" noProof="0">
                <a:solidFill>
                  <a:srgbClr val="FFFFFF"/>
                </a:solidFill>
                <a:latin typeface="Inter Medium"/>
                <a:cs typeface="Inter Medium"/>
              </a:rPr>
              <a:t> </a:t>
            </a:r>
            <a:r>
              <a:rPr lang="en-NZ" sz="1400" b="0" spc="-10" noProof="0">
                <a:solidFill>
                  <a:srgbClr val="FFFFFF"/>
                </a:solidFill>
                <a:latin typeface="Inter Medium"/>
                <a:cs typeface="Inter Medium"/>
              </a:rPr>
              <a:t>recognition</a:t>
            </a:r>
            <a:r>
              <a:rPr lang="en-NZ" sz="1400" b="0" spc="-20" noProof="0">
                <a:solidFill>
                  <a:srgbClr val="FFFFFF"/>
                </a:solidFill>
                <a:latin typeface="Inter Medium"/>
                <a:cs typeface="Inter Medium"/>
              </a:rPr>
              <a:t> </a:t>
            </a:r>
            <a:r>
              <a:rPr lang="en-NZ" sz="1400" b="0" noProof="0">
                <a:solidFill>
                  <a:srgbClr val="FFFFFF"/>
                </a:solidFill>
                <a:latin typeface="Inter Medium"/>
                <a:cs typeface="Inter Medium"/>
              </a:rPr>
              <a:t>of</a:t>
            </a:r>
            <a:r>
              <a:rPr lang="en-NZ" sz="1400" b="0" spc="-20" noProof="0">
                <a:solidFill>
                  <a:srgbClr val="FFFFFF"/>
                </a:solidFill>
                <a:latin typeface="Inter Medium"/>
                <a:cs typeface="Inter Medium"/>
              </a:rPr>
              <a:t> </a:t>
            </a:r>
            <a:r>
              <a:rPr lang="en-NZ" sz="1400" b="0" noProof="0">
                <a:solidFill>
                  <a:srgbClr val="FFFFFF"/>
                </a:solidFill>
                <a:latin typeface="Inter Medium"/>
                <a:cs typeface="Inter Medium"/>
              </a:rPr>
              <a:t>New</a:t>
            </a:r>
            <a:r>
              <a:rPr lang="en-NZ" sz="1400" b="0" spc="-15" noProof="0">
                <a:solidFill>
                  <a:srgbClr val="FFFFFF"/>
                </a:solidFill>
                <a:latin typeface="Inter Medium"/>
                <a:cs typeface="Inter Medium"/>
              </a:rPr>
              <a:t> </a:t>
            </a:r>
            <a:r>
              <a:rPr lang="en-NZ" sz="1400" b="0" noProof="0">
                <a:solidFill>
                  <a:srgbClr val="FFFFFF"/>
                </a:solidFill>
                <a:latin typeface="Inter Medium"/>
                <a:cs typeface="Inter Medium"/>
              </a:rPr>
              <a:t>Zealand</a:t>
            </a:r>
            <a:r>
              <a:rPr lang="en-NZ" sz="1400" b="0" spc="-15" noProof="0">
                <a:solidFill>
                  <a:srgbClr val="FFFFFF"/>
                </a:solidFill>
                <a:latin typeface="Inter Medium"/>
                <a:cs typeface="Inter Medium"/>
              </a:rPr>
              <a:t> </a:t>
            </a:r>
            <a:r>
              <a:rPr lang="en-NZ" sz="1400" b="0" spc="-10" noProof="0">
                <a:solidFill>
                  <a:srgbClr val="FFFFFF"/>
                </a:solidFill>
                <a:latin typeface="Inter Medium"/>
                <a:cs typeface="Inter Medium"/>
              </a:rPr>
              <a:t>qualifications.</a:t>
            </a:r>
            <a:endParaRPr lang="en-NZ" sz="1400" noProof="0">
              <a:latin typeface="Inter Medium"/>
              <a:cs typeface="Inter Medium"/>
            </a:endParaRPr>
          </a:p>
        </p:txBody>
      </p:sp>
      <p:sp>
        <p:nvSpPr>
          <p:cNvPr id="19" name="object 19"/>
          <p:cNvSpPr txBox="1"/>
          <p:nvPr/>
        </p:nvSpPr>
        <p:spPr>
          <a:xfrm>
            <a:off x="491300" y="8461862"/>
            <a:ext cx="5340658" cy="291298"/>
          </a:xfrm>
          <a:prstGeom prst="rect">
            <a:avLst/>
          </a:prstGeom>
        </p:spPr>
        <p:txBody>
          <a:bodyPr vert="horz" wrap="square" lIns="0" tIns="12700" rIns="0" bIns="0" rtlCol="0">
            <a:spAutoFit/>
          </a:bodyPr>
          <a:lstStyle/>
          <a:p>
            <a:pPr marL="12700" marR="5080">
              <a:lnSpc>
                <a:spcPct val="142900"/>
              </a:lnSpc>
              <a:spcBef>
                <a:spcPts val="100"/>
              </a:spcBef>
            </a:pPr>
            <a:r>
              <a:rPr lang="en-NZ" sz="1400" b="0" noProof="0">
                <a:solidFill>
                  <a:srgbClr val="FFFFFF"/>
                </a:solidFill>
                <a:latin typeface="Inter Medium"/>
                <a:cs typeface="Inter Medium"/>
              </a:rPr>
              <a:t>This</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section</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discusses</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work</a:t>
            </a:r>
            <a:r>
              <a:rPr lang="en-NZ" sz="1400" b="0" spc="-50" noProof="0">
                <a:solidFill>
                  <a:srgbClr val="FFFFFF"/>
                </a:solidFill>
                <a:latin typeface="Inter Medium"/>
                <a:cs typeface="Inter Medium"/>
              </a:rPr>
              <a:t> </a:t>
            </a:r>
            <a:r>
              <a:rPr lang="en-NZ" sz="1400" b="0" noProof="0">
                <a:solidFill>
                  <a:srgbClr val="FFFFFF"/>
                </a:solidFill>
                <a:latin typeface="Inter Medium"/>
                <a:cs typeface="Inter Medium"/>
              </a:rPr>
              <a:t>underway</a:t>
            </a:r>
            <a:r>
              <a:rPr lang="en-NZ" sz="1400" b="0" spc="-55" noProof="0">
                <a:solidFill>
                  <a:srgbClr val="FFFFFF"/>
                </a:solidFill>
                <a:latin typeface="Inter Medium"/>
                <a:cs typeface="Inter Medium"/>
              </a:rPr>
              <a:t> </a:t>
            </a:r>
            <a:r>
              <a:rPr lang="en-NZ" sz="1400" b="0" noProof="0">
                <a:solidFill>
                  <a:srgbClr val="FFFFFF"/>
                </a:solidFill>
                <a:latin typeface="Inter Medium"/>
                <a:cs typeface="Inter Medium"/>
              </a:rPr>
              <a:t>to</a:t>
            </a:r>
            <a:r>
              <a:rPr lang="en-NZ" sz="1400" b="0" spc="-50" noProof="0">
                <a:solidFill>
                  <a:srgbClr val="FFFFFF"/>
                </a:solidFill>
                <a:latin typeface="Inter Medium"/>
                <a:cs typeface="Inter Medium"/>
              </a:rPr>
              <a:t> </a:t>
            </a:r>
            <a:r>
              <a:rPr lang="en-NZ" sz="1400" b="0" spc="-10" noProof="0">
                <a:solidFill>
                  <a:srgbClr val="FFFFFF"/>
                </a:solidFill>
                <a:latin typeface="Inter Medium"/>
                <a:cs typeface="Inter Medium"/>
              </a:rPr>
              <a:t>achieve</a:t>
            </a:r>
            <a:r>
              <a:rPr lang="en-NZ" sz="1400" b="0" spc="-20" noProof="0">
                <a:solidFill>
                  <a:srgbClr val="FFFFFF"/>
                </a:solidFill>
                <a:latin typeface="Inter Medium"/>
                <a:cs typeface="Inter Medium"/>
              </a:rPr>
              <a:t> selected </a:t>
            </a:r>
            <a:r>
              <a:rPr lang="en-NZ" sz="1400" b="0" spc="-10" noProof="0">
                <a:solidFill>
                  <a:srgbClr val="FFFFFF"/>
                </a:solidFill>
                <a:latin typeface="Inter Medium"/>
                <a:cs typeface="Inter Medium"/>
              </a:rPr>
              <a:t>priorities.</a:t>
            </a:r>
            <a:endParaRPr lang="en-NZ" sz="1400" noProof="0">
              <a:latin typeface="Inter Medium"/>
              <a:cs typeface="Inter Medium"/>
            </a:endParaRPr>
          </a:p>
        </p:txBody>
      </p:sp>
      <p:sp>
        <p:nvSpPr>
          <p:cNvPr id="20" name="object 20"/>
          <p:cNvSpPr/>
          <p:nvPr/>
        </p:nvSpPr>
        <p:spPr>
          <a:xfrm>
            <a:off x="510349" y="8271992"/>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21" name="object 21"/>
          <p:cNvSpPr/>
          <p:nvPr/>
        </p:nvSpPr>
        <p:spPr>
          <a:xfrm>
            <a:off x="503994" y="2677504"/>
            <a:ext cx="410845" cy="410845"/>
          </a:xfrm>
          <a:custGeom>
            <a:avLst/>
            <a:gdLst/>
            <a:ahLst/>
            <a:cxnLst/>
            <a:rect l="l" t="t" r="r" b="b"/>
            <a:pathLst>
              <a:path w="410844" h="410844">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2" name="object 22"/>
          <p:cNvSpPr txBox="1"/>
          <p:nvPr/>
        </p:nvSpPr>
        <p:spPr>
          <a:xfrm>
            <a:off x="634810" y="2749925"/>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1</a:t>
            </a:r>
            <a:endParaRPr lang="en-NZ" sz="1400" noProof="0">
              <a:latin typeface="Mulish ExtraBold"/>
              <a:cs typeface="Mulish ExtraBold"/>
            </a:endParaRPr>
          </a:p>
        </p:txBody>
      </p:sp>
      <p:sp>
        <p:nvSpPr>
          <p:cNvPr id="23" name="object 23"/>
          <p:cNvSpPr/>
          <p:nvPr/>
        </p:nvSpPr>
        <p:spPr>
          <a:xfrm>
            <a:off x="503994" y="5419294"/>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4" name="object 24"/>
          <p:cNvSpPr txBox="1"/>
          <p:nvPr/>
        </p:nvSpPr>
        <p:spPr>
          <a:xfrm>
            <a:off x="634810" y="5491716"/>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4</a:t>
            </a:r>
            <a:endParaRPr lang="en-NZ" sz="1400" noProof="0">
              <a:latin typeface="Mulish ExtraBold"/>
              <a:cs typeface="Mulish ExtraBold"/>
            </a:endParaRPr>
          </a:p>
        </p:txBody>
      </p:sp>
      <p:sp>
        <p:nvSpPr>
          <p:cNvPr id="25" name="object 25"/>
          <p:cNvSpPr/>
          <p:nvPr/>
        </p:nvSpPr>
        <p:spPr>
          <a:xfrm>
            <a:off x="503994" y="3570001"/>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6" name="object 26"/>
          <p:cNvSpPr txBox="1"/>
          <p:nvPr/>
        </p:nvSpPr>
        <p:spPr>
          <a:xfrm>
            <a:off x="634810" y="3642423"/>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2</a:t>
            </a:r>
            <a:endParaRPr lang="en-NZ" sz="1400" noProof="0">
              <a:latin typeface="Mulish ExtraBold"/>
              <a:cs typeface="Mulish ExtraBold"/>
            </a:endParaRPr>
          </a:p>
        </p:txBody>
      </p:sp>
      <p:sp>
        <p:nvSpPr>
          <p:cNvPr id="27" name="object 27"/>
          <p:cNvSpPr/>
          <p:nvPr/>
        </p:nvSpPr>
        <p:spPr>
          <a:xfrm>
            <a:off x="503994" y="6311794"/>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28" name="object 28"/>
          <p:cNvSpPr txBox="1"/>
          <p:nvPr/>
        </p:nvSpPr>
        <p:spPr>
          <a:xfrm>
            <a:off x="634810" y="6384216"/>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5</a:t>
            </a:r>
            <a:endParaRPr lang="en-NZ" sz="1400" noProof="0">
              <a:latin typeface="Mulish ExtraBold"/>
              <a:cs typeface="Mulish ExtraBold"/>
            </a:endParaRPr>
          </a:p>
        </p:txBody>
      </p:sp>
      <p:sp>
        <p:nvSpPr>
          <p:cNvPr id="29" name="object 29"/>
          <p:cNvSpPr/>
          <p:nvPr/>
        </p:nvSpPr>
        <p:spPr>
          <a:xfrm>
            <a:off x="503994" y="4502896"/>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30" name="object 30"/>
          <p:cNvSpPr txBox="1"/>
          <p:nvPr/>
        </p:nvSpPr>
        <p:spPr>
          <a:xfrm>
            <a:off x="634810" y="4575319"/>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3</a:t>
            </a:r>
            <a:endParaRPr lang="en-NZ" sz="1400" noProof="0">
              <a:latin typeface="Mulish ExtraBold"/>
              <a:cs typeface="Mulish ExtraBold"/>
            </a:endParaRPr>
          </a:p>
        </p:txBody>
      </p:sp>
      <p:sp>
        <p:nvSpPr>
          <p:cNvPr id="31" name="object 31"/>
          <p:cNvSpPr/>
          <p:nvPr/>
        </p:nvSpPr>
        <p:spPr>
          <a:xfrm>
            <a:off x="503994" y="7244689"/>
            <a:ext cx="410845" cy="410845"/>
          </a:xfrm>
          <a:custGeom>
            <a:avLst/>
            <a:gdLst/>
            <a:ahLst/>
            <a:cxnLst/>
            <a:rect l="l" t="t" r="r" b="b"/>
            <a:pathLst>
              <a:path w="410844" h="410845">
                <a:moveTo>
                  <a:pt x="205155" y="0"/>
                </a:moveTo>
                <a:lnTo>
                  <a:pt x="158117" y="5418"/>
                </a:lnTo>
                <a:lnTo>
                  <a:pt x="114936" y="20851"/>
                </a:lnTo>
                <a:lnTo>
                  <a:pt x="76844" y="45068"/>
                </a:lnTo>
                <a:lnTo>
                  <a:pt x="45072" y="76839"/>
                </a:lnTo>
                <a:lnTo>
                  <a:pt x="20853" y="114931"/>
                </a:lnTo>
                <a:lnTo>
                  <a:pt x="5418" y="158113"/>
                </a:lnTo>
                <a:lnTo>
                  <a:pt x="0" y="205155"/>
                </a:lnTo>
                <a:lnTo>
                  <a:pt x="5418" y="252193"/>
                </a:lnTo>
                <a:lnTo>
                  <a:pt x="20853" y="295372"/>
                </a:lnTo>
                <a:lnTo>
                  <a:pt x="45072" y="333462"/>
                </a:lnTo>
                <a:lnTo>
                  <a:pt x="76844" y="365231"/>
                </a:lnTo>
                <a:lnTo>
                  <a:pt x="114936" y="389447"/>
                </a:lnTo>
                <a:lnTo>
                  <a:pt x="158117" y="404880"/>
                </a:lnTo>
                <a:lnTo>
                  <a:pt x="205155" y="410298"/>
                </a:lnTo>
                <a:lnTo>
                  <a:pt x="252193" y="404880"/>
                </a:lnTo>
                <a:lnTo>
                  <a:pt x="295374" y="389447"/>
                </a:lnTo>
                <a:lnTo>
                  <a:pt x="333467" y="365231"/>
                </a:lnTo>
                <a:lnTo>
                  <a:pt x="365238" y="333462"/>
                </a:lnTo>
                <a:lnTo>
                  <a:pt x="389457" y="295372"/>
                </a:lnTo>
                <a:lnTo>
                  <a:pt x="404892" y="252193"/>
                </a:lnTo>
                <a:lnTo>
                  <a:pt x="410311" y="205155"/>
                </a:lnTo>
                <a:lnTo>
                  <a:pt x="404892" y="158113"/>
                </a:lnTo>
                <a:lnTo>
                  <a:pt x="389457" y="114931"/>
                </a:lnTo>
                <a:lnTo>
                  <a:pt x="365238" y="76839"/>
                </a:lnTo>
                <a:lnTo>
                  <a:pt x="333467" y="45068"/>
                </a:lnTo>
                <a:lnTo>
                  <a:pt x="295374" y="20851"/>
                </a:lnTo>
                <a:lnTo>
                  <a:pt x="252193" y="5418"/>
                </a:lnTo>
                <a:lnTo>
                  <a:pt x="205155" y="0"/>
                </a:lnTo>
                <a:close/>
              </a:path>
            </a:pathLst>
          </a:custGeom>
          <a:solidFill>
            <a:srgbClr val="00758C"/>
          </a:solidFill>
        </p:spPr>
        <p:txBody>
          <a:bodyPr wrap="square" lIns="0" tIns="0" rIns="0" bIns="0" rtlCol="0"/>
          <a:lstStyle/>
          <a:p>
            <a:endParaRPr lang="en-NZ" noProof="0"/>
          </a:p>
        </p:txBody>
      </p:sp>
      <p:sp>
        <p:nvSpPr>
          <p:cNvPr id="32" name="object 32"/>
          <p:cNvSpPr txBox="1"/>
          <p:nvPr/>
        </p:nvSpPr>
        <p:spPr>
          <a:xfrm>
            <a:off x="634810" y="7317111"/>
            <a:ext cx="132080" cy="228268"/>
          </a:xfrm>
          <a:prstGeom prst="rect">
            <a:avLst/>
          </a:prstGeom>
        </p:spPr>
        <p:txBody>
          <a:bodyPr vert="horz" wrap="square" lIns="0" tIns="12700" rIns="0" bIns="0" rtlCol="0">
            <a:spAutoFit/>
          </a:bodyPr>
          <a:lstStyle/>
          <a:p>
            <a:pPr marL="12700">
              <a:lnSpc>
                <a:spcPct val="100000"/>
              </a:lnSpc>
              <a:spcBef>
                <a:spcPts val="100"/>
              </a:spcBef>
            </a:pPr>
            <a:r>
              <a:rPr lang="en-NZ" sz="1400" b="1" spc="-50" noProof="0">
                <a:solidFill>
                  <a:srgbClr val="FFFFFF"/>
                </a:solidFill>
                <a:latin typeface="Mulish ExtraBold"/>
                <a:cs typeface="Mulish ExtraBold"/>
              </a:rPr>
              <a:t>6</a:t>
            </a:r>
            <a:endParaRPr lang="en-NZ" sz="1400" noProof="0">
              <a:latin typeface="Mulish ExtraBold"/>
              <a:cs typeface="Mulish ExtraBold"/>
            </a:endParaRPr>
          </a:p>
        </p:txBody>
      </p:sp>
      <p:sp>
        <p:nvSpPr>
          <p:cNvPr id="10" name="Rectangle 9">
            <a:extLst>
              <a:ext uri="{FF2B5EF4-FFF2-40B4-BE49-F238E27FC236}">
                <a16:creationId xmlns:a16="http://schemas.microsoft.com/office/drawing/2014/main" id="{FE456C8E-969C-12CF-9B77-6D7F97330445}"/>
              </a:ext>
            </a:extLst>
          </p:cNvPr>
          <p:cNvSpPr/>
          <p:nvPr/>
        </p:nvSpPr>
        <p:spPr>
          <a:xfrm>
            <a:off x="6885432" y="9917430"/>
            <a:ext cx="374904" cy="354265"/>
          </a:xfrm>
          <a:prstGeom prst="rect">
            <a:avLst/>
          </a:prstGeom>
          <a:solidFill>
            <a:srgbClr val="009AA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33" name="Slide Number Placeholder 32">
            <a:extLst>
              <a:ext uri="{FF2B5EF4-FFF2-40B4-BE49-F238E27FC236}">
                <a16:creationId xmlns:a16="http://schemas.microsoft.com/office/drawing/2014/main" id="{D7CABF80-4CFC-6D6D-4F08-CFCC20863E11}"/>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solidFill>
                  <a:schemeClr val="bg1"/>
                </a:solidFill>
              </a:rPr>
              <a:t>8</a:t>
            </a:fld>
            <a:endParaRPr lang="en-NZ" sz="1000" noProof="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81FA9-2C11-5FB4-EB2C-A9775FB3BDDA}"/>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8ED6A372-F6DB-E84E-AC28-1B1E815A6D9E}"/>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5" name="object 5">
            <a:extLst>
              <a:ext uri="{FF2B5EF4-FFF2-40B4-BE49-F238E27FC236}">
                <a16:creationId xmlns:a16="http://schemas.microsoft.com/office/drawing/2014/main" id="{8CFAE72D-192B-A9CA-81E6-EFEFB6EC813A}"/>
              </a:ext>
            </a:extLst>
          </p:cNvPr>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lang="en-NZ" noProof="0"/>
              <a:t>Strategic priorities </a:t>
            </a:r>
            <a:r>
              <a:rPr lang="en-NZ"/>
              <a:t> </a:t>
            </a:r>
            <a:endParaRPr lang="en-NZ" spc="-10" noProof="0"/>
          </a:p>
        </p:txBody>
      </p:sp>
      <p:sp>
        <p:nvSpPr>
          <p:cNvPr id="12" name="object 12">
            <a:extLst>
              <a:ext uri="{FF2B5EF4-FFF2-40B4-BE49-F238E27FC236}">
                <a16:creationId xmlns:a16="http://schemas.microsoft.com/office/drawing/2014/main" id="{B45B1C24-3597-BA38-5FB5-BCEA6C992C1E}"/>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8" name="object 6">
            <a:extLst>
              <a:ext uri="{FF2B5EF4-FFF2-40B4-BE49-F238E27FC236}">
                <a16:creationId xmlns:a16="http://schemas.microsoft.com/office/drawing/2014/main" id="{75042F5B-D75B-884B-187F-8646BD1F6D30}"/>
              </a:ext>
            </a:extLst>
          </p:cNvPr>
          <p:cNvSpPr txBox="1"/>
          <p:nvPr/>
        </p:nvSpPr>
        <p:spPr>
          <a:xfrm>
            <a:off x="533289" y="1538329"/>
            <a:ext cx="6335794" cy="8761373"/>
          </a:xfrm>
          <a:prstGeom prst="rect">
            <a:avLst/>
          </a:prstGeom>
        </p:spPr>
        <p:txBody>
          <a:bodyPr vert="horz" wrap="square" lIns="0" tIns="12700" rIns="0" bIns="0" rtlCol="0" anchor="t">
            <a:spAutoFit/>
          </a:bodyPr>
          <a:lstStyle/>
          <a:p>
            <a:pPr marL="12700" algn="just">
              <a:spcBef>
                <a:spcPts val="100"/>
              </a:spcBef>
            </a:pPr>
            <a:r>
              <a:rPr lang="en-NZ" sz="1400" b="1" spc="-10" dirty="0">
                <a:solidFill>
                  <a:srgbClr val="005A6C"/>
                </a:solidFill>
                <a:latin typeface="Mulish ExtraBold"/>
              </a:rPr>
              <a:t>Integrated Quality Assurance Framework (iQAF)</a:t>
            </a:r>
          </a:p>
          <a:p>
            <a:endParaRPr lang="en-NZ" sz="1000" dirty="0">
              <a:solidFill>
                <a:srgbClr val="000000"/>
              </a:solidFill>
            </a:endParaRPr>
          </a:p>
          <a:p>
            <a:r>
              <a:rPr lang="en-NZ" sz="1000" kern="100" dirty="0">
                <a:solidFill>
                  <a:srgbClr val="2E3A42"/>
                </a:solidFill>
                <a:latin typeface="Inter"/>
                <a:ea typeface="Inter" panose="02000503000000020004" pitchFamily="2" charset="0"/>
                <a:cs typeface="Times New Roman"/>
              </a:rPr>
              <a:t>With new Rules in force from 19 January 2026, our work to implement the iQAF continues to progress well. Several milestones were reached in the quarter. </a:t>
            </a:r>
          </a:p>
          <a:p>
            <a:endPar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endParaRP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The new annual self review process for Tertiary Education Organisations (TEOs) is on track to be launched in July, supported by strong communications to TEOs and Industry Skills Boards (ISBs). </a:t>
            </a: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The development of overall TEO quality descriptors is well underway, with public consultation planned for June. </a:t>
            </a: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We are working with the Tertiary Education Commission and Immigration New Zealand to set up information sharing agreements that support consistent cross agency decision making and reduce the administration burden on providers. Specifically, with the Tertiary Education Commission, we are working closely together to identify and reduce duplicative reporting requirements on TEOs.</a:t>
            </a:r>
            <a:endParaRPr lang="en-NZ" sz="1000" kern="100" dirty="0">
              <a:solidFill>
                <a:srgbClr val="2E3A42"/>
              </a:solidFill>
              <a:latin typeface="Inter"/>
              <a:ea typeface="Inter" panose="02000503000000020004" pitchFamily="2" charset="0"/>
              <a:cs typeface="Times New Roman" panose="02020603050405020304" pitchFamily="18" charset="0"/>
            </a:endParaRPr>
          </a:p>
          <a:p>
            <a:pPr marL="171450" indent="-171450">
              <a:lnSpc>
                <a:spcPct val="115000"/>
              </a:lnSpc>
              <a:spcAft>
                <a:spcPts val="800"/>
              </a:spcAft>
              <a:buFont typeface="Arial" panose="020B0604020202020204" pitchFamily="34" charset="0"/>
              <a:buChar char="•"/>
            </a:pPr>
            <a:r>
              <a:rPr lang="en-NZ" sz="1000" kern="100" dirty="0">
                <a:solidFill>
                  <a:srgbClr val="2E3A42"/>
                </a:solidFill>
                <a:latin typeface="Inter"/>
                <a:ea typeface="Inter" panose="02000503000000020004" pitchFamily="2" charset="0"/>
                <a:cs typeface="Times New Roman"/>
              </a:rPr>
              <a:t>Our internal organisational structure for the Quality Assurance Division is in place. This included establishing new functions. Some recruitment is still underway.  </a:t>
            </a:r>
          </a:p>
          <a:p>
            <a:pPr>
              <a:lnSpc>
                <a:spcPct val="115000"/>
              </a:lnSpc>
              <a:spcAft>
                <a:spcPts val="800"/>
              </a:spcAft>
            </a:pPr>
            <a:r>
              <a:rPr lang="en-NZ" sz="1000" b="1" dirty="0">
                <a:solidFill>
                  <a:srgbClr val="2E3A42"/>
                </a:solidFill>
                <a:latin typeface="Inter" panose="02000503000000020004"/>
              </a:rPr>
              <a:t>Looking forward </a:t>
            </a:r>
          </a:p>
          <a:p>
            <a:pPr>
              <a:lnSpc>
                <a:spcPct val="115000"/>
              </a:lnSpc>
              <a:spcAft>
                <a:spcPts val="800"/>
              </a:spcAft>
            </a:pPr>
            <a:r>
              <a:rPr lang="en-NZ" sz="1000" kern="100" dirty="0">
                <a:solidFill>
                  <a:srgbClr val="2E3A42"/>
                </a:solidFill>
                <a:latin typeface="Inter"/>
                <a:ea typeface="Inter" panose="02000503000000020004" pitchFamily="2" charset="0"/>
                <a:cs typeface="Times New Roman"/>
              </a:rPr>
              <a:t>In the next quarter we will deliver information sessions to support sector readiness for the TEO self review process, and engage with agencies and sector representatives on proposed TEO quality descriptors. </a:t>
            </a:r>
          </a:p>
          <a:p>
            <a:pPr>
              <a:lnSpc>
                <a:spcPct val="114999"/>
              </a:lnSpc>
              <a:spcAft>
                <a:spcPts val="800"/>
              </a:spcAft>
            </a:pPr>
            <a:r>
              <a:rPr lang="en-NZ" sz="1000" kern="100" dirty="0">
                <a:solidFill>
                  <a:srgbClr val="2E3A42"/>
                </a:solidFill>
                <a:latin typeface="Inter"/>
                <a:cs typeface="Times New Roman"/>
              </a:rPr>
              <a:t>A risk-informed approach to our quality assurance activities is one of the three enablers of the iQAF. Our updated risk framework will be published in the next quarter and </a:t>
            </a:r>
            <a:r>
              <a:rPr lang="en-AU" sz="1000" kern="100" dirty="0">
                <a:solidFill>
                  <a:srgbClr val="2E3A42"/>
                </a:solidFill>
                <a:latin typeface="Inter"/>
                <a:cs typeface="Times New Roman"/>
              </a:rPr>
              <a:t>outlines how we will systematically and proactively identify risk (at both TEO and system level), verify compliance, and manage non-compliance. </a:t>
            </a:r>
            <a:endParaRPr lang="en-NZ" sz="1000" kern="100" dirty="0">
              <a:solidFill>
                <a:srgbClr val="2E3A42"/>
              </a:solidFill>
              <a:latin typeface="Inter"/>
              <a:cs typeface="Times New Roman"/>
            </a:endParaRPr>
          </a:p>
          <a:p>
            <a:endParaRPr lang="en-NZ" sz="1000" dirty="0">
              <a:solidFill>
                <a:srgbClr val="2E3A42"/>
              </a:solidFill>
              <a:latin typeface="Inter"/>
            </a:endParaRPr>
          </a:p>
          <a:p>
            <a:endParaRPr lang="en-NZ" sz="1000" dirty="0">
              <a:solidFill>
                <a:srgbClr val="2E3A42"/>
              </a:solidFill>
              <a:latin typeface="Inter"/>
            </a:endParaRPr>
          </a:p>
          <a:p>
            <a:r>
              <a:rPr kumimoji="0" lang="en-NZ" sz="1400" b="1" i="0" u="none" strike="noStrike" kern="0" cap="none" spc="-10" normalizeH="0" baseline="0" noProof="0" dirty="0">
                <a:ln>
                  <a:noFill/>
                </a:ln>
                <a:solidFill>
                  <a:srgbClr val="005A6C"/>
                </a:solidFill>
                <a:effectLst/>
                <a:uLnTx/>
                <a:uFillTx/>
                <a:latin typeface="Mulish ExtraBold"/>
              </a:rPr>
              <a:t>Implementing a simpler, fairer fee system</a:t>
            </a:r>
          </a:p>
          <a:p>
            <a:endParaRPr lang="en-NZ" sz="1400" b="1" spc="-10" dirty="0">
              <a:solidFill>
                <a:srgbClr val="005A6C"/>
              </a:solidFill>
              <a:latin typeface="Mulish ExtraBold"/>
            </a:endParaRPr>
          </a:p>
          <a:p>
            <a:pPr algn="l">
              <a:lnSpc>
                <a:spcPct val="115000"/>
              </a:lnSpc>
              <a:spcAft>
                <a:spcPts val="800"/>
              </a:spcAft>
            </a:pP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We have implemented the first stage of the simpler, fairer fee system for TEOs by extending the credit reporting fee to include qualification completions for all TEOs other than universities. This included a reduction in the credit fee from $1.37 to $1.10 (GST exclusive) effective 1 January 2026. </a:t>
            </a:r>
          </a:p>
          <a:p>
            <a:pPr algn="l">
              <a:lnSpc>
                <a:spcPct val="115000"/>
              </a:lnSpc>
              <a:spcAft>
                <a:spcPts val="800"/>
              </a:spcAft>
            </a:pPr>
            <a:r>
              <a:rPr lang="en-NZ" sz="1000" kern="100" dirty="0">
                <a:solidFill>
                  <a:srgbClr val="2E3A42"/>
                </a:solidFill>
                <a:latin typeface="Inter"/>
                <a:ea typeface="Inter" panose="02000503000000020004" pitchFamily="2" charset="0"/>
                <a:cs typeface="Times New Roman"/>
              </a:rPr>
              <a:t>We introduced a new credit fee for qualification completions completed after 19 January 2026, and this is progressing well. We have established a TEO feedback group to contribute to the design of the billing methodology and the communications to support implementation. </a:t>
            </a:r>
          </a:p>
          <a:p>
            <a:pPr algn="l">
              <a:lnSpc>
                <a:spcPct val="115000"/>
              </a:lnSpc>
              <a:spcAft>
                <a:spcPts val="800"/>
              </a:spcAft>
            </a:pPr>
            <a:r>
              <a:rPr lang="en-NZ" sz="1000" kern="100" dirty="0">
                <a:solidFill>
                  <a:srgbClr val="2E3A42"/>
                </a:solidFill>
                <a:latin typeface="Inter" panose="02000503000000020004" pitchFamily="2" charset="0"/>
                <a:ea typeface="Inter" panose="02000503000000020004" pitchFamily="2" charset="0"/>
                <a:cs typeface="Times New Roman" panose="02020603050405020304" pitchFamily="18" charset="0"/>
              </a:rPr>
              <a:t>A review of fees for NZQA’s Qualifications Recognition Services (QRS) has been completed to ensure consistency of QRS fees are based on NZQA’s cost recovery guidance. Recommendations have been considered by the NZQA Board. </a:t>
            </a:r>
            <a:endParaRPr lang="en-NZ" sz="1000" b="1" dirty="0">
              <a:solidFill>
                <a:srgbClr val="2E3A42"/>
              </a:solidFill>
              <a:latin typeface="Inter" panose="02000503000000020004"/>
            </a:endParaRPr>
          </a:p>
          <a:p>
            <a:pPr>
              <a:lnSpc>
                <a:spcPct val="115000"/>
              </a:lnSpc>
              <a:spcAft>
                <a:spcPts val="800"/>
              </a:spcAft>
            </a:pPr>
            <a:r>
              <a:rPr lang="en-NZ" sz="1000" b="1" dirty="0">
                <a:solidFill>
                  <a:srgbClr val="2E3A42"/>
                </a:solidFill>
                <a:latin typeface="Inter" panose="02000503000000020004"/>
              </a:rPr>
              <a:t>Looking forward </a:t>
            </a:r>
          </a:p>
          <a:p>
            <a:pPr algn="l">
              <a:lnSpc>
                <a:spcPct val="115000"/>
              </a:lnSpc>
              <a:spcAft>
                <a:spcPts val="800"/>
              </a:spcAft>
            </a:pPr>
            <a:r>
              <a:rPr lang="en-NZ" sz="1000" kern="100" dirty="0">
                <a:solidFill>
                  <a:srgbClr val="2E3A42"/>
                </a:solidFill>
                <a:latin typeface="Inter"/>
                <a:ea typeface="Inter" panose="02000503000000020004" pitchFamily="2" charset="0"/>
                <a:cs typeface="Times New Roman"/>
              </a:rPr>
              <a:t>In the next quarter we will start billing TEOs for the credit value of completed qualifications, and publicise any changes to the QRS fee schedule. If changes go ahead, we expect they will take effect from 1 January 2027. </a:t>
            </a:r>
          </a:p>
          <a:p>
            <a:endParaRPr lang="en-NZ" sz="1000" dirty="0">
              <a:solidFill>
                <a:srgbClr val="2E3A42"/>
              </a:solidFill>
              <a:latin typeface="Inter" panose="02000503000000020004"/>
            </a:endParaRPr>
          </a:p>
          <a:p>
            <a:endParaRPr lang="en-NZ" sz="1000" dirty="0">
              <a:solidFill>
                <a:srgbClr val="2E3A42"/>
              </a:solidFill>
              <a:latin typeface="Inter" panose="02000503000000020004"/>
            </a:endParaRPr>
          </a:p>
          <a:p>
            <a:endParaRPr lang="en-NZ" sz="1000" dirty="0">
              <a:solidFill>
                <a:srgbClr val="2E3A42"/>
              </a:solidFill>
              <a:latin typeface="Inter" panose="02000503000000020004"/>
            </a:endParaRPr>
          </a:p>
        </p:txBody>
      </p:sp>
      <p:sp>
        <p:nvSpPr>
          <p:cNvPr id="9" name="Rectangle 8">
            <a:extLst>
              <a:ext uri="{FF2B5EF4-FFF2-40B4-BE49-F238E27FC236}">
                <a16:creationId xmlns:a16="http://schemas.microsoft.com/office/drawing/2014/main" id="{982EBDB7-357E-B625-9D1A-6D3E5CED6E05}"/>
              </a:ext>
            </a:extLst>
          </p:cNvPr>
          <p:cNvSpPr/>
          <p:nvPr/>
        </p:nvSpPr>
        <p:spPr>
          <a:xfrm>
            <a:off x="6885432" y="9917430"/>
            <a:ext cx="374904" cy="35426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14" name="Slide Number Placeholder 13">
            <a:extLst>
              <a:ext uri="{FF2B5EF4-FFF2-40B4-BE49-F238E27FC236}">
                <a16:creationId xmlns:a16="http://schemas.microsoft.com/office/drawing/2014/main" id="{BECAC154-8793-55CE-B400-1CEA9A5FAC03}"/>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t>9</a:t>
            </a:fld>
            <a:endParaRPr lang="en-NZ" sz="1000" noProof="0"/>
          </a:p>
        </p:txBody>
      </p:sp>
      <p:sp>
        <p:nvSpPr>
          <p:cNvPr id="7" name="TextBox 6">
            <a:extLst>
              <a:ext uri="{FF2B5EF4-FFF2-40B4-BE49-F238E27FC236}">
                <a16:creationId xmlns:a16="http://schemas.microsoft.com/office/drawing/2014/main" id="{3F5EA730-AD7C-4808-5022-B6CEA572EB01}"/>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Qualifications and TEO Quality Assurance</a:t>
            </a:r>
            <a:endParaRPr lang="en-NZ" sz="1000">
              <a:solidFill>
                <a:srgbClr val="005A6C"/>
              </a:solidFill>
              <a:latin typeface="Inter" panose="02000503000000020004" pitchFamily="2" charset="0"/>
              <a:ea typeface="Inter" panose="02000503000000020004" pitchFamily="2" charset="0"/>
            </a:endParaRPr>
          </a:p>
        </p:txBody>
      </p:sp>
    </p:spTree>
    <p:extLst>
      <p:ext uri="{BB962C8B-B14F-4D97-AF65-F5344CB8AC3E}">
        <p14:creationId xmlns:p14="http://schemas.microsoft.com/office/powerpoint/2010/main" val="27269486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1CCDB-5561-075C-D269-EBC08AB924EC}"/>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1B960E23-D9ED-A88D-DDC6-CDF940D5B674}"/>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12" name="object 12">
            <a:extLst>
              <a:ext uri="{FF2B5EF4-FFF2-40B4-BE49-F238E27FC236}">
                <a16:creationId xmlns:a16="http://schemas.microsoft.com/office/drawing/2014/main" id="{4D6B8439-F6C0-60F3-3035-B1B1481A8A2C}"/>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9" name="Rectangle 8">
            <a:extLst>
              <a:ext uri="{FF2B5EF4-FFF2-40B4-BE49-F238E27FC236}">
                <a16:creationId xmlns:a16="http://schemas.microsoft.com/office/drawing/2014/main" id="{0AEAF068-6710-A0AB-CDE6-2A3481544DFA}"/>
              </a:ext>
            </a:extLst>
          </p:cNvPr>
          <p:cNvSpPr/>
          <p:nvPr/>
        </p:nvSpPr>
        <p:spPr>
          <a:xfrm>
            <a:off x="6885432" y="9917430"/>
            <a:ext cx="374904" cy="35426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14" name="Slide Number Placeholder 13">
            <a:extLst>
              <a:ext uri="{FF2B5EF4-FFF2-40B4-BE49-F238E27FC236}">
                <a16:creationId xmlns:a16="http://schemas.microsoft.com/office/drawing/2014/main" id="{D773528B-7196-D788-A265-422884DFEA5C}"/>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t>10</a:t>
            </a:fld>
            <a:endParaRPr lang="en-NZ" sz="1000" noProof="0"/>
          </a:p>
        </p:txBody>
      </p:sp>
      <p:sp>
        <p:nvSpPr>
          <p:cNvPr id="2" name="TextBox 1">
            <a:extLst>
              <a:ext uri="{FF2B5EF4-FFF2-40B4-BE49-F238E27FC236}">
                <a16:creationId xmlns:a16="http://schemas.microsoft.com/office/drawing/2014/main" id="{A4DEED5F-6F7E-F2D6-8E6C-6F19060635D3}"/>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Qualifications and TEO Quality Assurance</a:t>
            </a:r>
            <a:endParaRPr lang="en-NZ" sz="1000">
              <a:solidFill>
                <a:srgbClr val="005A6C"/>
              </a:solidFill>
              <a:latin typeface="Inter" panose="02000503000000020004" pitchFamily="2" charset="0"/>
              <a:ea typeface="Inter" panose="02000503000000020004" pitchFamily="2" charset="0"/>
            </a:endParaRPr>
          </a:p>
        </p:txBody>
      </p:sp>
      <p:sp>
        <p:nvSpPr>
          <p:cNvPr id="19" name="object 5">
            <a:extLst>
              <a:ext uri="{FF2B5EF4-FFF2-40B4-BE49-F238E27FC236}">
                <a16:creationId xmlns:a16="http://schemas.microsoft.com/office/drawing/2014/main" id="{49DEFEBC-F09C-4D84-3C69-B84DA69982D9}"/>
              </a:ext>
            </a:extLst>
          </p:cNvPr>
          <p:cNvSpPr txBox="1">
            <a:spLocks/>
          </p:cNvSpPr>
          <p:nvPr/>
        </p:nvSpPr>
        <p:spPr>
          <a:xfrm>
            <a:off x="500299" y="1028703"/>
            <a:ext cx="5827216" cy="8785803"/>
          </a:xfrm>
          <a:prstGeom prst="rect">
            <a:avLst/>
          </a:prstGeom>
        </p:spPr>
        <p:txBody>
          <a:bodyPr vert="horz" wrap="square" lIns="0" tIns="12700" rIns="0" bIns="0" rtlCol="0" anchor="t">
            <a:spAutoFit/>
          </a:bodyPr>
          <a:lstStyle>
            <a:lvl1pPr>
              <a:defRPr sz="2400" b="1" i="0">
                <a:solidFill>
                  <a:srgbClr val="005A6C"/>
                </a:solidFill>
                <a:latin typeface="Mulish ExtraBold"/>
                <a:ea typeface="+mj-ea"/>
                <a:cs typeface="Mulish ExtraBold"/>
              </a:defRPr>
            </a:lvl1pPr>
          </a:lstStyle>
          <a:p>
            <a:pPr marL="12700">
              <a:spcBef>
                <a:spcPts val="100"/>
              </a:spcBef>
            </a:pPr>
            <a:r>
              <a:rPr lang="en-NZ" dirty="0"/>
              <a:t>Operational overview</a:t>
            </a:r>
          </a:p>
          <a:p>
            <a:pPr marL="12700">
              <a:spcBef>
                <a:spcPts val="100"/>
              </a:spcBef>
            </a:pPr>
            <a:endParaRPr lang="en-NZ" dirty="0"/>
          </a:p>
          <a:p>
            <a:pPr marL="12700" algn="l">
              <a:lnSpc>
                <a:spcPct val="114999"/>
              </a:lnSpc>
              <a:spcBef>
                <a:spcPts val="100"/>
              </a:spcBef>
              <a:spcAft>
                <a:spcPts val="800"/>
              </a:spcAft>
            </a:pPr>
            <a:r>
              <a:rPr lang="en-NZ" sz="1400" dirty="0"/>
              <a:t>Approvals &amp; applications </a:t>
            </a:r>
            <a:endParaRPr lang="en-US" sz="1400" b="0" dirty="0">
              <a:solidFill>
                <a:srgbClr val="000000"/>
              </a:solidFill>
            </a:endParaRPr>
          </a:p>
          <a:p>
            <a:pPr marL="12700" lvl="1" algn="l">
              <a:lnSpc>
                <a:spcPct val="114999"/>
              </a:lnSpc>
              <a:spcBef>
                <a:spcPts val="100"/>
              </a:spcBef>
              <a:spcAft>
                <a:spcPts val="800"/>
              </a:spcAft>
            </a:pPr>
            <a:r>
              <a:rPr lang="en-NZ" sz="1000" dirty="0">
                <a:solidFill>
                  <a:srgbClr val="2E3A42"/>
                </a:solidFill>
                <a:latin typeface="inter"/>
              </a:rPr>
              <a:t>We continue to support the Vocational Education &amp; Training (VET) reforms and establishment of the ISBs by meeting ISB teams and staff and assisting with the transition of work in progress (WIP). The polytechnics have their own profile records correctly reflecting their approvals and accreditations, and this has been confirmed with each organisation.  We are also supporting the transition of former work-based learning divisions from ISBs to their new entities including work on two PTE registration applications for new entities; and is also supporting associated changes to work-based learning and subcontracting related rules.</a:t>
            </a:r>
            <a:endParaRPr lang="en-US" sz="1000" dirty="0">
              <a:solidFill>
                <a:srgbClr val="000000"/>
              </a:solidFill>
              <a:latin typeface="inter"/>
            </a:endParaRPr>
          </a:p>
          <a:p>
            <a:pPr marL="12700" lvl="1" algn="l">
              <a:lnSpc>
                <a:spcPct val="114999"/>
              </a:lnSpc>
              <a:spcBef>
                <a:spcPts val="100"/>
              </a:spcBef>
              <a:spcAft>
                <a:spcPts val="800"/>
              </a:spcAft>
            </a:pPr>
            <a:r>
              <a:rPr lang="en-NZ" sz="1000" dirty="0">
                <a:solidFill>
                  <a:srgbClr val="2E3A42"/>
                </a:solidFill>
                <a:latin typeface="inter"/>
              </a:rPr>
              <a:t>We closed over 300 applications in the quarter, including &gt;50 applications for ISBs (WIP handed over from WDCs to ISBs), 59 new skill standards, &gt;80 applications for the polytechnics, and two PTE registration applications (both were former divisions of NZIST).</a:t>
            </a:r>
            <a:endParaRPr lang="en-US" sz="1000" dirty="0">
              <a:solidFill>
                <a:srgbClr val="000000"/>
              </a:solidFill>
              <a:latin typeface="inter"/>
            </a:endParaRPr>
          </a:p>
          <a:p>
            <a:pPr marL="12700" lvl="1" algn="l">
              <a:lnSpc>
                <a:spcPct val="114999"/>
              </a:lnSpc>
              <a:spcBef>
                <a:spcPts val="100"/>
              </a:spcBef>
              <a:spcAft>
                <a:spcPts val="800"/>
              </a:spcAft>
            </a:pPr>
            <a:endParaRPr lang="en-NZ" sz="1000" dirty="0">
              <a:solidFill>
                <a:srgbClr val="000000"/>
              </a:solidFill>
              <a:latin typeface="inter"/>
            </a:endParaRPr>
          </a:p>
          <a:p>
            <a:pPr marL="12700" algn="l">
              <a:lnSpc>
                <a:spcPct val="114999"/>
              </a:lnSpc>
              <a:spcBef>
                <a:spcPts val="100"/>
              </a:spcBef>
              <a:spcAft>
                <a:spcPts val="800"/>
              </a:spcAft>
            </a:pPr>
            <a:r>
              <a:rPr lang="en-NZ" sz="1400" dirty="0"/>
              <a:t>Statutory actions and monitoring </a:t>
            </a:r>
            <a:endParaRPr lang="en-US" sz="1400" b="0" dirty="0">
              <a:solidFill>
                <a:srgbClr val="000000"/>
              </a:solidFill>
            </a:endParaRPr>
          </a:p>
          <a:p>
            <a:pPr marL="12700" algn="l">
              <a:lnSpc>
                <a:spcPct val="114999"/>
              </a:lnSpc>
              <a:spcBef>
                <a:spcPts val="100"/>
              </a:spcBef>
              <a:spcAft>
                <a:spcPts val="800"/>
              </a:spcAft>
            </a:pPr>
            <a:r>
              <a:rPr lang="en-NZ" sz="1000" b="0" dirty="0">
                <a:solidFill>
                  <a:srgbClr val="2E3A42"/>
                </a:solidFill>
                <a:latin typeface="inter"/>
              </a:rPr>
              <a:t>NZQA monitors tertiary education providers (other than universities) to help ensure that providers are delivering what they promise students and are complying with the rules that we set. In this quarter we: </a:t>
            </a:r>
            <a:endParaRPr lang="en-US" sz="1000" b="0" dirty="0">
              <a:solidFill>
                <a:srgbClr val="000000"/>
              </a:solidFill>
              <a:latin typeface="inter"/>
            </a:endParaRPr>
          </a:p>
          <a:p>
            <a:pPr marL="184150" indent="-171450" algn="l">
              <a:lnSpc>
                <a:spcPct val="114999"/>
              </a:lnSpc>
              <a:spcBef>
                <a:spcPts val="100"/>
              </a:spcBef>
              <a:spcAft>
                <a:spcPts val="800"/>
              </a:spcAft>
              <a:buFont typeface="Arial,Sans-Serif"/>
              <a:buChar char="•"/>
            </a:pPr>
            <a:r>
              <a:rPr lang="en-US" sz="1000" b="0" dirty="0">
                <a:solidFill>
                  <a:srgbClr val="2E3A42"/>
                </a:solidFill>
                <a:latin typeface="inter"/>
              </a:rPr>
              <a:t>focused our monitoring on areas that are of higher concern, such as construction, teaching and early childhood qualifications, and maritime micro-credentials and qualifications, and </a:t>
            </a:r>
            <a:endParaRPr lang="en-US" sz="1000" b="0" dirty="0">
              <a:solidFill>
                <a:srgbClr val="000000"/>
              </a:solidFill>
              <a:latin typeface="inter"/>
            </a:endParaRPr>
          </a:p>
          <a:p>
            <a:pPr marL="184150" indent="-171450" algn="l">
              <a:lnSpc>
                <a:spcPct val="114999"/>
              </a:lnSpc>
              <a:spcBef>
                <a:spcPts val="100"/>
              </a:spcBef>
              <a:spcAft>
                <a:spcPts val="800"/>
              </a:spcAft>
              <a:buFont typeface="Arial,Sans-Serif"/>
              <a:buChar char="•"/>
            </a:pPr>
            <a:r>
              <a:rPr lang="en-US" sz="1000" b="0" dirty="0">
                <a:solidFill>
                  <a:srgbClr val="2E3A42"/>
                </a:solidFill>
                <a:latin typeface="inter"/>
              </a:rPr>
              <a:t>followed up with providers where earlier monitoring had found problems. </a:t>
            </a:r>
            <a:endParaRPr lang="en-US" sz="1000" b="0" dirty="0">
              <a:solidFill>
                <a:srgbClr val="000000"/>
              </a:solidFill>
              <a:latin typeface="inter"/>
            </a:endParaRPr>
          </a:p>
          <a:p>
            <a:pPr marL="12700" algn="l">
              <a:lnSpc>
                <a:spcPct val="114999"/>
              </a:lnSpc>
              <a:spcBef>
                <a:spcPts val="100"/>
              </a:spcBef>
              <a:spcAft>
                <a:spcPts val="800"/>
              </a:spcAft>
            </a:pPr>
            <a:r>
              <a:rPr lang="en-US" sz="1000" b="0" dirty="0">
                <a:solidFill>
                  <a:srgbClr val="2E3A42"/>
                </a:solidFill>
                <a:latin typeface="inter"/>
              </a:rPr>
              <a:t>More providers were compliant the last quarter than at the end of last calendar year. </a:t>
            </a:r>
          </a:p>
          <a:p>
            <a:pPr marL="12700" algn="l">
              <a:lnSpc>
                <a:spcPct val="114999"/>
              </a:lnSpc>
              <a:spcBef>
                <a:spcPts val="100"/>
              </a:spcBef>
              <a:spcAft>
                <a:spcPts val="800"/>
              </a:spcAft>
            </a:pPr>
            <a:r>
              <a:rPr lang="en-US" sz="1000" b="0" dirty="0">
                <a:solidFill>
                  <a:srgbClr val="2E3A42"/>
                </a:solidFill>
                <a:latin typeface="inter"/>
              </a:rPr>
              <a:t>Where we find evidence of ongoing non-compliance with the rules, or where learners have </a:t>
            </a:r>
            <a:r>
              <a:rPr lang="en-NZ" sz="1000" b="0" dirty="0">
                <a:solidFill>
                  <a:srgbClr val="2E3A42"/>
                </a:solidFill>
                <a:latin typeface="inter"/>
              </a:rPr>
              <a:t>been disadvantaged by a TEO’s practice, NZQA takes statutory action. In this quarter we </a:t>
            </a:r>
            <a:r>
              <a:rPr lang="en-US" sz="1000" b="0" dirty="0">
                <a:solidFill>
                  <a:srgbClr val="2E3A42"/>
                </a:solidFill>
                <a:latin typeface="inter"/>
              </a:rPr>
              <a:t>assessed 56 concerns, opened eight new investigations, and closed 19. Some of the cases closed this quarter came from earlier monitoring work where providers had shown they had taken action. 28 investigations are still under way, and most will move forward next quarter.</a:t>
            </a:r>
            <a:endParaRPr lang="en-US" dirty="0"/>
          </a:p>
          <a:p>
            <a:pPr marL="12700" algn="l">
              <a:lnSpc>
                <a:spcPct val="114999"/>
              </a:lnSpc>
              <a:spcBef>
                <a:spcPts val="100"/>
              </a:spcBef>
              <a:spcAft>
                <a:spcPts val="800"/>
              </a:spcAft>
            </a:pPr>
            <a:endParaRPr lang="en-US" sz="1000" b="0" dirty="0">
              <a:solidFill>
                <a:srgbClr val="2E3A42"/>
              </a:solidFill>
              <a:latin typeface="inter"/>
            </a:endParaRPr>
          </a:p>
          <a:p>
            <a:pPr marL="12700" algn="l">
              <a:lnSpc>
                <a:spcPct val="114999"/>
              </a:lnSpc>
              <a:spcBef>
                <a:spcPts val="100"/>
              </a:spcBef>
              <a:spcAft>
                <a:spcPts val="800"/>
              </a:spcAft>
            </a:pPr>
            <a:r>
              <a:rPr lang="en-NZ" sz="1400" dirty="0" err="1"/>
              <a:t>Te</a:t>
            </a:r>
            <a:r>
              <a:rPr lang="en-NZ" sz="1400" dirty="0"/>
              <a:t> Hono o </a:t>
            </a:r>
            <a:r>
              <a:rPr lang="en-NZ" sz="1400" dirty="0" err="1"/>
              <a:t>Te</a:t>
            </a:r>
            <a:r>
              <a:rPr lang="en-NZ" sz="1400" dirty="0"/>
              <a:t> Kahurangi review </a:t>
            </a:r>
            <a:endParaRPr lang="en-US" sz="1400" b="0" dirty="0">
              <a:solidFill>
                <a:srgbClr val="000000"/>
              </a:solidFill>
            </a:endParaRPr>
          </a:p>
          <a:p>
            <a:pPr marL="12700" algn="l">
              <a:lnSpc>
                <a:spcPct val="114999"/>
              </a:lnSpc>
              <a:spcBef>
                <a:spcPts val="100"/>
              </a:spcBef>
              <a:spcAft>
                <a:spcPts val="800"/>
              </a:spcAft>
            </a:pPr>
            <a:r>
              <a:rPr lang="en-NZ" sz="1000" b="0" dirty="0" err="1">
                <a:solidFill>
                  <a:srgbClr val="2E3A42"/>
                </a:solidFill>
                <a:latin typeface="inter"/>
              </a:rPr>
              <a:t>Te</a:t>
            </a:r>
            <a:r>
              <a:rPr lang="en-NZ" sz="1000" b="0" dirty="0">
                <a:solidFill>
                  <a:srgbClr val="2E3A42"/>
                </a:solidFill>
                <a:latin typeface="inter"/>
              </a:rPr>
              <a:t> Hono o </a:t>
            </a:r>
            <a:r>
              <a:rPr lang="en-NZ" sz="1000" b="0" dirty="0" err="1">
                <a:solidFill>
                  <a:srgbClr val="2E3A42"/>
                </a:solidFill>
                <a:latin typeface="inter"/>
              </a:rPr>
              <a:t>Te</a:t>
            </a:r>
            <a:r>
              <a:rPr lang="en-NZ" sz="1000" b="0" dirty="0">
                <a:solidFill>
                  <a:srgbClr val="2E3A42"/>
                </a:solidFill>
                <a:latin typeface="inter"/>
              </a:rPr>
              <a:t> Kahurangi is a whare </a:t>
            </a:r>
            <a:r>
              <a:rPr lang="en-NZ" sz="1000" b="0" dirty="0" err="1">
                <a:solidFill>
                  <a:srgbClr val="2E3A42"/>
                </a:solidFill>
                <a:latin typeface="inter"/>
              </a:rPr>
              <a:t>ako</a:t>
            </a:r>
            <a:r>
              <a:rPr lang="en-NZ" sz="1000" b="0" dirty="0">
                <a:solidFill>
                  <a:srgbClr val="2E3A42"/>
                </a:solidFill>
                <a:latin typeface="inter"/>
              </a:rPr>
              <a:t> framework and methodology that allows providers to engage with NZQA using Māori approaches and values. In this quarter we completed planning for the review of </a:t>
            </a:r>
            <a:r>
              <a:rPr lang="en-NZ" sz="1000" b="0" dirty="0" err="1">
                <a:solidFill>
                  <a:srgbClr val="2E3A42"/>
                </a:solidFill>
                <a:latin typeface="inter"/>
              </a:rPr>
              <a:t>Te</a:t>
            </a:r>
            <a:r>
              <a:rPr lang="en-NZ" sz="1000" b="0" dirty="0">
                <a:solidFill>
                  <a:srgbClr val="2E3A42"/>
                </a:solidFill>
                <a:latin typeface="inter"/>
              </a:rPr>
              <a:t> Hono o </a:t>
            </a:r>
            <a:r>
              <a:rPr lang="en-NZ" sz="1000" b="0" dirty="0" err="1">
                <a:solidFill>
                  <a:srgbClr val="2E3A42"/>
                </a:solidFill>
                <a:latin typeface="inter"/>
              </a:rPr>
              <a:t>Te</a:t>
            </a:r>
            <a:r>
              <a:rPr lang="en-NZ" sz="1000" b="0" dirty="0">
                <a:solidFill>
                  <a:srgbClr val="2E3A42"/>
                </a:solidFill>
                <a:latin typeface="inter"/>
              </a:rPr>
              <a:t> Kahurangi, and started engaging with providers to gather feedback and recommendations. </a:t>
            </a:r>
            <a:endParaRPr lang="en-US" sz="1000" b="0" dirty="0">
              <a:solidFill>
                <a:srgbClr val="000000"/>
              </a:solidFill>
              <a:latin typeface="inter"/>
            </a:endParaRPr>
          </a:p>
          <a:p>
            <a:pPr marL="12700" algn="l">
              <a:lnSpc>
                <a:spcPct val="114999"/>
              </a:lnSpc>
              <a:spcBef>
                <a:spcPts val="100"/>
              </a:spcBef>
              <a:spcAft>
                <a:spcPts val="800"/>
              </a:spcAft>
            </a:pPr>
            <a:r>
              <a:rPr lang="en-NZ" sz="1000" dirty="0">
                <a:solidFill>
                  <a:srgbClr val="2E3A42"/>
                </a:solidFill>
                <a:latin typeface="inter"/>
              </a:rPr>
              <a:t>Looking forward </a:t>
            </a:r>
            <a:endParaRPr lang="en-US" sz="1000" b="0" dirty="0">
              <a:solidFill>
                <a:srgbClr val="000000"/>
              </a:solidFill>
              <a:latin typeface="inter"/>
            </a:endParaRPr>
          </a:p>
          <a:p>
            <a:pPr marL="12700" algn="l">
              <a:lnSpc>
                <a:spcPct val="114999"/>
              </a:lnSpc>
              <a:spcBef>
                <a:spcPts val="100"/>
              </a:spcBef>
              <a:spcAft>
                <a:spcPts val="800"/>
              </a:spcAft>
            </a:pPr>
            <a:r>
              <a:rPr lang="en-NZ" sz="1000" b="0" dirty="0">
                <a:solidFill>
                  <a:srgbClr val="2E3A42"/>
                </a:solidFill>
                <a:latin typeface="inter"/>
              </a:rPr>
              <a:t>In the next quarter, we will continue our review work, looking at whether changes to the framework are needed alongside the changes to our quality assurance regulatory approach brought in as part of iQAF. </a:t>
            </a:r>
            <a:endParaRPr lang="en-US" dirty="0"/>
          </a:p>
        </p:txBody>
      </p:sp>
    </p:spTree>
    <p:extLst>
      <p:ext uri="{BB962C8B-B14F-4D97-AF65-F5344CB8AC3E}">
        <p14:creationId xmlns:p14="http://schemas.microsoft.com/office/powerpoint/2010/main" val="696379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5C1AB-5410-CCE8-81F9-68DAC2659637}"/>
            </a:ext>
          </a:extLst>
        </p:cNvPr>
        <p:cNvGrpSpPr/>
        <p:nvPr/>
      </p:nvGrpSpPr>
      <p:grpSpPr>
        <a:xfrm>
          <a:off x="0" y="0"/>
          <a:ext cx="0" cy="0"/>
          <a:chOff x="0" y="0"/>
          <a:chExt cx="0" cy="0"/>
        </a:xfrm>
      </p:grpSpPr>
      <p:sp>
        <p:nvSpPr>
          <p:cNvPr id="33" name="object 6">
            <a:extLst>
              <a:ext uri="{FF2B5EF4-FFF2-40B4-BE49-F238E27FC236}">
                <a16:creationId xmlns:a16="http://schemas.microsoft.com/office/drawing/2014/main" id="{2137EF77-2852-12EE-4AE8-A204F689A292}"/>
              </a:ext>
            </a:extLst>
          </p:cNvPr>
          <p:cNvSpPr txBox="1"/>
          <p:nvPr/>
        </p:nvSpPr>
        <p:spPr>
          <a:xfrm>
            <a:off x="487046" y="1692407"/>
            <a:ext cx="6398386" cy="9520555"/>
          </a:xfrm>
          <a:prstGeom prst="rect">
            <a:avLst/>
          </a:prstGeom>
        </p:spPr>
        <p:txBody>
          <a:bodyPr vert="horz" wrap="square" lIns="0" tIns="12700" rIns="0" bIns="0" rtlCol="0" anchor="t">
            <a:spAutoFit/>
          </a:bodyPr>
          <a:lstStyle/>
          <a:p>
            <a:pPr algn="l"/>
            <a:r>
              <a:rPr lang="en-NZ" sz="1400" b="1" kern="100" dirty="0">
                <a:solidFill>
                  <a:srgbClr val="005A6C"/>
                </a:solidFill>
                <a:latin typeface="Mulish ExtraBold"/>
                <a:ea typeface="Inter" panose="02000503000000020004" pitchFamily="2" charset="0"/>
                <a:cs typeface="Times New Roman"/>
              </a:rPr>
              <a:t>Overseas qualifications recognition applications</a:t>
            </a:r>
            <a:endParaRPr lang="en-US" sz="1400" kern="100" dirty="0">
              <a:solidFill>
                <a:srgbClr val="000000"/>
              </a:solidFill>
              <a:latin typeface="Mulish ExtraBold"/>
              <a:ea typeface="Inter" panose="02000503000000020004" pitchFamily="2" charset="0"/>
              <a:cs typeface="Times New Roman"/>
            </a:endParaRPr>
          </a:p>
          <a:p>
            <a:pPr algn="l"/>
            <a:endParaRPr lang="en-NZ"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NZQA evaluates applications from individuals seeking to have their overseas tertiary and vocational qualifications recognised for immigration, employment or further study purposes.</a:t>
            </a:r>
            <a:endParaRPr lang="en-US"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The application pipeline was increasing for much of 2025. The current pipeline contains ~4,600 applications, up slightly from the last quarter, and the wait time remains stable at 10 weeks. </a:t>
            </a:r>
            <a:endParaRPr lang="en-US"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We are working through options to reduce the pipeline, while also considering how to improve the application management system used for applications, through automated filtering of incomplete applications or through the use of AI. We are also </a:t>
            </a:r>
            <a:r>
              <a:rPr lang="en-NZ" sz="1000" kern="100" dirty="0">
                <a:solidFill>
                  <a:srgbClr val="2E3A42"/>
                </a:solidFill>
                <a:latin typeface="inter"/>
                <a:ea typeface="Inter" panose="02000503000000020004" pitchFamily="2" charset="0"/>
                <a:cs typeface="Times New Roman"/>
              </a:rPr>
              <a:t>trialling changes to people, process and technology that balance risk and integrity of decision-making, while also recognising the legitimate concerns of our customers and stakeholders about timeliness.</a:t>
            </a:r>
            <a:endParaRPr lang="en-US" sz="1000" kern="100" dirty="0">
              <a:solidFill>
                <a:srgbClr val="000000"/>
              </a:solidFill>
              <a:latin typeface="inter"/>
              <a:ea typeface="Inter" panose="02000503000000020004" pitchFamily="2" charset="0"/>
              <a:cs typeface="Times New Roman"/>
            </a:endParaRPr>
          </a:p>
          <a:p>
            <a:pPr algn="l">
              <a:lnSpc>
                <a:spcPct val="114999"/>
              </a:lnSpc>
              <a:spcAft>
                <a:spcPts val="800"/>
              </a:spcAft>
            </a:pPr>
            <a:r>
              <a:rPr lang="en-NZ" sz="1000" b="1" kern="100" dirty="0">
                <a:solidFill>
                  <a:srgbClr val="2E3A42"/>
                </a:solidFill>
                <a:latin typeface="inter"/>
                <a:ea typeface="Inter" panose="02000503000000020004" pitchFamily="2" charset="0"/>
                <a:cs typeface="Times New Roman"/>
              </a:rPr>
              <a:t>Looking forward </a:t>
            </a:r>
            <a:endParaRPr lang="en-US"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In the next quarter, we will continue our work to reduce the application pipeline and improve our application management system. </a:t>
            </a:r>
            <a:endParaRPr lang="en-US" sz="1000" kern="100" dirty="0">
              <a:solidFill>
                <a:srgbClr val="000000"/>
              </a:solidFill>
              <a:latin typeface="Inter"/>
              <a:ea typeface="Inter" panose="02000503000000020004" pitchFamily="2" charset="0"/>
              <a:cs typeface="Times New Roman"/>
            </a:endParaRPr>
          </a:p>
          <a:p>
            <a:pPr algn="l"/>
            <a:endParaRPr lang="en-NZ" sz="1000" kern="100" dirty="0">
              <a:solidFill>
                <a:srgbClr val="000000"/>
              </a:solidFill>
              <a:latin typeface="Inter" panose="02000503000000020004" pitchFamily="2" charset="0"/>
              <a:ea typeface="Inter" panose="02000503000000020004" pitchFamily="2" charset="0"/>
              <a:cs typeface="Times New Roman"/>
            </a:endParaRPr>
          </a:p>
          <a:p>
            <a:pPr marL="12700" algn="l">
              <a:spcBef>
                <a:spcPts val="100"/>
              </a:spcBef>
            </a:pPr>
            <a:r>
              <a:rPr lang="en-NZ" sz="1400" b="1" kern="100" dirty="0">
                <a:solidFill>
                  <a:srgbClr val="005A6C"/>
                </a:solidFill>
                <a:latin typeface="Mulish ExtraBold"/>
                <a:ea typeface="Inter" panose="02000503000000020004" pitchFamily="2" charset="0"/>
                <a:cs typeface="Times New Roman"/>
              </a:rPr>
              <a:t>NZQA’s work in international education</a:t>
            </a:r>
            <a:endParaRPr lang="en-US" sz="1400" kern="100" dirty="0">
              <a:solidFill>
                <a:srgbClr val="000000"/>
              </a:solidFill>
              <a:latin typeface="Mulish ExtraBold"/>
              <a:ea typeface="Inter" panose="02000503000000020004" pitchFamily="2" charset="0"/>
              <a:cs typeface="Times New Roman"/>
            </a:endParaRPr>
          </a:p>
          <a:p>
            <a:pPr marL="12700" algn="l">
              <a:spcBef>
                <a:spcPts val="100"/>
              </a:spcBef>
            </a:pPr>
            <a:endParaRPr lang="en-NZ"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r>
              <a:rPr lang="en-NZ" sz="1000" b="1" kern="100" dirty="0">
                <a:solidFill>
                  <a:srgbClr val="2E3A42"/>
                </a:solidFill>
                <a:latin typeface="inter"/>
                <a:ea typeface="Inter" panose="02000503000000020004" pitchFamily="2" charset="0"/>
                <a:cs typeface="Times New Roman"/>
              </a:rPr>
              <a:t>Advancing the international reputation of New Zealand qualifications</a:t>
            </a:r>
            <a:endParaRPr lang="en-US"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NZQA continues to meet New Zealand’s obligations under UNESCO qualifications recognition conventions and to strengthen the international reputation of New Zealand’s qualifications. Highlights from the quarter include: </a:t>
            </a:r>
            <a:endParaRPr lang="en-US" sz="1000" kern="100" dirty="0">
              <a:solidFill>
                <a:srgbClr val="000000"/>
              </a:solidFill>
              <a:latin typeface="inter"/>
              <a:ea typeface="Inter" panose="02000503000000020004" pitchFamily="2" charset="0"/>
              <a:cs typeface="Times New Roman"/>
            </a:endParaRPr>
          </a:p>
          <a:p>
            <a:pPr marL="171450" indent="-171450" algn="l">
              <a:lnSpc>
                <a:spcPct val="114999"/>
              </a:lnSpc>
              <a:spcBef>
                <a:spcPts val="100"/>
              </a:spcBef>
              <a:spcAft>
                <a:spcPts val="800"/>
              </a:spcAft>
              <a:buFont typeface="Arial,Sans-Serif"/>
              <a:buChar char="•"/>
            </a:pPr>
            <a:r>
              <a:rPr lang="en-NZ" sz="1000" kern="100" dirty="0">
                <a:solidFill>
                  <a:srgbClr val="2E3A42"/>
                </a:solidFill>
                <a:latin typeface="inter"/>
                <a:ea typeface="Inter" panose="02000503000000020004" pitchFamily="2" charset="0"/>
                <a:cs typeface="Times New Roman"/>
              </a:rPr>
              <a:t>refining our approach to the recognition of refugee qualifications in line with the UNESCO Global Convention, particularly for individuals without documentation, in alignment with the Cabinet‑directed review of the New Zealand Refugee Resettlement Strategy.</a:t>
            </a:r>
            <a:endParaRPr lang="en-US" sz="1000" kern="100" dirty="0">
              <a:solidFill>
                <a:srgbClr val="000000"/>
              </a:solidFill>
              <a:latin typeface="inter"/>
              <a:ea typeface="Inter" panose="02000503000000020004" pitchFamily="2" charset="0"/>
              <a:cs typeface="Times New Roman"/>
            </a:endParaRPr>
          </a:p>
          <a:p>
            <a:pPr marL="171450" indent="-171450" algn="l">
              <a:lnSpc>
                <a:spcPct val="114999"/>
              </a:lnSpc>
              <a:spcBef>
                <a:spcPts val="100"/>
              </a:spcBef>
              <a:spcAft>
                <a:spcPts val="800"/>
              </a:spcAft>
              <a:buFont typeface="Arial,Sans-Serif"/>
              <a:buChar char="•"/>
            </a:pPr>
            <a:r>
              <a:rPr lang="en-NZ" sz="1000" kern="100" dirty="0">
                <a:solidFill>
                  <a:srgbClr val="2E3A42"/>
                </a:solidFill>
                <a:latin typeface="Inter"/>
                <a:ea typeface="Inter" panose="02000503000000020004" pitchFamily="2" charset="0"/>
                <a:cs typeface="Times New Roman"/>
              </a:rPr>
              <a:t>contributing to a number of international forums, where we shared New Zealand’s experience as a global front‑runner in formalising micro‑credentials and qualifications recognition practices. </a:t>
            </a:r>
            <a:endParaRPr lang="en-US" sz="1000" kern="100" dirty="0">
              <a:solidFill>
                <a:srgbClr val="000000"/>
              </a:solidFill>
              <a:latin typeface="Inter"/>
              <a:ea typeface="Inter" panose="02000503000000020004" pitchFamily="2" charset="0"/>
              <a:cs typeface="Times New Roman"/>
            </a:endParaRPr>
          </a:p>
          <a:p>
            <a:pPr marL="171450" indent="-171450" algn="l">
              <a:lnSpc>
                <a:spcPct val="114999"/>
              </a:lnSpc>
              <a:spcBef>
                <a:spcPts val="100"/>
              </a:spcBef>
              <a:spcAft>
                <a:spcPts val="800"/>
              </a:spcAft>
              <a:buFont typeface="Arial,Sans-Serif"/>
              <a:buChar char="•"/>
            </a:pPr>
            <a:r>
              <a:rPr lang="en-NZ" sz="1000" kern="100" dirty="0">
                <a:solidFill>
                  <a:srgbClr val="2E3A42"/>
                </a:solidFill>
                <a:latin typeface="inter"/>
                <a:ea typeface="Inter" panose="02000503000000020004" pitchFamily="2" charset="0"/>
                <a:cs typeface="Times New Roman"/>
              </a:rPr>
              <a:t>publishing the latest update to the Tertiary Education Qualification Statement (TEQS), New Zealand’s equivalent of a Diploma Supplement.</a:t>
            </a:r>
            <a:endParaRPr lang="en-US" sz="1000" kern="100" dirty="0">
              <a:solidFill>
                <a:srgbClr val="000000"/>
              </a:solidFill>
              <a:latin typeface="inter"/>
              <a:ea typeface="Inter" panose="02000503000000020004" pitchFamily="2" charset="0"/>
              <a:cs typeface="Times New Roman"/>
            </a:endParaRPr>
          </a:p>
          <a:p>
            <a:pPr algn="l">
              <a:lnSpc>
                <a:spcPct val="114999"/>
              </a:lnSpc>
              <a:spcBef>
                <a:spcPts val="100"/>
              </a:spcBef>
              <a:spcAft>
                <a:spcPts val="800"/>
              </a:spcAft>
            </a:pPr>
            <a:r>
              <a:rPr lang="en-NZ" sz="1000" b="1" kern="100" dirty="0">
                <a:solidFill>
                  <a:srgbClr val="2E3A42"/>
                </a:solidFill>
                <a:latin typeface="inter"/>
                <a:ea typeface="Inter" panose="02000503000000020004" pitchFamily="2" charset="0"/>
                <a:cs typeface="Times New Roman"/>
              </a:rPr>
              <a:t>Progressing the Pacific Qualifications Recognition (PQR) project </a:t>
            </a:r>
            <a:endParaRPr lang="en-US" sz="1000" kern="100" dirty="0">
              <a:solidFill>
                <a:srgbClr val="000000"/>
              </a:solidFill>
              <a:latin typeface="inter"/>
              <a:ea typeface="Inter" panose="02000503000000020004" pitchFamily="2" charset="0"/>
              <a:cs typeface="Times New Roman"/>
            </a:endParaRPr>
          </a:p>
          <a:p>
            <a:pPr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NZQA is contracted by the Ministry of Foreign Affairs and Trade to strengthen the national and regional qualifications systems for the nine Pacific countries that are party to the PACER Plus trade agreement. </a:t>
            </a:r>
            <a:endParaRPr lang="en-US" sz="1000" kern="100" dirty="0">
              <a:solidFill>
                <a:srgbClr val="000000"/>
              </a:solidFill>
              <a:latin typeface="inter"/>
              <a:ea typeface="Inter" panose="02000503000000020004" pitchFamily="2" charset="0"/>
              <a:cs typeface="Times New Roman"/>
            </a:endParaRPr>
          </a:p>
          <a:p>
            <a:pPr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This quarter, participating countries have finalised national plans to strengthen their qualifications systems. We are working with the Pacific Community, bodies of international representatives and each country to implement these plans.</a:t>
            </a:r>
            <a:endParaRPr lang="en-US" sz="1000" kern="100" dirty="0">
              <a:solidFill>
                <a:srgbClr val="000000"/>
              </a:solidFill>
              <a:latin typeface="inter"/>
              <a:ea typeface="Inter" panose="02000503000000020004" pitchFamily="2" charset="0"/>
              <a:cs typeface="Times New Roman"/>
            </a:endParaRPr>
          </a:p>
          <a:p>
            <a:pPr algn="l">
              <a:lnSpc>
                <a:spcPct val="114999"/>
              </a:lnSpc>
              <a:spcBef>
                <a:spcPts val="100"/>
              </a:spcBef>
              <a:spcAft>
                <a:spcPts val="800"/>
              </a:spcAft>
            </a:pPr>
            <a:r>
              <a:rPr lang="en-NZ" sz="1000" b="1" kern="100" dirty="0">
                <a:solidFill>
                  <a:srgbClr val="2E3A42"/>
                </a:solidFill>
                <a:latin typeface="inter"/>
                <a:ea typeface="Inter" panose="02000503000000020004" pitchFamily="2" charset="0"/>
                <a:cs typeface="Times New Roman"/>
              </a:rPr>
              <a:t>Looking forward </a:t>
            </a:r>
            <a:endParaRPr lang="en-US" sz="1000" kern="100" dirty="0">
              <a:solidFill>
                <a:srgbClr val="000000"/>
              </a:solidFill>
              <a:latin typeface="inter"/>
              <a:ea typeface="Inter" panose="02000503000000020004" pitchFamily="2" charset="0"/>
              <a:cs typeface="Times New Roman"/>
            </a:endParaRPr>
          </a:p>
          <a:p>
            <a:pPr algn="l">
              <a:lnSpc>
                <a:spcPct val="114999"/>
              </a:lnSpc>
              <a:spcBef>
                <a:spcPts val="100"/>
              </a:spcBef>
              <a:spcAft>
                <a:spcPts val="800"/>
              </a:spcAft>
            </a:pPr>
            <a:r>
              <a:rPr lang="en-NZ" sz="1000" kern="100" dirty="0">
                <a:solidFill>
                  <a:srgbClr val="2E3A42"/>
                </a:solidFill>
                <a:latin typeface="inter"/>
                <a:ea typeface="Inter" panose="02000503000000020004" pitchFamily="2" charset="0"/>
                <a:cs typeface="Times New Roman"/>
              </a:rPr>
              <a:t>In the next quarter we will support actions to grow international education under the International Education </a:t>
            </a:r>
            <a:r>
              <a:rPr lang="en-NZ" sz="1000" i="1" kern="100" dirty="0">
                <a:solidFill>
                  <a:srgbClr val="2E3A42"/>
                </a:solidFill>
                <a:latin typeface="inter"/>
                <a:ea typeface="Inter" panose="02000503000000020004" pitchFamily="2" charset="0"/>
                <a:cs typeface="Times New Roman"/>
              </a:rPr>
              <a:t>Going for Growth </a:t>
            </a:r>
            <a:r>
              <a:rPr lang="en-NZ" sz="1000" kern="100" dirty="0">
                <a:solidFill>
                  <a:srgbClr val="2E3A42"/>
                </a:solidFill>
                <a:latin typeface="inter"/>
                <a:ea typeface="Inter" panose="02000503000000020004" pitchFamily="2" charset="0"/>
                <a:cs typeface="Times New Roman"/>
              </a:rPr>
              <a:t>Plan and Priority six of the Tertiary Education Strategy. We will also continue to support the implementation of the plans developed under the PQR project.</a:t>
            </a:r>
            <a:endParaRPr lang="en-US" sz="1000" kern="100" dirty="0">
              <a:solidFill>
                <a:srgbClr val="000000"/>
              </a:solidFill>
              <a:latin typeface="inter"/>
              <a:ea typeface="Inter" panose="02000503000000020004" pitchFamily="2" charset="0"/>
              <a:cs typeface="Times New Roman"/>
            </a:endParaRPr>
          </a:p>
          <a:p>
            <a:pPr marL="12700" algn="l">
              <a:lnSpc>
                <a:spcPct val="114999"/>
              </a:lnSpc>
              <a:spcBef>
                <a:spcPts val="100"/>
              </a:spcBef>
              <a:spcAft>
                <a:spcPts val="800"/>
              </a:spcAft>
            </a:pPr>
            <a:endParaRPr lang="en-US" sz="1000" kern="100" dirty="0">
              <a:solidFill>
                <a:srgbClr val="2E3A42"/>
              </a:solidFill>
              <a:latin typeface="Inter"/>
              <a:ea typeface="Inter" panose="02000503000000020004" pitchFamily="2" charset="0"/>
              <a:cs typeface="Times New Roman"/>
            </a:endParaRPr>
          </a:p>
          <a:p>
            <a:pPr marL="12700" algn="l">
              <a:lnSpc>
                <a:spcPct val="115000"/>
              </a:lnSpc>
              <a:spcBef>
                <a:spcPts val="100"/>
              </a:spcBef>
              <a:spcAft>
                <a:spcPts val="800"/>
              </a:spcAft>
            </a:pPr>
            <a:r>
              <a:rPr lang="en-US" sz="1000" kern="100" dirty="0">
                <a:solidFill>
                  <a:srgbClr val="2E3A42"/>
                </a:solidFill>
                <a:latin typeface="Inter"/>
                <a:ea typeface="Inter" panose="02000503000000020004" pitchFamily="2" charset="0"/>
                <a:cs typeface="Times New Roman"/>
              </a:rPr>
              <a:t> </a:t>
            </a:r>
            <a:r>
              <a:rPr lang="en-NZ" sz="1000" kern="100" dirty="0">
                <a:solidFill>
                  <a:srgbClr val="2E3A42"/>
                </a:solidFill>
                <a:latin typeface="Inter"/>
                <a:ea typeface="Inter" panose="02000503000000020004" pitchFamily="2" charset="0"/>
                <a:cs typeface="Times New Roman"/>
              </a:rPr>
              <a:t> </a:t>
            </a:r>
          </a:p>
          <a:p>
            <a:endParaRPr lang="en-NZ" sz="1000" dirty="0">
              <a:latin typeface="Inter" panose="02000503000000020004"/>
            </a:endParaRPr>
          </a:p>
        </p:txBody>
      </p:sp>
      <p:sp>
        <p:nvSpPr>
          <p:cNvPr id="3" name="object 3">
            <a:extLst>
              <a:ext uri="{FF2B5EF4-FFF2-40B4-BE49-F238E27FC236}">
                <a16:creationId xmlns:a16="http://schemas.microsoft.com/office/drawing/2014/main" id="{117E2A99-A031-5B0F-6C07-42FA40453ED6}"/>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5" name="object 5">
            <a:extLst>
              <a:ext uri="{FF2B5EF4-FFF2-40B4-BE49-F238E27FC236}">
                <a16:creationId xmlns:a16="http://schemas.microsoft.com/office/drawing/2014/main" id="{AC0B666A-B7A2-6DBC-CD16-290FC5D8DDAF}"/>
              </a:ext>
            </a:extLst>
          </p:cNvPr>
          <p:cNvSpPr txBox="1">
            <a:spLocks noGrp="1"/>
          </p:cNvSpPr>
          <p:nvPr>
            <p:ph type="title"/>
          </p:nvPr>
        </p:nvSpPr>
        <p:spPr>
          <a:xfrm>
            <a:off x="487046" y="1028703"/>
            <a:ext cx="5875655" cy="391159"/>
          </a:xfrm>
          <a:prstGeom prst="rect">
            <a:avLst/>
          </a:prstGeom>
        </p:spPr>
        <p:txBody>
          <a:bodyPr vert="horz" wrap="square" lIns="0" tIns="12700" rIns="0" bIns="0" rtlCol="0">
            <a:spAutoFit/>
          </a:bodyPr>
          <a:lstStyle/>
          <a:p>
            <a:pPr marL="12700">
              <a:lnSpc>
                <a:spcPct val="100000"/>
              </a:lnSpc>
              <a:spcBef>
                <a:spcPts val="100"/>
              </a:spcBef>
            </a:pPr>
            <a:r>
              <a:rPr lang="en-NZ" noProof="0"/>
              <a:t>Operational overview</a:t>
            </a:r>
            <a:endParaRPr lang="en-NZ" spc="-10" noProof="0"/>
          </a:p>
        </p:txBody>
      </p:sp>
      <p:sp>
        <p:nvSpPr>
          <p:cNvPr id="12" name="object 12">
            <a:extLst>
              <a:ext uri="{FF2B5EF4-FFF2-40B4-BE49-F238E27FC236}">
                <a16:creationId xmlns:a16="http://schemas.microsoft.com/office/drawing/2014/main" id="{9784F0D8-993E-B188-16E8-058AD94589B9}"/>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9" name="Rectangle 8">
            <a:extLst>
              <a:ext uri="{FF2B5EF4-FFF2-40B4-BE49-F238E27FC236}">
                <a16:creationId xmlns:a16="http://schemas.microsoft.com/office/drawing/2014/main" id="{262534C0-C6EE-C340-D550-E5EDD59C776F}"/>
              </a:ext>
            </a:extLst>
          </p:cNvPr>
          <p:cNvSpPr/>
          <p:nvPr/>
        </p:nvSpPr>
        <p:spPr>
          <a:xfrm>
            <a:off x="6885432" y="9917430"/>
            <a:ext cx="374904" cy="35426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14" name="Slide Number Placeholder 13">
            <a:extLst>
              <a:ext uri="{FF2B5EF4-FFF2-40B4-BE49-F238E27FC236}">
                <a16:creationId xmlns:a16="http://schemas.microsoft.com/office/drawing/2014/main" id="{5C9C6984-F8D1-BC6A-52AE-C3D3369F11BD}"/>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t>11</a:t>
            </a:fld>
            <a:endParaRPr lang="en-NZ" sz="1000" noProof="0"/>
          </a:p>
        </p:txBody>
      </p:sp>
      <p:sp>
        <p:nvSpPr>
          <p:cNvPr id="2" name="TextBox 1">
            <a:extLst>
              <a:ext uri="{FF2B5EF4-FFF2-40B4-BE49-F238E27FC236}">
                <a16:creationId xmlns:a16="http://schemas.microsoft.com/office/drawing/2014/main" id="{6FC2B8B9-19A0-06DB-600E-001550F1793F}"/>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Qualifications and TEO Quality Assurance</a:t>
            </a:r>
            <a:endParaRPr lang="en-NZ" sz="1000">
              <a:solidFill>
                <a:srgbClr val="005A6C"/>
              </a:solidFill>
              <a:latin typeface="Inter" panose="02000503000000020004" pitchFamily="2" charset="0"/>
              <a:ea typeface="Inter" panose="02000503000000020004" pitchFamily="2" charset="0"/>
            </a:endParaRPr>
          </a:p>
        </p:txBody>
      </p:sp>
    </p:spTree>
    <p:extLst>
      <p:ext uri="{BB962C8B-B14F-4D97-AF65-F5344CB8AC3E}">
        <p14:creationId xmlns:p14="http://schemas.microsoft.com/office/powerpoint/2010/main" val="1733675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7560309" cy="10692130"/>
          </a:xfrm>
          <a:custGeom>
            <a:avLst/>
            <a:gdLst/>
            <a:ahLst/>
            <a:cxnLst/>
            <a:rect l="l" t="t" r="r" b="b"/>
            <a:pathLst>
              <a:path w="7560309" h="10692130">
                <a:moveTo>
                  <a:pt x="7560005" y="0"/>
                </a:moveTo>
                <a:lnTo>
                  <a:pt x="0" y="0"/>
                </a:lnTo>
                <a:lnTo>
                  <a:pt x="0" y="10692003"/>
                </a:lnTo>
                <a:lnTo>
                  <a:pt x="7560005" y="10692003"/>
                </a:lnTo>
                <a:lnTo>
                  <a:pt x="7560005" y="0"/>
                </a:lnTo>
                <a:close/>
              </a:path>
            </a:pathLst>
          </a:custGeom>
          <a:solidFill>
            <a:srgbClr val="009AAD"/>
          </a:solidFill>
        </p:spPr>
        <p:txBody>
          <a:bodyPr wrap="square" lIns="0" tIns="0" rIns="0" bIns="0" rtlCol="0"/>
          <a:lstStyle/>
          <a:p>
            <a:endParaRPr lang="en-NZ" noProof="0"/>
          </a:p>
        </p:txBody>
      </p:sp>
      <p:sp>
        <p:nvSpPr>
          <p:cNvPr id="3" name="object 3"/>
          <p:cNvSpPr/>
          <p:nvPr/>
        </p:nvSpPr>
        <p:spPr>
          <a:xfrm>
            <a:off x="503999" y="10099003"/>
            <a:ext cx="6552565" cy="0"/>
          </a:xfrm>
          <a:custGeom>
            <a:avLst/>
            <a:gdLst/>
            <a:ahLst/>
            <a:cxnLst/>
            <a:rect l="l" t="t" r="r" b="b"/>
            <a:pathLst>
              <a:path w="6552565">
                <a:moveTo>
                  <a:pt x="0" y="0"/>
                </a:moveTo>
                <a:lnTo>
                  <a:pt x="6552006" y="0"/>
                </a:lnTo>
              </a:path>
            </a:pathLst>
          </a:custGeom>
          <a:ln w="6350">
            <a:solidFill>
              <a:srgbClr val="FFFFFF"/>
            </a:solidFill>
          </a:ln>
        </p:spPr>
        <p:txBody>
          <a:bodyPr wrap="square" lIns="0" tIns="0" rIns="0" bIns="0" rtlCol="0"/>
          <a:lstStyle/>
          <a:p>
            <a:endParaRPr lang="en-NZ" noProof="0"/>
          </a:p>
        </p:txBody>
      </p:sp>
      <p:pic>
        <p:nvPicPr>
          <p:cNvPr id="4" name="object 4"/>
          <p:cNvPicPr/>
          <p:nvPr/>
        </p:nvPicPr>
        <p:blipFill>
          <a:blip r:embed="rId2" cstate="print"/>
          <a:stretch>
            <a:fillRect/>
          </a:stretch>
        </p:blipFill>
        <p:spPr>
          <a:xfrm>
            <a:off x="504012" y="10245001"/>
            <a:ext cx="2195987" cy="285623"/>
          </a:xfrm>
          <a:prstGeom prst="rect">
            <a:avLst/>
          </a:prstGeom>
        </p:spPr>
      </p:pic>
      <p:sp>
        <p:nvSpPr>
          <p:cNvPr id="6" name="object 6"/>
          <p:cNvSpPr txBox="1">
            <a:spLocks noGrp="1"/>
          </p:cNvSpPr>
          <p:nvPr>
            <p:ph type="title"/>
          </p:nvPr>
        </p:nvSpPr>
        <p:spPr>
          <a:xfrm>
            <a:off x="491299" y="493584"/>
            <a:ext cx="5771515" cy="1120820"/>
          </a:xfrm>
          <a:prstGeom prst="rect">
            <a:avLst/>
          </a:prstGeom>
        </p:spPr>
        <p:txBody>
          <a:bodyPr vert="horz" wrap="square" lIns="0" tIns="12700" rIns="0" bIns="0" rtlCol="0">
            <a:spAutoFit/>
          </a:bodyPr>
          <a:lstStyle/>
          <a:p>
            <a:pPr marL="12700" marR="5080" algn="l">
              <a:lnSpc>
                <a:spcPct val="100000"/>
              </a:lnSpc>
              <a:spcBef>
                <a:spcPts val="100"/>
              </a:spcBef>
              <a:tabLst>
                <a:tab pos="854075" algn="l"/>
                <a:tab pos="2152650" algn="l"/>
                <a:tab pos="2555240" algn="l"/>
                <a:tab pos="2657475" algn="l"/>
                <a:tab pos="4302125" algn="l"/>
                <a:tab pos="5123180" algn="l"/>
              </a:tabLst>
            </a:pPr>
            <a:r>
              <a:rPr lang="en-NZ" sz="3600" spc="-10" noProof="0">
                <a:solidFill>
                  <a:schemeClr val="bg1"/>
                </a:solidFill>
              </a:rPr>
              <a:t>Financial</a:t>
            </a:r>
            <a:r>
              <a:rPr lang="en-NZ" sz="3600" spc="-10">
                <a:solidFill>
                  <a:schemeClr val="bg1"/>
                </a:solidFill>
              </a:rPr>
              <a:t> </a:t>
            </a:r>
            <a:r>
              <a:rPr lang="en-NZ" sz="3600" spc="-10" noProof="0">
                <a:solidFill>
                  <a:schemeClr val="bg1"/>
                </a:solidFill>
              </a:rPr>
              <a:t>performance</a:t>
            </a:r>
            <a:r>
              <a:rPr lang="en-NZ" sz="3600" noProof="0">
                <a:solidFill>
                  <a:schemeClr val="bg1"/>
                </a:solidFill>
              </a:rPr>
              <a:t>	</a:t>
            </a:r>
            <a:r>
              <a:rPr lang="en-NZ" sz="3600" spc="-30" noProof="0">
                <a:solidFill>
                  <a:schemeClr val="bg1"/>
                </a:solidFill>
              </a:rPr>
              <a:t>for </a:t>
            </a:r>
            <a:r>
              <a:rPr lang="en-NZ" sz="3600" spc="-25" noProof="0">
                <a:solidFill>
                  <a:schemeClr val="bg1"/>
                </a:solidFill>
              </a:rPr>
              <a:t>the</a:t>
            </a:r>
            <a:r>
              <a:rPr lang="en-NZ" sz="3600" spc="-25">
                <a:solidFill>
                  <a:schemeClr val="bg1"/>
                </a:solidFill>
              </a:rPr>
              <a:t> </a:t>
            </a:r>
            <a:r>
              <a:rPr lang="en-NZ" sz="3600" spc="-10" noProof="0">
                <a:solidFill>
                  <a:schemeClr val="bg1"/>
                </a:solidFill>
              </a:rPr>
              <a:t>quarter</a:t>
            </a:r>
            <a:r>
              <a:rPr lang="en-NZ" sz="3600" spc="-10">
                <a:solidFill>
                  <a:schemeClr val="bg1"/>
                </a:solidFill>
              </a:rPr>
              <a:t> </a:t>
            </a:r>
            <a:r>
              <a:rPr lang="en-NZ" sz="3600" spc="-10" noProof="0">
                <a:solidFill>
                  <a:schemeClr val="bg1"/>
                </a:solidFill>
              </a:rPr>
              <a:t> </a:t>
            </a:r>
            <a:endParaRPr lang="en-NZ" sz="3600" noProof="0">
              <a:solidFill>
                <a:schemeClr val="bg1"/>
              </a:solidFill>
            </a:endParaRPr>
          </a:p>
        </p:txBody>
      </p:sp>
      <p:sp>
        <p:nvSpPr>
          <p:cNvPr id="7" name="object 7"/>
          <p:cNvSpPr txBox="1"/>
          <p:nvPr/>
        </p:nvSpPr>
        <p:spPr>
          <a:xfrm>
            <a:off x="491299" y="2849055"/>
            <a:ext cx="6474460" cy="4959627"/>
          </a:xfrm>
          <a:prstGeom prst="rect">
            <a:avLst/>
          </a:prstGeom>
        </p:spPr>
        <p:txBody>
          <a:bodyPr vert="horz" wrap="square" lIns="0" tIns="12700" rIns="0" bIns="0" rtlCol="0" anchor="t">
            <a:spAutoFit/>
          </a:bodyPr>
          <a:lstStyle/>
          <a:p>
            <a:pPr marL="12700" marR="5080">
              <a:lnSpc>
                <a:spcPct val="142900"/>
              </a:lnSpc>
              <a:spcBef>
                <a:spcPts val="100"/>
              </a:spcBef>
            </a:pPr>
            <a:r>
              <a:rPr lang="en-NZ" sz="1400" b="0" spc="-20" noProof="0">
                <a:solidFill>
                  <a:schemeClr val="bg1"/>
                </a:solidFill>
                <a:latin typeface="Inter Medium"/>
                <a:cs typeface="Inter Medium"/>
              </a:rPr>
              <a:t>NZQA</a:t>
            </a:r>
            <a:r>
              <a:rPr lang="en-NZ" sz="1400" spc="-20">
                <a:solidFill>
                  <a:schemeClr val="bg1"/>
                </a:solidFill>
                <a:latin typeface="Inter Medium"/>
                <a:cs typeface="Inter Medium"/>
              </a:rPr>
              <a:t> </a:t>
            </a:r>
            <a:r>
              <a:rPr lang="en-AU" sz="1400" spc="-20">
                <a:solidFill>
                  <a:schemeClr val="bg1"/>
                </a:solidFill>
                <a:latin typeface="Inter Medium"/>
              </a:rPr>
              <a:t>completed a revised F2 Forecast for the full year 2025/26 in Quarter 3. This was approved by the Board in April 2026 and therefore is not reflected in the figures reported in this paper. Our revised F2 forecast shows NZQA is on track for a modest surplus of $0.25m.  </a:t>
            </a:r>
          </a:p>
          <a:p>
            <a:pPr marL="12700" marR="5080">
              <a:lnSpc>
                <a:spcPct val="142900"/>
              </a:lnSpc>
              <a:spcBef>
                <a:spcPts val="100"/>
              </a:spcBef>
            </a:pPr>
            <a:endParaRPr lang="en-AU" sz="1400" spc="-20">
              <a:solidFill>
                <a:schemeClr val="bg1"/>
              </a:solidFill>
              <a:latin typeface="Inter Medium"/>
            </a:endParaRPr>
          </a:p>
          <a:p>
            <a:pPr marL="12700" marR="5080">
              <a:lnSpc>
                <a:spcPct val="142900"/>
              </a:lnSpc>
              <a:spcBef>
                <a:spcPts val="100"/>
              </a:spcBef>
            </a:pPr>
            <a:r>
              <a:rPr lang="en-AU" sz="1400" spc="-20">
                <a:solidFill>
                  <a:schemeClr val="bg1"/>
                </a:solidFill>
                <a:latin typeface="Inter Medium"/>
              </a:rPr>
              <a:t>Accordingly, comparative forecast balances are based on the first forecast (F1) approved in December 2025, with key movements previously explained in the Quarter 2 report. </a:t>
            </a:r>
          </a:p>
          <a:p>
            <a:pPr marL="12700" marR="5080">
              <a:lnSpc>
                <a:spcPct val="142900"/>
              </a:lnSpc>
              <a:spcBef>
                <a:spcPts val="100"/>
              </a:spcBef>
            </a:pPr>
            <a:endParaRPr lang="en-AU" sz="1400" spc="-20">
              <a:solidFill>
                <a:schemeClr val="bg1"/>
              </a:solidFill>
              <a:latin typeface="Inter Medium"/>
            </a:endParaRPr>
          </a:p>
          <a:p>
            <a:pPr marL="12700" marR="5080">
              <a:lnSpc>
                <a:spcPct val="142900"/>
              </a:lnSpc>
              <a:spcBef>
                <a:spcPts val="100"/>
              </a:spcBef>
            </a:pPr>
            <a:r>
              <a:rPr lang="en-NZ" sz="1400" spc="-20">
                <a:solidFill>
                  <a:schemeClr val="bg1"/>
                </a:solidFill>
                <a:latin typeface="Inter Medium"/>
              </a:rPr>
              <a:t>The year-to-date (YTD) quarter 3 result is a net surplus of $2.7m. Business-as-usual (BAU) operations contributed a net surplus of $0.4m, with the overall result largely driven by lower-than-expected project expenditure. A portion of  this project underspend is timing-related, and is expected to be incurred later in the year or deferred into the following financial year.</a:t>
            </a:r>
            <a:r>
              <a:rPr lang="en-NZ" sz="1400" b="0" spc="-20" noProof="0">
                <a:solidFill>
                  <a:schemeClr val="bg1"/>
                </a:solidFill>
                <a:latin typeface="Inter Medium"/>
                <a:cs typeface="Inter Medium"/>
              </a:rPr>
              <a:t> The approved F2 Forecast will reflect the updated timing and status of project expenditure. </a:t>
            </a:r>
          </a:p>
        </p:txBody>
      </p:sp>
      <p:sp>
        <p:nvSpPr>
          <p:cNvPr id="8" name="object 8"/>
          <p:cNvSpPr/>
          <p:nvPr/>
        </p:nvSpPr>
        <p:spPr>
          <a:xfrm>
            <a:off x="510349" y="2610002"/>
            <a:ext cx="6546215" cy="48260"/>
          </a:xfrm>
          <a:custGeom>
            <a:avLst/>
            <a:gdLst/>
            <a:ahLst/>
            <a:cxnLst/>
            <a:rect l="l" t="t" r="r" b="b"/>
            <a:pathLst>
              <a:path w="6546215" h="48260">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5" name="Rectangle 4">
            <a:extLst>
              <a:ext uri="{FF2B5EF4-FFF2-40B4-BE49-F238E27FC236}">
                <a16:creationId xmlns:a16="http://schemas.microsoft.com/office/drawing/2014/main" id="{6E7EF87A-758C-7821-5BE9-D2A6E7BC9195}"/>
              </a:ext>
            </a:extLst>
          </p:cNvPr>
          <p:cNvSpPr/>
          <p:nvPr/>
        </p:nvSpPr>
        <p:spPr>
          <a:xfrm>
            <a:off x="6885432" y="9917430"/>
            <a:ext cx="374904" cy="354265"/>
          </a:xfrm>
          <a:prstGeom prst="rect">
            <a:avLst/>
          </a:prstGeom>
          <a:solidFill>
            <a:srgbClr val="009AA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9" name="Slide Number Placeholder 8">
            <a:extLst>
              <a:ext uri="{FF2B5EF4-FFF2-40B4-BE49-F238E27FC236}">
                <a16:creationId xmlns:a16="http://schemas.microsoft.com/office/drawing/2014/main" id="{5F4EAD17-BDD4-32C8-CBE7-45891656FDCC}"/>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solidFill>
                  <a:schemeClr val="bg1"/>
                </a:solidFill>
              </a:rPr>
              <a:t>12</a:t>
            </a:fld>
            <a:endParaRPr lang="en-NZ" sz="1000" noProof="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5F6B8-8D56-C31E-5985-FB33B81285CF}"/>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BC7446CE-6211-3111-D1E7-A3C6E7AF500E}"/>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5" name="object 5">
            <a:extLst>
              <a:ext uri="{FF2B5EF4-FFF2-40B4-BE49-F238E27FC236}">
                <a16:creationId xmlns:a16="http://schemas.microsoft.com/office/drawing/2014/main" id="{70309231-E3C2-A32B-FF22-7C2A57531D93}"/>
              </a:ext>
            </a:extLst>
          </p:cNvPr>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lang="en-NZ" noProof="0"/>
              <a:t>Financial</a:t>
            </a:r>
            <a:r>
              <a:rPr lang="en-NZ" spc="-70" noProof="0"/>
              <a:t> </a:t>
            </a:r>
            <a:r>
              <a:rPr lang="en-NZ" spc="-10" noProof="0"/>
              <a:t>performance</a:t>
            </a:r>
          </a:p>
        </p:txBody>
      </p:sp>
      <p:sp>
        <p:nvSpPr>
          <p:cNvPr id="6" name="object 6">
            <a:extLst>
              <a:ext uri="{FF2B5EF4-FFF2-40B4-BE49-F238E27FC236}">
                <a16:creationId xmlns:a16="http://schemas.microsoft.com/office/drawing/2014/main" id="{C0FD30CA-B50F-6D19-63B1-59EAD92E1474}"/>
              </a:ext>
            </a:extLst>
          </p:cNvPr>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8" name="Slide Number Placeholder 7">
            <a:extLst>
              <a:ext uri="{FF2B5EF4-FFF2-40B4-BE49-F238E27FC236}">
                <a16:creationId xmlns:a16="http://schemas.microsoft.com/office/drawing/2014/main" id="{265F559F-98C7-CAB0-1E00-767CB34D6EE8}"/>
              </a:ext>
            </a:extLst>
          </p:cNvPr>
          <p:cNvSpPr>
            <a:spLocks noGrp="1"/>
          </p:cNvSpPr>
          <p:nvPr>
            <p:ph type="sldNum" sz="quarter" idx="7"/>
          </p:nvPr>
        </p:nvSpPr>
        <p:spPr>
          <a:xfrm>
            <a:off x="5445252" y="9944862"/>
            <a:ext cx="1739455" cy="153888"/>
          </a:xfrm>
        </p:spPr>
        <p:txBody>
          <a:bodyPr/>
          <a:lstStyle/>
          <a:p>
            <a:fld id="{B6F15528-21DE-4FAA-801E-634DDDAF4B2B}" type="slidenum">
              <a:rPr lang="en-NZ" sz="1000" noProof="0" smtClean="0"/>
              <a:t>13</a:t>
            </a:fld>
            <a:endParaRPr lang="en-NZ" sz="1000" noProof="0"/>
          </a:p>
        </p:txBody>
      </p:sp>
      <p:sp>
        <p:nvSpPr>
          <p:cNvPr id="10" name="TextBox 9">
            <a:extLst>
              <a:ext uri="{FF2B5EF4-FFF2-40B4-BE49-F238E27FC236}">
                <a16:creationId xmlns:a16="http://schemas.microsoft.com/office/drawing/2014/main" id="{76ECEF6E-A80C-BF6C-A8C1-847A76B55176}"/>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Financial performance</a:t>
            </a:r>
            <a:endParaRPr lang="en-NZ" sz="1000">
              <a:solidFill>
                <a:srgbClr val="005A6C"/>
              </a:solidFill>
              <a:latin typeface="Inter" panose="02000503000000020004" pitchFamily="2" charset="0"/>
              <a:ea typeface="Inter" panose="02000503000000020004" pitchFamily="2" charset="0"/>
            </a:endParaRPr>
          </a:p>
        </p:txBody>
      </p:sp>
      <p:graphicFrame>
        <p:nvGraphicFramePr>
          <p:cNvPr id="11" name="Table 10">
            <a:extLst>
              <a:ext uri="{FF2B5EF4-FFF2-40B4-BE49-F238E27FC236}">
                <a16:creationId xmlns:a16="http://schemas.microsoft.com/office/drawing/2014/main" id="{14419F25-EDF3-EC2B-BD3B-7D7538B7967A}"/>
              </a:ext>
            </a:extLst>
          </p:cNvPr>
          <p:cNvGraphicFramePr>
            <a:graphicFrameLocks noGrp="1"/>
          </p:cNvGraphicFramePr>
          <p:nvPr>
            <p:extLst>
              <p:ext uri="{D42A27DB-BD31-4B8C-83A1-F6EECF244321}">
                <p14:modId xmlns:p14="http://schemas.microsoft.com/office/powerpoint/2010/main" val="4208659803"/>
              </p:ext>
            </p:extLst>
          </p:nvPr>
        </p:nvGraphicFramePr>
        <p:xfrm>
          <a:off x="500298" y="1503982"/>
          <a:ext cx="6480842" cy="4923277"/>
        </p:xfrm>
        <a:graphic>
          <a:graphicData uri="http://schemas.openxmlformats.org/drawingml/2006/table">
            <a:tbl>
              <a:tblPr>
                <a:tableStyleId>{5C22544A-7EE6-4342-B048-85BDC9FD1C3A}</a:tableStyleId>
              </a:tblPr>
              <a:tblGrid>
                <a:gridCol w="1897704">
                  <a:extLst>
                    <a:ext uri="{9D8B030D-6E8A-4147-A177-3AD203B41FA5}">
                      <a16:colId xmlns:a16="http://schemas.microsoft.com/office/drawing/2014/main" val="487183504"/>
                    </a:ext>
                  </a:extLst>
                </a:gridCol>
                <a:gridCol w="608698">
                  <a:extLst>
                    <a:ext uri="{9D8B030D-6E8A-4147-A177-3AD203B41FA5}">
                      <a16:colId xmlns:a16="http://schemas.microsoft.com/office/drawing/2014/main" val="2306016702"/>
                    </a:ext>
                  </a:extLst>
                </a:gridCol>
                <a:gridCol w="608698">
                  <a:extLst>
                    <a:ext uri="{9D8B030D-6E8A-4147-A177-3AD203B41FA5}">
                      <a16:colId xmlns:a16="http://schemas.microsoft.com/office/drawing/2014/main" val="2557168656"/>
                    </a:ext>
                  </a:extLst>
                </a:gridCol>
                <a:gridCol w="608698">
                  <a:extLst>
                    <a:ext uri="{9D8B030D-6E8A-4147-A177-3AD203B41FA5}">
                      <a16:colId xmlns:a16="http://schemas.microsoft.com/office/drawing/2014/main" val="1787995332"/>
                    </a:ext>
                  </a:extLst>
                </a:gridCol>
                <a:gridCol w="608698">
                  <a:extLst>
                    <a:ext uri="{9D8B030D-6E8A-4147-A177-3AD203B41FA5}">
                      <a16:colId xmlns:a16="http://schemas.microsoft.com/office/drawing/2014/main" val="3512860042"/>
                    </a:ext>
                  </a:extLst>
                </a:gridCol>
                <a:gridCol w="322252">
                  <a:extLst>
                    <a:ext uri="{9D8B030D-6E8A-4147-A177-3AD203B41FA5}">
                      <a16:colId xmlns:a16="http://schemas.microsoft.com/office/drawing/2014/main" val="2789461452"/>
                    </a:ext>
                  </a:extLst>
                </a:gridCol>
                <a:gridCol w="608698">
                  <a:extLst>
                    <a:ext uri="{9D8B030D-6E8A-4147-A177-3AD203B41FA5}">
                      <a16:colId xmlns:a16="http://schemas.microsoft.com/office/drawing/2014/main" val="1296508557"/>
                    </a:ext>
                  </a:extLst>
                </a:gridCol>
                <a:gridCol w="608698">
                  <a:extLst>
                    <a:ext uri="{9D8B030D-6E8A-4147-A177-3AD203B41FA5}">
                      <a16:colId xmlns:a16="http://schemas.microsoft.com/office/drawing/2014/main" val="2955930813"/>
                    </a:ext>
                  </a:extLst>
                </a:gridCol>
                <a:gridCol w="608698">
                  <a:extLst>
                    <a:ext uri="{9D8B030D-6E8A-4147-A177-3AD203B41FA5}">
                      <a16:colId xmlns:a16="http://schemas.microsoft.com/office/drawing/2014/main" val="458109133"/>
                    </a:ext>
                  </a:extLst>
                </a:gridCol>
              </a:tblGrid>
              <a:tr h="169853">
                <a:tc rowSpan="2">
                  <a:txBody>
                    <a:bodyPr/>
                    <a:lstStyle/>
                    <a:p>
                      <a:pPr algn="ctr" fontAlgn="b"/>
                      <a:r>
                        <a:rPr lang="en-NZ" sz="1000" u="none" strike="noStrike" noProof="0">
                          <a:solidFill>
                            <a:srgbClr val="2E3A42"/>
                          </a:solidFill>
                          <a:effectLst/>
                          <a:latin typeface="Inter" panose="02000503000000020004" pitchFamily="2" charset="0"/>
                          <a:ea typeface="Inter" panose="02000503000000020004" pitchFamily="2" charset="0"/>
                        </a:rPr>
                        <a:t> </a:t>
                      </a:r>
                      <a:endParaRPr lang="en-NZ" sz="10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4">
                  <a:txBody>
                    <a:bodyPr/>
                    <a:lstStyle/>
                    <a:p>
                      <a:pPr algn="ctr" fontAlgn="b"/>
                      <a:r>
                        <a:rPr lang="en-NZ" sz="1000" b="1" u="none" strike="noStrike" noProof="0">
                          <a:solidFill>
                            <a:srgbClr val="2E3A42"/>
                          </a:solidFill>
                          <a:effectLst/>
                          <a:latin typeface="Inter" panose="02000503000000020004" pitchFamily="2" charset="0"/>
                          <a:ea typeface="Inter" panose="02000503000000020004" pitchFamily="2" charset="0"/>
                        </a:rPr>
                        <a:t>Year to Date (31 March 2026)</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eaLnBrk="1" fontAlgn="b" latinLnBrk="0" hangingPunct="1">
                        <a:lnSpc>
                          <a:spcPct val="100000"/>
                        </a:lnSpc>
                        <a:spcBef>
                          <a:spcPts val="0"/>
                        </a:spcBef>
                        <a:spcAft>
                          <a:spcPts val="0"/>
                        </a:spcAft>
                        <a:buClrTx/>
                        <a:buSzTx/>
                        <a:buFontTx/>
                        <a:buNone/>
                        <a:tabLst/>
                        <a:defRPr/>
                      </a:pPr>
                      <a:endParaRPr lang="en-NZ" sz="10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NZ" sz="1000" b="1" u="none" strike="noStrike" noProof="0">
                          <a:solidFill>
                            <a:srgbClr val="2E3A42"/>
                          </a:solidFill>
                          <a:effectLst/>
                          <a:latin typeface="Inter" panose="02000503000000020004" pitchFamily="2" charset="0"/>
                          <a:ea typeface="Inter" panose="02000503000000020004" pitchFamily="2" charset="0"/>
                        </a:rPr>
                        <a:t>Full Year </a:t>
                      </a:r>
                      <a:endParaRPr lang="en-NZ" sz="10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NZ" sz="10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b"/>
                      <a:endParaRPr lang="en-NZ" sz="10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9829915"/>
                  </a:ext>
                </a:extLst>
              </a:tr>
              <a:tr h="322665">
                <a:tc vMerge="1">
                  <a:txBody>
                    <a:bodyPr/>
                    <a:lstStyle/>
                    <a:p>
                      <a:endParaRPr lang="en-NZ"/>
                    </a:p>
                  </a:txBody>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Actual</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Forecast</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Variance*</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Budget</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endParaRPr lang="en-NZ" sz="900" b="1"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Forecast</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Budget</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t">
                        <a:buNone/>
                      </a:pPr>
                      <a:r>
                        <a:rPr lang="en-NZ" sz="900" b="1" i="0" u="none" strike="noStrike">
                          <a:solidFill>
                            <a:srgbClr val="000000"/>
                          </a:solidFill>
                          <a:effectLst/>
                          <a:latin typeface="Inter" panose="02000503000000020004" pitchFamily="2" charset="0"/>
                          <a:ea typeface="Inter" panose="02000503000000020004" pitchFamily="2" charset="0"/>
                        </a:rPr>
                        <a:t>Last Year</a:t>
                      </a: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2328237"/>
                  </a:ext>
                </a:extLst>
              </a:tr>
              <a:tr h="165275">
                <a:tc>
                  <a:txBody>
                    <a:bodyPr/>
                    <a:lstStyle/>
                    <a:p>
                      <a:pPr algn="l" fontAlgn="ctr"/>
                      <a:r>
                        <a:rPr lang="en-NZ" sz="1000" b="1" u="none" strike="noStrike" noProof="0">
                          <a:solidFill>
                            <a:srgbClr val="2E3A42"/>
                          </a:solidFill>
                          <a:effectLst/>
                          <a:latin typeface="Inter" panose="02000503000000020004" pitchFamily="2" charset="0"/>
                          <a:ea typeface="Inter" panose="02000503000000020004" pitchFamily="2" charset="0"/>
                        </a:rPr>
                        <a:t>REVENUE</a:t>
                      </a:r>
                      <a:endParaRPr lang="en-NZ" sz="10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buNone/>
                      </a:pPr>
                      <a:endParaRPr lang="en-NZ" sz="1000" b="0" i="0" u="none" strike="noStrike">
                        <a:solidFill>
                          <a:srgbClr val="000000"/>
                        </a:solidFill>
                        <a:effectLst/>
                        <a:latin typeface="Inter" panose="02000503000000020004" pitchFamily="2" charset="0"/>
                        <a:ea typeface="Inter" panose="02000503000000020004" pitchFamily="2" charset="0"/>
                      </a:endParaRPr>
                    </a:p>
                  </a:txBody>
                  <a:tcPr marL="6350" marR="6350" marT="635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44225443"/>
                  </a:ext>
                </a:extLst>
              </a:tr>
              <a:tr h="169853">
                <a:tc>
                  <a:txBody>
                    <a:bodyPr/>
                    <a:lstStyle/>
                    <a:p>
                      <a:pPr algn="l" fontAlgn="b"/>
                      <a:r>
                        <a:rPr lang="en-NZ" sz="900" u="none" strike="noStrike" noProof="0" dirty="0">
                          <a:solidFill>
                            <a:srgbClr val="2E3A42"/>
                          </a:solidFill>
                          <a:effectLst/>
                          <a:latin typeface="Inter" panose="02000503000000020004" pitchFamily="2" charset="0"/>
                          <a:ea typeface="Inter" panose="02000503000000020004" pitchFamily="2" charset="0"/>
                        </a:rPr>
                        <a:t>Crown Revenue </a:t>
                      </a:r>
                      <a:endParaRPr lang="en-NZ" sz="900" b="0" i="0" u="none" strike="noStrike" noProof="0" dirty="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64,104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64,101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66,756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81,512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84,812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79,575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39223980"/>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dirty="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82330404"/>
                  </a:ext>
                </a:extLst>
              </a:tr>
              <a:tr h="169853">
                <a:tc>
                  <a:txBody>
                    <a:bodyPr/>
                    <a:lstStyle/>
                    <a:p>
                      <a:pPr algn="l" fontAlgn="b"/>
                      <a:r>
                        <a:rPr lang="en-NZ" sz="900" b="0" u="none" strike="noStrike" noProof="0" dirty="0">
                          <a:solidFill>
                            <a:srgbClr val="2E3A42"/>
                          </a:solidFill>
                          <a:effectLst/>
                          <a:latin typeface="Inter" panose="02000503000000020004" pitchFamily="2" charset="0"/>
                          <a:ea typeface="Inter" panose="02000503000000020004" pitchFamily="2" charset="0"/>
                        </a:rPr>
                        <a:t>Total Fee &amp; Charges </a:t>
                      </a:r>
                      <a:endParaRPr lang="en-NZ" sz="900" b="0" i="0" u="none" strike="noStrike" noProof="0" dirty="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22,769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22,925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(156)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22,465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29,821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28,895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29,469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4695375"/>
                  </a:ext>
                </a:extLst>
              </a:tr>
              <a:tr h="158267">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71980482"/>
                  </a:ext>
                </a:extLst>
              </a:tr>
              <a:tr h="169853">
                <a:tc>
                  <a:txBody>
                    <a:bodyPr/>
                    <a:lstStyle/>
                    <a:p>
                      <a:pPr algn="l" fontAlgn="b"/>
                      <a:r>
                        <a:rPr lang="en-NZ" sz="900" b="0" u="none" strike="noStrike" noProof="0">
                          <a:solidFill>
                            <a:srgbClr val="2E3A42"/>
                          </a:solidFill>
                          <a:effectLst/>
                          <a:latin typeface="Inter" panose="02000503000000020004" pitchFamily="2" charset="0"/>
                          <a:ea typeface="Inter" panose="02000503000000020004" pitchFamily="2" charset="0"/>
                        </a:rPr>
                        <a:t>Other Income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2,041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1,918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123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1,357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2,396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1,695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2,233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8127227"/>
                  </a:ext>
                </a:extLst>
              </a:tr>
              <a:tr h="169853">
                <a:tc>
                  <a:txBody>
                    <a:bodyPr/>
                    <a:lstStyle/>
                    <a:p>
                      <a:pPr algn="l" fontAlgn="b"/>
                      <a:r>
                        <a:rPr lang="en-NZ" sz="900" b="1" u="none" strike="noStrike" noProof="0">
                          <a:solidFill>
                            <a:srgbClr val="2E3A42"/>
                          </a:solidFill>
                          <a:effectLst/>
                          <a:latin typeface="Inter" panose="02000503000000020004" pitchFamily="2" charset="0"/>
                          <a:ea typeface="Inter" panose="02000503000000020004" pitchFamily="2" charset="0"/>
                        </a:rPr>
                        <a:t>Total Revenue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88,914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88,947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90,578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113,730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115,402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111,277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584232478"/>
                  </a:ext>
                </a:extLst>
              </a:tr>
              <a:tr h="207953">
                <a:tc>
                  <a:txBody>
                    <a:bodyPr/>
                    <a:lstStyle/>
                    <a:p>
                      <a:pPr algn="l" fontAlgn="ctr"/>
                      <a:r>
                        <a:rPr lang="en-NZ" sz="900" u="none" strike="noStrike" noProof="0">
                          <a:solidFill>
                            <a:srgbClr val="2E3A42"/>
                          </a:solidFill>
                          <a:effectLst/>
                          <a:latin typeface="Inter" panose="02000503000000020004" pitchFamily="2" charset="0"/>
                          <a:ea typeface="Inter" panose="02000503000000020004" pitchFamily="2" charset="0"/>
                        </a:rPr>
                        <a:t>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dirty="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665366"/>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Personnel &amp; Board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44,691</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44,378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(313)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42,816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59,007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57,356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58,040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7709127"/>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Examination Workforce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10,557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9,762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(795)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9,636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9,762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9,636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9,244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55803952"/>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Specialist Workforce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9,981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9,921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10,633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12,477</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12,365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11,630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2579089"/>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Professional Services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3,302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3,983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681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4,650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5,390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6,021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6,012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58165990"/>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Publication, print &amp; distribution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3,287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3,484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197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3,350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3,800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3,663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3,588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82885573"/>
                  </a:ext>
                </a:extLst>
              </a:tr>
              <a:tr h="172788">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Travel &amp; Accommodation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941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1,054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1,119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1,397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1,425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1,013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733017"/>
                  </a:ext>
                </a:extLst>
              </a:tr>
              <a:tr h="158267">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IT costs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7,857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8,162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305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8,579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10,774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11,559</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10,063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81002279"/>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Other operating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7,267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7,317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6,953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9,102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9,434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9,136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8007624"/>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Depreciation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593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629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769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1,083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1,315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1,413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4705265"/>
                  </a:ext>
                </a:extLst>
              </a:tr>
              <a:tr h="169853">
                <a:tc>
                  <a:txBody>
                    <a:bodyPr/>
                    <a:lstStyle/>
                    <a:p>
                      <a:pPr algn="l" fontAlgn="b"/>
                      <a:r>
                        <a:rPr lang="en-NZ" sz="900" b="1" u="none" strike="noStrike" noProof="0">
                          <a:solidFill>
                            <a:srgbClr val="2E3A42"/>
                          </a:solidFill>
                          <a:effectLst/>
                          <a:latin typeface="Inter" panose="02000503000000020004" pitchFamily="2" charset="0"/>
                          <a:ea typeface="Inter" panose="02000503000000020004" pitchFamily="2" charset="0"/>
                        </a:rPr>
                        <a:t>Total Expenses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88,477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88,691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214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88,505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112,793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112,774</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110,139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736175830"/>
                  </a:ext>
                </a:extLst>
              </a:tr>
              <a:tr h="170285">
                <a:tc>
                  <a:txBody>
                    <a:bodyPr/>
                    <a:lstStyle/>
                    <a:p>
                      <a:pPr algn="l" fontAlgn="b"/>
                      <a:r>
                        <a:rPr lang="en-NZ" sz="900" b="1" u="none" strike="noStrike" noProof="0">
                          <a:solidFill>
                            <a:srgbClr val="2E3A42"/>
                          </a:solidFill>
                          <a:effectLst/>
                          <a:latin typeface="Inter" panose="02000503000000020004" pitchFamily="2" charset="0"/>
                          <a:ea typeface="Inter" panose="02000503000000020004" pitchFamily="2" charset="0"/>
                        </a:rPr>
                        <a:t> Net Operational Surplus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437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256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181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2,072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937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2,628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1,138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4176408195"/>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dirty="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4431666"/>
                  </a:ext>
                </a:extLst>
              </a:tr>
              <a:tr h="169853">
                <a:tc>
                  <a:txBody>
                    <a:bodyPr/>
                    <a:lstStyle/>
                    <a:p>
                      <a:pPr algn="l" fontAlgn="b"/>
                      <a:r>
                        <a:rPr lang="en-NZ" sz="900" b="0" u="none" strike="noStrike" noProof="0">
                          <a:solidFill>
                            <a:srgbClr val="2E3A42"/>
                          </a:solidFill>
                          <a:effectLst/>
                          <a:latin typeface="Inter" panose="02000503000000020004" pitchFamily="2" charset="0"/>
                          <a:ea typeface="Inter" panose="02000503000000020004" pitchFamily="2" charset="0"/>
                        </a:rPr>
                        <a:t>Projects</a:t>
                      </a:r>
                      <a:r>
                        <a:rPr lang="en-NZ" sz="900" u="none" strike="noStrike" noProof="0">
                          <a:solidFill>
                            <a:srgbClr val="2E3A42"/>
                          </a:solidFill>
                          <a:effectLst/>
                          <a:latin typeface="Inter" panose="02000503000000020004" pitchFamily="2" charset="0"/>
                          <a:ea typeface="Inter" panose="02000503000000020004" pitchFamily="2" charset="0"/>
                        </a:rPr>
                        <a:t>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0112106"/>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Crown Funding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8,962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8,962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6,412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11,600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8,300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10,000</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5475442"/>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Expenses </a:t>
                      </a:r>
                      <a:endParaRPr lang="en-NZ" sz="900" b="0"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6,662</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9,557</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2,895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8,750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13,063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10,826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8,037</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23465868"/>
                  </a:ext>
                </a:extLst>
              </a:tr>
              <a:tr h="170285">
                <a:tc>
                  <a:txBody>
                    <a:bodyPr/>
                    <a:lstStyle/>
                    <a:p>
                      <a:pPr algn="l" fontAlgn="b"/>
                      <a:r>
                        <a:rPr lang="en-NZ" sz="900" b="1" u="none" strike="noStrike" noProof="0">
                          <a:solidFill>
                            <a:srgbClr val="2E3A42"/>
                          </a:solidFill>
                          <a:effectLst/>
                          <a:latin typeface="Inter" panose="02000503000000020004" pitchFamily="2" charset="0"/>
                          <a:ea typeface="Inter" panose="02000503000000020004" pitchFamily="2" charset="0"/>
                        </a:rPr>
                        <a:t> Net investment in projects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2,300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(595)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2,895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(2,338)</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(1,463)</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(2,526)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1,963</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840135277"/>
                  </a:ext>
                </a:extLst>
              </a:tr>
              <a:tr h="169853">
                <a:tc>
                  <a:txBody>
                    <a:bodyPr/>
                    <a:lstStyle/>
                    <a:p>
                      <a:pPr algn="l" fontAlgn="b"/>
                      <a:r>
                        <a:rPr lang="en-NZ" sz="900" u="none" strike="noStrike" noProof="0">
                          <a:solidFill>
                            <a:srgbClr val="2E3A42"/>
                          </a:solidFill>
                          <a:effectLst/>
                          <a:latin typeface="Inter" panose="02000503000000020004" pitchFamily="2" charset="0"/>
                          <a:ea typeface="Inter" panose="02000503000000020004" pitchFamily="2" charset="0"/>
                        </a:rPr>
                        <a:t>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buNone/>
                      </a:pPr>
                      <a:endParaRPr lang="en-NZ" sz="900" kern="100" dirty="0">
                        <a:effectLst/>
                        <a:latin typeface="Inter" panose="02000503000000020004" pitchFamily="2" charset="0"/>
                        <a:ea typeface="Inter" panose="02000503000000020004" pitchFamily="2"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64657869"/>
                  </a:ext>
                </a:extLst>
              </a:tr>
              <a:tr h="170285">
                <a:tc>
                  <a:txBody>
                    <a:bodyPr/>
                    <a:lstStyle/>
                    <a:p>
                      <a:pPr algn="l" fontAlgn="b"/>
                      <a:r>
                        <a:rPr lang="en-NZ" sz="900" b="1" u="none" strike="noStrike" noProof="0">
                          <a:solidFill>
                            <a:srgbClr val="2E3A42"/>
                          </a:solidFill>
                          <a:effectLst/>
                          <a:latin typeface="Inter" panose="02000503000000020004" pitchFamily="2" charset="0"/>
                          <a:ea typeface="Inter" panose="02000503000000020004" pitchFamily="2" charset="0"/>
                        </a:rPr>
                        <a:t> Net surplus/(deficit) </a:t>
                      </a:r>
                      <a:endParaRPr lang="en-NZ" sz="900" b="1" i="0" u="none" strike="noStrike" noProof="0">
                        <a:solidFill>
                          <a:srgbClr val="2E3A42"/>
                        </a:solidFill>
                        <a:effectLst/>
                        <a:latin typeface="Inter" panose="02000503000000020004" pitchFamily="2" charset="0"/>
                        <a:ea typeface="Inter" panose="02000503000000020004" pitchFamily="2"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2,737</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(339)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3,076</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(265)</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(526)</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102</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3,101</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350" marR="6350" marT="63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4139969035"/>
                  </a:ext>
                </a:extLst>
              </a:tr>
            </a:tbl>
          </a:graphicData>
        </a:graphic>
      </p:graphicFrame>
      <p:sp>
        <p:nvSpPr>
          <p:cNvPr id="13" name="TextBox 12">
            <a:extLst>
              <a:ext uri="{FF2B5EF4-FFF2-40B4-BE49-F238E27FC236}">
                <a16:creationId xmlns:a16="http://schemas.microsoft.com/office/drawing/2014/main" id="{96AF791A-008B-B3FE-D9AC-66E049ACC4EF}"/>
              </a:ext>
            </a:extLst>
          </p:cNvPr>
          <p:cNvSpPr txBox="1"/>
          <p:nvPr/>
        </p:nvSpPr>
        <p:spPr>
          <a:xfrm>
            <a:off x="325048" y="6818515"/>
            <a:ext cx="3453202" cy="3009606"/>
          </a:xfrm>
          <a:prstGeom prst="rect">
            <a:avLst/>
          </a:prstGeom>
          <a:noFill/>
        </p:spPr>
        <p:txBody>
          <a:bodyPr wrap="square">
            <a:spAutoFit/>
          </a:bodyPr>
          <a:lstStyle/>
          <a:p>
            <a:pPr marL="203200" marR="5080" indent="-190500">
              <a:lnSpc>
                <a:spcPct val="116700"/>
              </a:lnSpc>
              <a:spcBef>
                <a:spcPts val="565"/>
              </a:spcBef>
              <a:buAutoNum type="arabicPeriod"/>
              <a:tabLst>
                <a:tab pos="203200" algn="l"/>
                <a:tab pos="204470" algn="l"/>
              </a:tabLst>
            </a:pPr>
            <a:r>
              <a:rPr lang="en-NZ" sz="1000" b="1" dirty="0">
                <a:solidFill>
                  <a:srgbClr val="2E3A42"/>
                </a:solidFill>
                <a:latin typeface="Inter"/>
              </a:rPr>
              <a:t>Total Revenue </a:t>
            </a:r>
            <a:r>
              <a:rPr lang="en-NZ" sz="1000" dirty="0">
                <a:solidFill>
                  <a:srgbClr val="2E3A42"/>
                </a:solidFill>
                <a:latin typeface="Inter"/>
              </a:rPr>
              <a:t>is in line with forecast expectations. </a:t>
            </a:r>
          </a:p>
          <a:p>
            <a:pPr marL="203200" marR="5080" indent="-190500">
              <a:lnSpc>
                <a:spcPct val="116700"/>
              </a:lnSpc>
              <a:spcBef>
                <a:spcPts val="565"/>
              </a:spcBef>
              <a:buAutoNum type="arabicPeriod"/>
              <a:tabLst>
                <a:tab pos="203200" algn="l"/>
                <a:tab pos="204470" algn="l"/>
              </a:tabLst>
            </a:pPr>
            <a:r>
              <a:rPr lang="en-NZ" sz="1000" b="1" dirty="0">
                <a:solidFill>
                  <a:srgbClr val="2E3A42"/>
                </a:solidFill>
                <a:latin typeface="Inter"/>
              </a:rPr>
              <a:t>Total expenses </a:t>
            </a:r>
            <a:r>
              <a:rPr lang="en-NZ" sz="1000" dirty="0">
                <a:solidFill>
                  <a:srgbClr val="2E3A42"/>
                </a:solidFill>
                <a:latin typeface="Inter"/>
              </a:rPr>
              <a:t>is also substantially in line with forecast expectations. Examination workforce costs are higher than forecast due to high than expected assessment volumes and increased uptake of Special Assessment Conditions (SAC). This is offset by lower than forecast Contractors &amp; Consultants and IT related expenditure driven by NZQA’s targeted cost reduction efforts.</a:t>
            </a:r>
          </a:p>
          <a:p>
            <a:pPr marL="203200" marR="5080" indent="-190500">
              <a:lnSpc>
                <a:spcPct val="116700"/>
              </a:lnSpc>
              <a:spcBef>
                <a:spcPts val="565"/>
              </a:spcBef>
              <a:buAutoNum type="arabicPeriod"/>
              <a:tabLst>
                <a:tab pos="203200" algn="l"/>
                <a:tab pos="204470" algn="l"/>
              </a:tabLst>
            </a:pPr>
            <a:r>
              <a:rPr lang="en-NZ" sz="1000" b="1" dirty="0">
                <a:solidFill>
                  <a:srgbClr val="2E3A42"/>
                </a:solidFill>
                <a:latin typeface="Inter"/>
              </a:rPr>
              <a:t>Net investment in projects </a:t>
            </a:r>
            <a:r>
              <a:rPr lang="en-NZ" sz="1000" dirty="0">
                <a:solidFill>
                  <a:srgbClr val="2E3A42"/>
                </a:solidFill>
                <a:latin typeface="Inter"/>
              </a:rPr>
              <a:t>is favourable against forecast due to timing differences in project expenditure YTD. </a:t>
            </a:r>
          </a:p>
          <a:p>
            <a:pPr marL="203200" marR="5080" indent="-190500">
              <a:lnSpc>
                <a:spcPct val="116700"/>
              </a:lnSpc>
              <a:spcBef>
                <a:spcPts val="565"/>
              </a:spcBef>
              <a:buAutoNum type="arabicPeriod"/>
              <a:tabLst>
                <a:tab pos="203200" algn="l"/>
                <a:tab pos="204470" algn="l"/>
              </a:tabLst>
            </a:pPr>
            <a:r>
              <a:rPr lang="en-NZ" sz="1000" b="1" dirty="0">
                <a:solidFill>
                  <a:srgbClr val="2E3A42"/>
                </a:solidFill>
                <a:latin typeface="Inter"/>
              </a:rPr>
              <a:t>Net surplus </a:t>
            </a:r>
            <a:r>
              <a:rPr lang="en-NZ" sz="1000" dirty="0">
                <a:solidFill>
                  <a:srgbClr val="2E3A42"/>
                </a:solidFill>
                <a:latin typeface="Inter"/>
              </a:rPr>
              <a:t>is ahead of forecast primarily due to the net investment in projects noted above.</a:t>
            </a:r>
          </a:p>
        </p:txBody>
      </p:sp>
      <p:sp>
        <p:nvSpPr>
          <p:cNvPr id="14" name="TextBox 13">
            <a:extLst>
              <a:ext uri="{FF2B5EF4-FFF2-40B4-BE49-F238E27FC236}">
                <a16:creationId xmlns:a16="http://schemas.microsoft.com/office/drawing/2014/main" id="{34974FD4-61D0-315F-385D-104183060491}"/>
              </a:ext>
            </a:extLst>
          </p:cNvPr>
          <p:cNvSpPr txBox="1"/>
          <p:nvPr/>
        </p:nvSpPr>
        <p:spPr>
          <a:xfrm>
            <a:off x="435737" y="1334098"/>
            <a:ext cx="1456086" cy="215444"/>
          </a:xfrm>
          <a:prstGeom prst="rect">
            <a:avLst/>
          </a:prstGeom>
          <a:noFill/>
        </p:spPr>
        <p:txBody>
          <a:bodyPr wrap="square" rtlCol="0">
            <a:spAutoFit/>
          </a:bodyPr>
          <a:lstStyle/>
          <a:p>
            <a:pPr algn="l"/>
            <a:r>
              <a:rPr lang="en-NZ" sz="800">
                <a:solidFill>
                  <a:srgbClr val="2E3A42"/>
                </a:solidFill>
                <a:latin typeface="+mj-lt"/>
              </a:rPr>
              <a:t> All figures are in $000's</a:t>
            </a:r>
          </a:p>
        </p:txBody>
      </p:sp>
      <p:sp>
        <p:nvSpPr>
          <p:cNvPr id="7" name="TextBox 6">
            <a:extLst>
              <a:ext uri="{FF2B5EF4-FFF2-40B4-BE49-F238E27FC236}">
                <a16:creationId xmlns:a16="http://schemas.microsoft.com/office/drawing/2014/main" id="{485B43B3-8D4A-0B5F-C5DD-BF88021261AB}"/>
              </a:ext>
            </a:extLst>
          </p:cNvPr>
          <p:cNvSpPr txBox="1"/>
          <p:nvPr/>
        </p:nvSpPr>
        <p:spPr>
          <a:xfrm>
            <a:off x="3244290" y="6427268"/>
            <a:ext cx="3776662" cy="230832"/>
          </a:xfrm>
          <a:prstGeom prst="rect">
            <a:avLst/>
          </a:prstGeom>
          <a:noFill/>
        </p:spPr>
        <p:txBody>
          <a:bodyPr wrap="square">
            <a:spAutoFit/>
          </a:bodyPr>
          <a:lstStyle/>
          <a:p>
            <a:pPr algn="r"/>
            <a:r>
              <a:rPr lang="en-NZ" sz="900" i="0" u="none" strike="noStrike">
                <a:solidFill>
                  <a:srgbClr val="000000"/>
                </a:solidFill>
                <a:effectLst/>
                <a:latin typeface="Inter" panose="02000503000000020004" pitchFamily="2" charset="0"/>
                <a:ea typeface="Inter" panose="02000503000000020004" pitchFamily="2" charset="0"/>
              </a:rPr>
              <a:t>*Variance Actual to Forecast</a:t>
            </a:r>
            <a:endParaRPr lang="en-NZ" sz="900"/>
          </a:p>
        </p:txBody>
      </p:sp>
      <p:pic>
        <p:nvPicPr>
          <p:cNvPr id="22" name="Picture 21">
            <a:extLst>
              <a:ext uri="{FF2B5EF4-FFF2-40B4-BE49-F238E27FC236}">
                <a16:creationId xmlns:a16="http://schemas.microsoft.com/office/drawing/2014/main" id="{76338FD5-3B93-2AFF-FF9A-E34EB88D2871}"/>
              </a:ext>
            </a:extLst>
          </p:cNvPr>
          <p:cNvPicPr>
            <a:picLocks noChangeAspect="1"/>
          </p:cNvPicPr>
          <p:nvPr/>
        </p:nvPicPr>
        <p:blipFill>
          <a:blip r:embed="rId3"/>
          <a:stretch>
            <a:fillRect/>
          </a:stretch>
        </p:blipFill>
        <p:spPr>
          <a:xfrm>
            <a:off x="3810403" y="6789018"/>
            <a:ext cx="3239811" cy="3027143"/>
          </a:xfrm>
          <a:prstGeom prst="rect">
            <a:avLst/>
          </a:prstGeom>
        </p:spPr>
      </p:pic>
    </p:spTree>
    <p:extLst>
      <p:ext uri="{BB962C8B-B14F-4D97-AF65-F5344CB8AC3E}">
        <p14:creationId xmlns:p14="http://schemas.microsoft.com/office/powerpoint/2010/main" val="4032692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lang="en-NZ" noProof="0"/>
              <a:t>Financial</a:t>
            </a:r>
            <a:r>
              <a:rPr lang="en-NZ" spc="-120" noProof="0"/>
              <a:t> </a:t>
            </a:r>
            <a:r>
              <a:rPr lang="en-NZ" noProof="0"/>
              <a:t>performance</a:t>
            </a:r>
            <a:r>
              <a:rPr lang="en-NZ" spc="-120" noProof="0"/>
              <a:t> </a:t>
            </a:r>
            <a:r>
              <a:rPr lang="en-NZ" spc="-10" noProof="0"/>
              <a:t>(cont.)</a:t>
            </a:r>
          </a:p>
        </p:txBody>
      </p:sp>
      <p:sp>
        <p:nvSpPr>
          <p:cNvPr id="5" name="object 5"/>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8" name="object 8"/>
          <p:cNvSpPr txBox="1"/>
          <p:nvPr/>
        </p:nvSpPr>
        <p:spPr>
          <a:xfrm>
            <a:off x="491299" y="4876086"/>
            <a:ext cx="6501765" cy="289823"/>
          </a:xfrm>
          <a:prstGeom prst="rect">
            <a:avLst/>
          </a:prstGeom>
        </p:spPr>
        <p:txBody>
          <a:bodyPr vert="horz" wrap="square" lIns="0" tIns="12700" rIns="0" bIns="0" rtlCol="0">
            <a:spAutoFit/>
          </a:bodyPr>
          <a:lstStyle/>
          <a:p>
            <a:pPr marL="21590">
              <a:lnSpc>
                <a:spcPct val="100000"/>
              </a:lnSpc>
              <a:spcBef>
                <a:spcPts val="100"/>
              </a:spcBef>
            </a:pPr>
            <a:r>
              <a:rPr lang="en-NZ" sz="1800" b="1" noProof="0">
                <a:solidFill>
                  <a:srgbClr val="005A6C"/>
                </a:solidFill>
                <a:latin typeface="Mulish ExtraBold"/>
                <a:cs typeface="Mulish ExtraBold"/>
              </a:rPr>
              <a:t>Insights</a:t>
            </a:r>
            <a:r>
              <a:rPr lang="en-NZ" sz="1800" b="1" spc="-30" noProof="0">
                <a:solidFill>
                  <a:srgbClr val="005A6C"/>
                </a:solidFill>
                <a:latin typeface="Mulish ExtraBold"/>
                <a:cs typeface="Mulish ExtraBold"/>
              </a:rPr>
              <a:t> </a:t>
            </a:r>
            <a:r>
              <a:rPr lang="en-NZ" sz="1800" b="1" noProof="0">
                <a:solidFill>
                  <a:srgbClr val="005A6C"/>
                </a:solidFill>
                <a:latin typeface="Mulish ExtraBold"/>
                <a:cs typeface="Mulish ExtraBold"/>
              </a:rPr>
              <a:t>–</a:t>
            </a:r>
            <a:r>
              <a:rPr lang="en-NZ" sz="1800" b="1" spc="-30" noProof="0">
                <a:solidFill>
                  <a:srgbClr val="005A6C"/>
                </a:solidFill>
                <a:latin typeface="Mulish ExtraBold"/>
                <a:cs typeface="Mulish ExtraBold"/>
              </a:rPr>
              <a:t> </a:t>
            </a:r>
            <a:r>
              <a:rPr lang="en-NZ" sz="1800" b="1" noProof="0">
                <a:solidFill>
                  <a:srgbClr val="005A6C"/>
                </a:solidFill>
                <a:latin typeface="Mulish ExtraBold"/>
                <a:cs typeface="Mulish ExtraBold"/>
              </a:rPr>
              <a:t>Balance Sheet</a:t>
            </a:r>
            <a:endParaRPr lang="en-NZ" sz="1800" noProof="0">
              <a:latin typeface="Mulish ExtraBold"/>
              <a:cs typeface="Mulish ExtraBold"/>
            </a:endParaRPr>
          </a:p>
        </p:txBody>
      </p:sp>
      <p:sp>
        <p:nvSpPr>
          <p:cNvPr id="12" name="object 7">
            <a:extLst>
              <a:ext uri="{FF2B5EF4-FFF2-40B4-BE49-F238E27FC236}">
                <a16:creationId xmlns:a16="http://schemas.microsoft.com/office/drawing/2014/main" id="{8FB2E9C8-134E-E5E8-E357-860FB5D8977E}"/>
              </a:ext>
            </a:extLst>
          </p:cNvPr>
          <p:cNvSpPr txBox="1"/>
          <p:nvPr/>
        </p:nvSpPr>
        <p:spPr>
          <a:xfrm>
            <a:off x="500299" y="1445662"/>
            <a:ext cx="6474460" cy="208583"/>
          </a:xfrm>
          <a:prstGeom prst="rect">
            <a:avLst/>
          </a:prstGeom>
        </p:spPr>
        <p:txBody>
          <a:bodyPr vert="horz" wrap="square" lIns="0" tIns="12700" rIns="0" bIns="0" rtlCol="0">
            <a:spAutoFit/>
          </a:bodyPr>
          <a:lstStyle/>
          <a:p>
            <a:pPr marL="12700" marR="5080">
              <a:lnSpc>
                <a:spcPct val="142900"/>
              </a:lnSpc>
              <a:spcBef>
                <a:spcPts val="100"/>
              </a:spcBef>
            </a:pPr>
            <a:r>
              <a:rPr lang="en-NZ" sz="1000" noProof="0">
                <a:solidFill>
                  <a:schemeClr val="tx1"/>
                </a:solidFill>
                <a:latin typeface="Inter"/>
              </a:rPr>
              <a:t>The Balance Sheet as at 31 March 2026.</a:t>
            </a:r>
          </a:p>
        </p:txBody>
      </p:sp>
      <p:sp>
        <p:nvSpPr>
          <p:cNvPr id="9" name="Slide Number Placeholder 8">
            <a:extLst>
              <a:ext uri="{FF2B5EF4-FFF2-40B4-BE49-F238E27FC236}">
                <a16:creationId xmlns:a16="http://schemas.microsoft.com/office/drawing/2014/main" id="{FC861718-1690-ABD0-AF94-2DE1491BCCB4}"/>
              </a:ext>
            </a:extLst>
          </p:cNvPr>
          <p:cNvSpPr>
            <a:spLocks noGrp="1"/>
          </p:cNvSpPr>
          <p:nvPr>
            <p:ph type="sldNum" sz="quarter" idx="7"/>
          </p:nvPr>
        </p:nvSpPr>
        <p:spPr>
          <a:xfrm>
            <a:off x="5445252" y="9944862"/>
            <a:ext cx="1739455" cy="153888"/>
          </a:xfrm>
        </p:spPr>
        <p:txBody>
          <a:bodyPr/>
          <a:lstStyle/>
          <a:p>
            <a:fld id="{B6F15528-21DE-4FAA-801E-634DDDAF4B2B}" type="slidenum">
              <a:rPr lang="en-NZ" sz="1000" noProof="0" smtClean="0"/>
              <a:t>14</a:t>
            </a:fld>
            <a:endParaRPr lang="en-NZ" sz="1000" noProof="0"/>
          </a:p>
        </p:txBody>
      </p:sp>
      <p:sp>
        <p:nvSpPr>
          <p:cNvPr id="6" name="object 3">
            <a:extLst>
              <a:ext uri="{FF2B5EF4-FFF2-40B4-BE49-F238E27FC236}">
                <a16:creationId xmlns:a16="http://schemas.microsoft.com/office/drawing/2014/main" id="{CFE1529B-381E-F1CF-A6A3-FBC2E34648E1}"/>
              </a:ext>
            </a:extLst>
          </p:cNvPr>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10" name="object 4">
            <a:extLst>
              <a:ext uri="{FF2B5EF4-FFF2-40B4-BE49-F238E27FC236}">
                <a16:creationId xmlns:a16="http://schemas.microsoft.com/office/drawing/2014/main" id="{5B34FDE2-0E4B-1631-8E02-7B9FD1D2CC95}"/>
              </a:ext>
            </a:extLst>
          </p:cNvPr>
          <p:cNvSpPr txBox="1"/>
          <p:nvPr/>
        </p:nvSpPr>
        <p:spPr>
          <a:xfrm>
            <a:off x="491300" y="5293430"/>
            <a:ext cx="6639432" cy="1592808"/>
          </a:xfrm>
          <a:prstGeom prst="rect">
            <a:avLst/>
          </a:prstGeom>
        </p:spPr>
        <p:txBody>
          <a:bodyPr vert="horz" wrap="square" lIns="0" tIns="12700" rIns="0" bIns="0" rtlCol="0" anchor="t">
            <a:spAutoFit/>
          </a:bodyPr>
          <a:lstStyle/>
          <a:p>
            <a:pPr marL="203200" marR="5080" indent="-190500">
              <a:lnSpc>
                <a:spcPct val="116700"/>
              </a:lnSpc>
              <a:spcBef>
                <a:spcPts val="565"/>
              </a:spcBef>
              <a:buFont typeface="+mj-lt"/>
              <a:buAutoNum type="arabicPeriod"/>
              <a:tabLst>
                <a:tab pos="203200" algn="l"/>
                <a:tab pos="204470" algn="l"/>
              </a:tabLst>
            </a:pPr>
            <a:r>
              <a:rPr lang="en-NZ" sz="1000" b="1" dirty="0">
                <a:solidFill>
                  <a:srgbClr val="2E3A42"/>
                </a:solidFill>
                <a:latin typeface="Inter"/>
              </a:rPr>
              <a:t>Current Assets </a:t>
            </a:r>
            <a:r>
              <a:rPr lang="en-NZ" sz="1000" dirty="0">
                <a:solidFill>
                  <a:srgbClr val="2E3A42"/>
                </a:solidFill>
                <a:latin typeface="Inter"/>
              </a:rPr>
              <a:t>of $41.8m as at the end of quarter 3 are higher than last financial year-end 2024/55, due to the receipt of Crown revenue in advance. The funds in advance are held in a series of short term deposit investments to maximise interest earnings, and maturities are managed to be available when required.</a:t>
            </a:r>
          </a:p>
          <a:p>
            <a:pPr marL="203200" marR="5080" indent="-190500">
              <a:lnSpc>
                <a:spcPct val="116700"/>
              </a:lnSpc>
              <a:spcBef>
                <a:spcPts val="565"/>
              </a:spcBef>
              <a:buFont typeface="+mj-lt"/>
              <a:buAutoNum type="arabicPeriod"/>
              <a:tabLst>
                <a:tab pos="203200" algn="l"/>
                <a:tab pos="204470" algn="l"/>
              </a:tabLst>
            </a:pPr>
            <a:r>
              <a:rPr lang="en-NZ" sz="1000" b="1" spc="-20" noProof="0" dirty="0">
                <a:solidFill>
                  <a:srgbClr val="2E3A42"/>
                </a:solidFill>
                <a:latin typeface="Inter"/>
              </a:rPr>
              <a:t>Current Liabilities </a:t>
            </a:r>
            <a:r>
              <a:rPr lang="en-NZ" sz="1000" spc="-20" noProof="0" dirty="0">
                <a:solidFill>
                  <a:srgbClr val="2E3A42"/>
                </a:solidFill>
                <a:latin typeface="Inter"/>
              </a:rPr>
              <a:t>of $23.5m are also high than previous years due to the recognition of Crown revenue in advance as a liability.</a:t>
            </a:r>
          </a:p>
          <a:p>
            <a:pPr marL="203200" marR="5080" indent="-190500">
              <a:lnSpc>
                <a:spcPct val="116700"/>
              </a:lnSpc>
              <a:spcBef>
                <a:spcPts val="565"/>
              </a:spcBef>
              <a:buFont typeface="+mj-lt"/>
              <a:buAutoNum type="arabicPeriod"/>
              <a:tabLst>
                <a:tab pos="203200" algn="l"/>
                <a:tab pos="204470" algn="l"/>
              </a:tabLst>
            </a:pPr>
            <a:r>
              <a:rPr lang="en-NZ" sz="1000" b="1" spc="-20" dirty="0">
                <a:solidFill>
                  <a:srgbClr val="2E3A42"/>
                </a:solidFill>
                <a:latin typeface="Inter"/>
              </a:rPr>
              <a:t>Net Equity </a:t>
            </a:r>
            <a:r>
              <a:rPr lang="en-NZ" sz="1000" spc="-20" dirty="0">
                <a:solidFill>
                  <a:srgbClr val="2E3A42"/>
                </a:solidFill>
                <a:latin typeface="Inter"/>
              </a:rPr>
              <a:t>of $18.2m is higher than budgeted, due to our positive results YTD.  Net equity has continue to be maintained above the target level as specified by NZQA’s Financial Reserves Policy.</a:t>
            </a:r>
            <a:endParaRPr lang="en-NZ" sz="1000" spc="-20" noProof="0" dirty="0">
              <a:solidFill>
                <a:srgbClr val="2E3A42"/>
              </a:solidFill>
              <a:latin typeface="Inter"/>
            </a:endParaRPr>
          </a:p>
        </p:txBody>
      </p:sp>
      <p:graphicFrame>
        <p:nvGraphicFramePr>
          <p:cNvPr id="2" name="Table 1">
            <a:extLst>
              <a:ext uri="{FF2B5EF4-FFF2-40B4-BE49-F238E27FC236}">
                <a16:creationId xmlns:a16="http://schemas.microsoft.com/office/drawing/2014/main" id="{C2EDCD34-DEBB-FC68-C662-608FE6DF9D4D}"/>
              </a:ext>
            </a:extLst>
          </p:cNvPr>
          <p:cNvGraphicFramePr>
            <a:graphicFrameLocks noGrp="1"/>
          </p:cNvGraphicFramePr>
          <p:nvPr>
            <p:extLst>
              <p:ext uri="{D42A27DB-BD31-4B8C-83A1-F6EECF244321}">
                <p14:modId xmlns:p14="http://schemas.microsoft.com/office/powerpoint/2010/main" val="103760245"/>
              </p:ext>
            </p:extLst>
          </p:nvPr>
        </p:nvGraphicFramePr>
        <p:xfrm>
          <a:off x="500299" y="1807613"/>
          <a:ext cx="6467792" cy="2820797"/>
        </p:xfrm>
        <a:graphic>
          <a:graphicData uri="http://schemas.openxmlformats.org/drawingml/2006/table">
            <a:tbl>
              <a:tblPr firstRow="1" bandRow="1">
                <a:tableStyleId>{5C22544A-7EE6-4342-B048-85BDC9FD1C3A}</a:tableStyleId>
              </a:tblPr>
              <a:tblGrid>
                <a:gridCol w="1642621">
                  <a:extLst>
                    <a:ext uri="{9D8B030D-6E8A-4147-A177-3AD203B41FA5}">
                      <a16:colId xmlns:a16="http://schemas.microsoft.com/office/drawing/2014/main" val="4128517233"/>
                    </a:ext>
                  </a:extLst>
                </a:gridCol>
                <a:gridCol w="1253560">
                  <a:extLst>
                    <a:ext uri="{9D8B030D-6E8A-4147-A177-3AD203B41FA5}">
                      <a16:colId xmlns:a16="http://schemas.microsoft.com/office/drawing/2014/main" val="299947564"/>
                    </a:ext>
                  </a:extLst>
                </a:gridCol>
                <a:gridCol w="250367">
                  <a:extLst>
                    <a:ext uri="{9D8B030D-6E8A-4147-A177-3AD203B41FA5}">
                      <a16:colId xmlns:a16="http://schemas.microsoft.com/office/drawing/2014/main" val="809574853"/>
                    </a:ext>
                  </a:extLst>
                </a:gridCol>
                <a:gridCol w="940170">
                  <a:extLst>
                    <a:ext uri="{9D8B030D-6E8A-4147-A177-3AD203B41FA5}">
                      <a16:colId xmlns:a16="http://schemas.microsoft.com/office/drawing/2014/main" val="2836475952"/>
                    </a:ext>
                  </a:extLst>
                </a:gridCol>
                <a:gridCol w="250367">
                  <a:extLst>
                    <a:ext uri="{9D8B030D-6E8A-4147-A177-3AD203B41FA5}">
                      <a16:colId xmlns:a16="http://schemas.microsoft.com/office/drawing/2014/main" val="579427412"/>
                    </a:ext>
                  </a:extLst>
                </a:gridCol>
                <a:gridCol w="940170">
                  <a:extLst>
                    <a:ext uri="{9D8B030D-6E8A-4147-A177-3AD203B41FA5}">
                      <a16:colId xmlns:a16="http://schemas.microsoft.com/office/drawing/2014/main" val="3988221117"/>
                    </a:ext>
                  </a:extLst>
                </a:gridCol>
                <a:gridCol w="250367">
                  <a:extLst>
                    <a:ext uri="{9D8B030D-6E8A-4147-A177-3AD203B41FA5}">
                      <a16:colId xmlns:a16="http://schemas.microsoft.com/office/drawing/2014/main" val="991412797"/>
                    </a:ext>
                  </a:extLst>
                </a:gridCol>
                <a:gridCol w="940170">
                  <a:extLst>
                    <a:ext uri="{9D8B030D-6E8A-4147-A177-3AD203B41FA5}">
                      <a16:colId xmlns:a16="http://schemas.microsoft.com/office/drawing/2014/main" val="1183753510"/>
                    </a:ext>
                  </a:extLst>
                </a:gridCol>
              </a:tblGrid>
              <a:tr h="298713">
                <a:tc>
                  <a:txBody>
                    <a:bodyPr/>
                    <a:lstStyle/>
                    <a:p>
                      <a:endParaRPr lang="en-NZ" sz="900" b="1" noProof="0" dirty="0">
                        <a:solidFill>
                          <a:srgbClr val="2E3A42"/>
                        </a:solidFill>
                        <a:latin typeface="Inter" panose="02000503000000020004" pitchFamily="2" charset="0"/>
                        <a:ea typeface="Inter" panose="02000503000000020004"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dirty="0">
                          <a:solidFill>
                            <a:schemeClr val="tx1"/>
                          </a:solidFill>
                          <a:effectLst/>
                          <a:latin typeface="Inter" panose="02000503000000020004" pitchFamily="2" charset="0"/>
                          <a:ea typeface="Inter" panose="02000503000000020004" pitchFamily="2" charset="0"/>
                          <a:cs typeface="Times New Roman" panose="02020603050405020304" pitchFamily="18" charset="0"/>
                        </a:rPr>
                        <a:t>31 March </a:t>
                      </a:r>
                      <a:br>
                        <a:rPr lang="en-NZ" sz="900" b="1" kern="0" dirty="0">
                          <a:solidFill>
                            <a:schemeClr val="tx1"/>
                          </a:solidFill>
                          <a:effectLst/>
                          <a:latin typeface="Inter" panose="02000503000000020004" pitchFamily="2" charset="0"/>
                          <a:ea typeface="Inter" panose="02000503000000020004" pitchFamily="2" charset="0"/>
                          <a:cs typeface="Times New Roman" panose="02020603050405020304" pitchFamily="18" charset="0"/>
                        </a:rPr>
                      </a:br>
                      <a:r>
                        <a:rPr lang="en-NZ" sz="900" b="1" kern="0" dirty="0">
                          <a:solidFill>
                            <a:schemeClr val="tx1"/>
                          </a:solidFill>
                          <a:effectLst/>
                          <a:latin typeface="Inter" panose="02000503000000020004" pitchFamily="2" charset="0"/>
                          <a:ea typeface="Inter" panose="02000503000000020004" pitchFamily="2" charset="0"/>
                          <a:cs typeface="Times New Roman" panose="02020603050405020304" pitchFamily="18" charset="0"/>
                        </a:rPr>
                        <a:t>2026</a:t>
                      </a:r>
                      <a:endParaRPr lang="en-NZ" sz="900" kern="100" dirty="0">
                        <a:solidFill>
                          <a:schemeClr val="tx1"/>
                        </a:solidFill>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solidFill>
                          <a:schemeClr val="tx1"/>
                        </a:solidFill>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a:solidFill>
                            <a:schemeClr val="tx1"/>
                          </a:solidFill>
                          <a:effectLst/>
                          <a:latin typeface="Inter" panose="02000503000000020004" pitchFamily="2" charset="0"/>
                          <a:ea typeface="Inter" panose="02000503000000020004" pitchFamily="2" charset="0"/>
                          <a:cs typeface="Times New Roman" panose="02020603050405020304" pitchFamily="18" charset="0"/>
                        </a:rPr>
                        <a:t>30 June 2026</a:t>
                      </a:r>
                      <a:endParaRPr lang="en-NZ" sz="900" kern="100">
                        <a:solidFill>
                          <a:schemeClr val="tx1"/>
                        </a:solidFill>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solidFill>
                          <a:schemeClr val="tx1"/>
                        </a:solidFill>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a:solidFill>
                            <a:schemeClr val="tx1"/>
                          </a:solidFill>
                          <a:effectLst/>
                          <a:latin typeface="Inter" panose="02000503000000020004" pitchFamily="2" charset="0"/>
                          <a:ea typeface="Inter" panose="02000503000000020004" pitchFamily="2" charset="0"/>
                          <a:cs typeface="Times New Roman" panose="02020603050405020304" pitchFamily="18" charset="0"/>
                        </a:rPr>
                        <a:t>30 June 2026</a:t>
                      </a:r>
                      <a:endParaRPr lang="en-NZ" sz="900" kern="100">
                        <a:solidFill>
                          <a:schemeClr val="tx1"/>
                        </a:solidFill>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solidFill>
                          <a:schemeClr val="tx1"/>
                        </a:solidFill>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a:solidFill>
                            <a:schemeClr val="tx1"/>
                          </a:solidFill>
                          <a:effectLst/>
                          <a:latin typeface="Inter" panose="02000503000000020004" pitchFamily="2" charset="0"/>
                          <a:ea typeface="Inter" panose="02000503000000020004" pitchFamily="2" charset="0"/>
                          <a:cs typeface="Times New Roman" panose="02020603050405020304" pitchFamily="18" charset="0"/>
                        </a:rPr>
                        <a:t>30 June 2025</a:t>
                      </a:r>
                      <a:endParaRPr lang="en-NZ" sz="900" kern="100">
                        <a:solidFill>
                          <a:schemeClr val="tx1"/>
                        </a:solidFill>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32130332"/>
                  </a:ext>
                </a:extLst>
              </a:tr>
              <a:tr h="216059">
                <a:tc>
                  <a:txBody>
                    <a:bodyPr/>
                    <a:lstStyle/>
                    <a:p>
                      <a:endParaRPr lang="en-NZ" sz="900" noProof="0">
                        <a:solidFill>
                          <a:srgbClr val="2E3A42"/>
                        </a:solidFill>
                        <a:latin typeface="Inter" panose="02000503000000020004" pitchFamily="2" charset="0"/>
                        <a:ea typeface="Inter" panose="02000503000000020004"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a:effectLst/>
                          <a:latin typeface="Inter" panose="02000503000000020004" pitchFamily="2" charset="0"/>
                          <a:ea typeface="Inter" panose="02000503000000020004" pitchFamily="2" charset="0"/>
                          <a:cs typeface="Times New Roman" panose="02020603050405020304" pitchFamily="18" charset="0"/>
                        </a:rPr>
                        <a:t>Actual</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dirty="0">
                          <a:effectLst/>
                          <a:latin typeface="Inter" panose="02000503000000020004" pitchFamily="2" charset="0"/>
                          <a:ea typeface="Inter" panose="02000503000000020004" pitchFamily="2" charset="0"/>
                          <a:cs typeface="Times New Roman" panose="02020603050405020304" pitchFamily="18" charset="0"/>
                        </a:rPr>
                        <a:t>Forecast</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a:effectLst/>
                          <a:latin typeface="Inter" panose="02000503000000020004" pitchFamily="2" charset="0"/>
                          <a:ea typeface="Inter" panose="02000503000000020004" pitchFamily="2" charset="0"/>
                          <a:cs typeface="Times New Roman" panose="02020603050405020304" pitchFamily="18" charset="0"/>
                        </a:rPr>
                        <a:t>Budget</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NZ" sz="900" b="1" kern="0">
                          <a:effectLst/>
                          <a:latin typeface="Inter" panose="02000503000000020004" pitchFamily="2" charset="0"/>
                          <a:ea typeface="Inter" panose="02000503000000020004" pitchFamily="2" charset="0"/>
                          <a:cs typeface="Times New Roman" panose="02020603050405020304" pitchFamily="18" charset="0"/>
                        </a:rPr>
                        <a:t>Last year</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64376"/>
                  </a:ext>
                </a:extLst>
              </a:tr>
              <a:tr h="216059">
                <a:tc>
                  <a:txBody>
                    <a:bodyPr/>
                    <a:lstStyle/>
                    <a:p>
                      <a:endParaRPr lang="en-NZ" sz="900" noProof="0">
                        <a:solidFill>
                          <a:srgbClr val="2E3A42"/>
                        </a:solidFill>
                        <a:latin typeface="Inter" panose="02000503000000020004" pitchFamily="2" charset="0"/>
                        <a:ea typeface="Inter" panose="02000503000000020004"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73581122"/>
                  </a:ext>
                </a:extLst>
              </a:tr>
              <a:tr h="216059">
                <a:tc>
                  <a:txBody>
                    <a:bodyPr/>
                    <a:lstStyle/>
                    <a:p>
                      <a:r>
                        <a:rPr lang="en-NZ" sz="900" noProof="0" dirty="0">
                          <a:solidFill>
                            <a:srgbClr val="2E3A42"/>
                          </a:solidFill>
                          <a:latin typeface="Inter" panose="02000503000000020004" pitchFamily="2" charset="0"/>
                          <a:ea typeface="Inter" panose="02000503000000020004" pitchFamily="2" charset="0"/>
                        </a:rPr>
                        <a:t>Current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37,896</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23,993</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21,151</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27,404</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49730215"/>
                  </a:ext>
                </a:extLst>
              </a:tr>
              <a:tr h="216059">
                <a:tc>
                  <a:txBody>
                    <a:bodyPr/>
                    <a:lstStyle/>
                    <a:p>
                      <a:r>
                        <a:rPr lang="en-NZ" sz="900" noProof="0">
                          <a:solidFill>
                            <a:srgbClr val="2E3A42"/>
                          </a:solidFill>
                          <a:latin typeface="Inter" panose="02000503000000020004" pitchFamily="2" charset="0"/>
                          <a:ea typeface="Inter" panose="02000503000000020004" pitchFamily="2" charset="0"/>
                        </a:rPr>
                        <a:t>Non-Current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3,938</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4,467</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6,913</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dirty="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2,726</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051599"/>
                  </a:ext>
                </a:extLst>
              </a:tr>
              <a:tr h="216059">
                <a:tc>
                  <a:txBody>
                    <a:bodyPr/>
                    <a:lstStyle/>
                    <a:p>
                      <a:r>
                        <a:rPr lang="en-NZ" sz="900" b="1" noProof="0">
                          <a:solidFill>
                            <a:srgbClr val="2E3A42"/>
                          </a:solidFill>
                          <a:latin typeface="Inter" panose="02000503000000020004" pitchFamily="2" charset="0"/>
                          <a:ea typeface="Inter" panose="02000503000000020004" pitchFamily="2" charset="0"/>
                        </a:rPr>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41,834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28,460</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28,064</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30,130</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276343854"/>
                  </a:ext>
                </a:extLst>
              </a:tr>
              <a:tr h="216059">
                <a:tc>
                  <a:txBody>
                    <a:bodyPr/>
                    <a:lstStyle/>
                    <a:p>
                      <a:endParaRPr lang="en-NZ" sz="900" b="1" noProof="0">
                        <a:solidFill>
                          <a:srgbClr val="2E3A42"/>
                        </a:solidFill>
                        <a:latin typeface="Inter" panose="02000503000000020004" pitchFamily="2" charset="0"/>
                        <a:ea typeface="Inter" panose="02000503000000020004"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87146132"/>
                  </a:ext>
                </a:extLst>
              </a:tr>
              <a:tr h="216059">
                <a:tc>
                  <a:txBody>
                    <a:bodyPr/>
                    <a:lstStyle/>
                    <a:p>
                      <a:r>
                        <a:rPr lang="en-NZ" sz="900" b="0" noProof="0">
                          <a:solidFill>
                            <a:srgbClr val="2E3A42"/>
                          </a:solidFill>
                          <a:latin typeface="Inter" panose="02000503000000020004" pitchFamily="2" charset="0"/>
                          <a:ea typeface="Inter" panose="02000503000000020004" pitchFamily="2" charset="0"/>
                        </a:rPr>
                        <a:t>Current Liabilities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23,023</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12,912</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13,144</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14,056</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1519432"/>
                  </a:ext>
                </a:extLst>
              </a:tr>
              <a:tr h="216059">
                <a:tc>
                  <a:txBody>
                    <a:bodyPr/>
                    <a:lstStyle/>
                    <a:p>
                      <a:r>
                        <a:rPr lang="en-NZ" sz="900" noProof="0">
                          <a:solidFill>
                            <a:srgbClr val="2E3A42"/>
                          </a:solidFill>
                          <a:latin typeface="Inter" panose="02000503000000020004" pitchFamily="2" charset="0"/>
                          <a:ea typeface="Inter" panose="02000503000000020004" pitchFamily="2" charset="0"/>
                        </a:rPr>
                        <a:t>Non-Current Liabilities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536</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537</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dirty="0">
                          <a:effectLst/>
                          <a:latin typeface="Inter" panose="02000503000000020004" pitchFamily="2" charset="0"/>
                          <a:ea typeface="Inter" panose="02000503000000020004" pitchFamily="2" charset="0"/>
                          <a:cs typeface="Times New Roman" panose="02020603050405020304" pitchFamily="18" charset="0"/>
                        </a:rPr>
                        <a:t>550</a:t>
                      </a:r>
                      <a:endParaRPr lang="en-NZ" sz="900" b="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b="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lnSpc>
                          <a:spcPct val="115000"/>
                        </a:lnSpc>
                        <a:spcAft>
                          <a:spcPts val="800"/>
                        </a:spcAft>
                        <a:buNone/>
                      </a:pPr>
                      <a:r>
                        <a:rPr lang="en-US" sz="900" b="0" kern="100">
                          <a:effectLst/>
                          <a:latin typeface="Inter" panose="02000503000000020004" pitchFamily="2" charset="0"/>
                          <a:ea typeface="Inter" panose="02000503000000020004" pitchFamily="2" charset="0"/>
                          <a:cs typeface="Times New Roman" panose="02020603050405020304" pitchFamily="18" charset="0"/>
                        </a:rPr>
                        <a:t>536</a:t>
                      </a:r>
                      <a:endParaRPr lang="en-NZ" sz="900" b="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92651159"/>
                  </a:ext>
                </a:extLst>
              </a:tr>
              <a:tr h="216059">
                <a:tc>
                  <a:txBody>
                    <a:bodyPr/>
                    <a:lstStyle/>
                    <a:p>
                      <a:r>
                        <a:rPr lang="en-NZ" sz="900" b="1" noProof="0">
                          <a:solidFill>
                            <a:srgbClr val="2E3A42"/>
                          </a:solidFill>
                          <a:latin typeface="Inter" panose="02000503000000020004" pitchFamily="2" charset="0"/>
                          <a:ea typeface="Inter" panose="02000503000000020004" pitchFamily="2" charset="0"/>
                        </a:rPr>
                        <a:t>Total Liabilities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23,560</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13,449</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13,694</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14,593</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744315446"/>
                  </a:ext>
                </a:extLst>
              </a:tr>
              <a:tr h="216059">
                <a:tc>
                  <a:txBody>
                    <a:bodyPr/>
                    <a:lstStyle/>
                    <a:p>
                      <a:endParaRPr lang="en-NZ" sz="900" b="1" noProof="0">
                        <a:solidFill>
                          <a:srgbClr val="2E3A42"/>
                        </a:solidFill>
                        <a:latin typeface="Inter" panose="02000503000000020004" pitchFamily="2" charset="0"/>
                        <a:ea typeface="Inter" panose="02000503000000020004"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buNone/>
                      </a:pPr>
                      <a:endParaRPr lang="en-NZ" sz="900" kern="100" dirty="0">
                        <a:effectLst/>
                        <a:latin typeface="Inter" panose="02000503000000020004" pitchFamily="2" charset="0"/>
                        <a:ea typeface="Inter" panose="02000503000000020004" pitchFamily="2"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00210609"/>
                  </a:ext>
                </a:extLst>
              </a:tr>
              <a:tr h="216059">
                <a:tc>
                  <a:txBody>
                    <a:bodyPr/>
                    <a:lstStyle/>
                    <a:p>
                      <a:r>
                        <a:rPr lang="en-NZ" sz="900" b="1" noProof="0">
                          <a:solidFill>
                            <a:srgbClr val="2E3A42"/>
                          </a:solidFill>
                          <a:latin typeface="Inter" panose="02000503000000020004" pitchFamily="2" charset="0"/>
                          <a:ea typeface="Inter" panose="02000503000000020004" pitchFamily="2" charset="0"/>
                        </a:rPr>
                        <a:t>Net Assets / Equity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18,274</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a:effectLst/>
                          <a:latin typeface="Inter" panose="02000503000000020004" pitchFamily="2" charset="0"/>
                          <a:ea typeface="Inter" panose="02000503000000020004" pitchFamily="2" charset="0"/>
                          <a:cs typeface="Times New Roman" panose="02020603050405020304" pitchFamily="18" charset="0"/>
                        </a:rPr>
                        <a:t>15,011</a:t>
                      </a: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nSpc>
                          <a:spcPct val="115000"/>
                        </a:lnSpc>
                        <a:spcAft>
                          <a:spcPts val="800"/>
                        </a:spcAft>
                        <a:buNone/>
                      </a:pPr>
                      <a:endParaRPr lang="en-NZ" sz="900" kern="10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14,370</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nSpc>
                          <a:spcPct val="115000"/>
                        </a:lnSpc>
                        <a:spcAft>
                          <a:spcPts val="800"/>
                        </a:spcAft>
                        <a:buNone/>
                      </a:pP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r">
                        <a:lnSpc>
                          <a:spcPct val="115000"/>
                        </a:lnSpc>
                        <a:spcAft>
                          <a:spcPts val="800"/>
                        </a:spcAft>
                        <a:buNone/>
                      </a:pPr>
                      <a:r>
                        <a:rPr lang="en-US" sz="900" kern="100" dirty="0">
                          <a:effectLst/>
                          <a:latin typeface="Inter" panose="02000503000000020004" pitchFamily="2" charset="0"/>
                          <a:ea typeface="Inter" panose="02000503000000020004" pitchFamily="2" charset="0"/>
                          <a:cs typeface="Times New Roman" panose="02020603050405020304" pitchFamily="18" charset="0"/>
                        </a:rPr>
                        <a:t>15,537</a:t>
                      </a:r>
                      <a:endParaRPr lang="en-NZ" sz="900" kern="100" dirty="0">
                        <a:effectLst/>
                        <a:latin typeface="Inter" panose="02000503000000020004" pitchFamily="2" charset="0"/>
                        <a:ea typeface="Inter" panose="02000503000000020004" pitchFamily="2"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3785028040"/>
                  </a:ext>
                </a:extLst>
              </a:tr>
            </a:tbl>
          </a:graphicData>
        </a:graphic>
      </p:graphicFrame>
      <p:sp>
        <p:nvSpPr>
          <p:cNvPr id="7" name="TextBox 6">
            <a:extLst>
              <a:ext uri="{FF2B5EF4-FFF2-40B4-BE49-F238E27FC236}">
                <a16:creationId xmlns:a16="http://schemas.microsoft.com/office/drawing/2014/main" id="{6D7E5311-8F40-E03A-0E3B-FB47379D254C}"/>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Financial performance</a:t>
            </a:r>
            <a:endParaRPr lang="en-NZ" sz="1000">
              <a:solidFill>
                <a:srgbClr val="005A6C"/>
              </a:solidFill>
              <a:latin typeface="Inter" panose="02000503000000020004" pitchFamily="2" charset="0"/>
              <a:ea typeface="Inter" panose="02000503000000020004" pitchFamily="2" charset="0"/>
            </a:endParaRPr>
          </a:p>
        </p:txBody>
      </p:sp>
      <p:sp>
        <p:nvSpPr>
          <p:cNvPr id="17" name="TextBox 16">
            <a:extLst>
              <a:ext uri="{FF2B5EF4-FFF2-40B4-BE49-F238E27FC236}">
                <a16:creationId xmlns:a16="http://schemas.microsoft.com/office/drawing/2014/main" id="{97FA91CE-276B-0212-D0BE-63A81B6CFDEA}"/>
              </a:ext>
            </a:extLst>
          </p:cNvPr>
          <p:cNvSpPr txBox="1"/>
          <p:nvPr/>
        </p:nvSpPr>
        <p:spPr>
          <a:xfrm>
            <a:off x="725067" y="7958275"/>
            <a:ext cx="1248179" cy="707886"/>
          </a:xfrm>
          <a:prstGeom prst="rect">
            <a:avLst/>
          </a:prstGeom>
          <a:noFill/>
        </p:spPr>
        <p:txBody>
          <a:bodyPr wrap="square" lIns="91440" tIns="45720" rIns="91440" bIns="45720" rtlCol="0" anchor="t">
            <a:spAutoFit/>
          </a:bodyPr>
          <a:lstStyle/>
          <a:p>
            <a:r>
              <a:rPr lang="en-NZ" sz="1000">
                <a:solidFill>
                  <a:schemeClr val="tx1"/>
                </a:solidFill>
                <a:latin typeface="+mj-lt"/>
              </a:rPr>
              <a:t>Financial Performance and Total Equity – projection</a:t>
            </a:r>
          </a:p>
        </p:txBody>
      </p:sp>
      <p:graphicFrame>
        <p:nvGraphicFramePr>
          <p:cNvPr id="20" name="Chart 19">
            <a:extLst>
              <a:ext uri="{FF2B5EF4-FFF2-40B4-BE49-F238E27FC236}">
                <a16:creationId xmlns:a16="http://schemas.microsoft.com/office/drawing/2014/main" id="{3ADD9E51-F2FF-0504-52EB-957257460FCC}"/>
              </a:ext>
            </a:extLst>
          </p:cNvPr>
          <p:cNvGraphicFramePr>
            <a:graphicFrameLocks/>
          </p:cNvGraphicFramePr>
          <p:nvPr>
            <p:extLst>
              <p:ext uri="{D42A27DB-BD31-4B8C-83A1-F6EECF244321}">
                <p14:modId xmlns:p14="http://schemas.microsoft.com/office/powerpoint/2010/main" val="3641557383"/>
              </p:ext>
            </p:extLst>
          </p:nvPr>
        </p:nvGraphicFramePr>
        <p:xfrm>
          <a:off x="1983549" y="7063757"/>
          <a:ext cx="4472185" cy="312839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5F5BBF2-DC64-E973-DC42-C4A476916A93}"/>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B5DC0C8A-0515-AEA3-2944-7F388F8F052F}"/>
              </a:ext>
            </a:extLst>
          </p:cNvPr>
          <p:cNvSpPr/>
          <p:nvPr/>
        </p:nvSpPr>
        <p:spPr>
          <a:xfrm>
            <a:off x="0" y="0"/>
            <a:ext cx="7560309" cy="10692130"/>
          </a:xfrm>
          <a:custGeom>
            <a:avLst/>
            <a:gdLst/>
            <a:ahLst/>
            <a:cxnLst/>
            <a:rect l="l" t="t" r="r" b="b"/>
            <a:pathLst>
              <a:path w="7560309" h="10692130">
                <a:moveTo>
                  <a:pt x="7560005" y="0"/>
                </a:moveTo>
                <a:lnTo>
                  <a:pt x="0" y="0"/>
                </a:lnTo>
                <a:lnTo>
                  <a:pt x="0" y="10692003"/>
                </a:lnTo>
                <a:lnTo>
                  <a:pt x="7560005" y="10692003"/>
                </a:lnTo>
                <a:lnTo>
                  <a:pt x="7560005" y="0"/>
                </a:lnTo>
                <a:close/>
              </a:path>
            </a:pathLst>
          </a:custGeom>
          <a:solidFill>
            <a:srgbClr val="009AAD"/>
          </a:solidFill>
        </p:spPr>
        <p:txBody>
          <a:bodyPr wrap="square" lIns="0" tIns="0" rIns="0" bIns="0" rtlCol="0"/>
          <a:lstStyle/>
          <a:p>
            <a:endParaRPr lang="en-NZ" noProof="0"/>
          </a:p>
        </p:txBody>
      </p:sp>
      <p:sp>
        <p:nvSpPr>
          <p:cNvPr id="3" name="object 3">
            <a:extLst>
              <a:ext uri="{FF2B5EF4-FFF2-40B4-BE49-F238E27FC236}">
                <a16:creationId xmlns:a16="http://schemas.microsoft.com/office/drawing/2014/main" id="{B4090924-BA84-C5E0-0056-6D9044000B69}"/>
              </a:ext>
            </a:extLst>
          </p:cNvPr>
          <p:cNvSpPr/>
          <p:nvPr/>
        </p:nvSpPr>
        <p:spPr>
          <a:xfrm>
            <a:off x="503999" y="10099003"/>
            <a:ext cx="6552565" cy="0"/>
          </a:xfrm>
          <a:custGeom>
            <a:avLst/>
            <a:gdLst/>
            <a:ahLst/>
            <a:cxnLst/>
            <a:rect l="l" t="t" r="r" b="b"/>
            <a:pathLst>
              <a:path w="6552565">
                <a:moveTo>
                  <a:pt x="0" y="0"/>
                </a:moveTo>
                <a:lnTo>
                  <a:pt x="6552006" y="0"/>
                </a:lnTo>
              </a:path>
            </a:pathLst>
          </a:custGeom>
          <a:ln w="6350">
            <a:solidFill>
              <a:srgbClr val="FFFFFF"/>
            </a:solidFill>
          </a:ln>
        </p:spPr>
        <p:txBody>
          <a:bodyPr wrap="square" lIns="0" tIns="0" rIns="0" bIns="0" rtlCol="0"/>
          <a:lstStyle/>
          <a:p>
            <a:endParaRPr lang="en-NZ" noProof="0"/>
          </a:p>
        </p:txBody>
      </p:sp>
      <p:pic>
        <p:nvPicPr>
          <p:cNvPr id="4" name="object 4">
            <a:extLst>
              <a:ext uri="{FF2B5EF4-FFF2-40B4-BE49-F238E27FC236}">
                <a16:creationId xmlns:a16="http://schemas.microsoft.com/office/drawing/2014/main" id="{97229A67-3F77-8096-D8FF-AB6E9040CED6}"/>
              </a:ext>
            </a:extLst>
          </p:cNvPr>
          <p:cNvPicPr/>
          <p:nvPr/>
        </p:nvPicPr>
        <p:blipFill>
          <a:blip r:embed="rId2" cstate="print"/>
          <a:stretch>
            <a:fillRect/>
          </a:stretch>
        </p:blipFill>
        <p:spPr>
          <a:xfrm>
            <a:off x="504012" y="10245001"/>
            <a:ext cx="2195987" cy="285623"/>
          </a:xfrm>
          <a:prstGeom prst="rect">
            <a:avLst/>
          </a:prstGeom>
        </p:spPr>
      </p:pic>
      <p:sp>
        <p:nvSpPr>
          <p:cNvPr id="6" name="object 6">
            <a:extLst>
              <a:ext uri="{FF2B5EF4-FFF2-40B4-BE49-F238E27FC236}">
                <a16:creationId xmlns:a16="http://schemas.microsoft.com/office/drawing/2014/main" id="{9BEDE904-738E-62F2-D363-E8155852B339}"/>
              </a:ext>
            </a:extLst>
          </p:cNvPr>
          <p:cNvSpPr txBox="1">
            <a:spLocks noGrp="1"/>
          </p:cNvSpPr>
          <p:nvPr>
            <p:ph type="title"/>
          </p:nvPr>
        </p:nvSpPr>
        <p:spPr>
          <a:xfrm>
            <a:off x="491299" y="493584"/>
            <a:ext cx="6320048" cy="1120820"/>
          </a:xfrm>
          <a:prstGeom prst="rect">
            <a:avLst/>
          </a:prstGeom>
        </p:spPr>
        <p:txBody>
          <a:bodyPr vert="horz" wrap="square" lIns="0" tIns="12700" rIns="0" bIns="0" rtlCol="0">
            <a:spAutoFit/>
          </a:bodyPr>
          <a:lstStyle/>
          <a:p>
            <a:pPr marL="12700" marR="5080" algn="l">
              <a:lnSpc>
                <a:spcPct val="100000"/>
              </a:lnSpc>
              <a:spcBef>
                <a:spcPts val="100"/>
              </a:spcBef>
              <a:tabLst>
                <a:tab pos="854075" algn="l"/>
                <a:tab pos="2152650" algn="l"/>
                <a:tab pos="2555240" algn="l"/>
                <a:tab pos="2657475" algn="l"/>
                <a:tab pos="4302125" algn="l"/>
                <a:tab pos="5123180" algn="l"/>
              </a:tabLst>
            </a:pPr>
            <a:r>
              <a:rPr lang="en-NZ" sz="3600" spc="-10" noProof="0">
                <a:solidFill>
                  <a:srgbClr val="FFFFFF"/>
                </a:solidFill>
              </a:rPr>
              <a:t>Non-financial performance </a:t>
            </a:r>
            <a:r>
              <a:rPr lang="en-NZ" sz="3600" spc="-30" noProof="0">
                <a:solidFill>
                  <a:srgbClr val="FFFFFF"/>
                </a:solidFill>
              </a:rPr>
              <a:t>for </a:t>
            </a:r>
            <a:r>
              <a:rPr lang="en-NZ" sz="3600" spc="-25" noProof="0">
                <a:solidFill>
                  <a:srgbClr val="FFFFFF"/>
                </a:solidFill>
              </a:rPr>
              <a:t>the </a:t>
            </a:r>
            <a:r>
              <a:rPr lang="en-NZ" sz="3600" spc="-10" noProof="0">
                <a:solidFill>
                  <a:schemeClr val="bg1"/>
                </a:solidFill>
              </a:rPr>
              <a:t>quarter</a:t>
            </a:r>
            <a:endParaRPr lang="en-NZ" sz="3600" noProof="0">
              <a:solidFill>
                <a:schemeClr val="bg1"/>
              </a:solidFill>
            </a:endParaRPr>
          </a:p>
        </p:txBody>
      </p:sp>
      <p:sp>
        <p:nvSpPr>
          <p:cNvPr id="7" name="object 7">
            <a:extLst>
              <a:ext uri="{FF2B5EF4-FFF2-40B4-BE49-F238E27FC236}">
                <a16:creationId xmlns:a16="http://schemas.microsoft.com/office/drawing/2014/main" id="{6B53A7AE-B011-B0F5-2810-383B7DBC8099}"/>
              </a:ext>
            </a:extLst>
          </p:cNvPr>
          <p:cNvSpPr txBox="1"/>
          <p:nvPr/>
        </p:nvSpPr>
        <p:spPr>
          <a:xfrm>
            <a:off x="491299" y="2849055"/>
            <a:ext cx="6474460" cy="915892"/>
          </a:xfrm>
          <a:prstGeom prst="rect">
            <a:avLst/>
          </a:prstGeom>
        </p:spPr>
        <p:txBody>
          <a:bodyPr vert="horz" wrap="square" lIns="0" tIns="12700" rIns="0" bIns="0" rtlCol="0">
            <a:spAutoFit/>
          </a:bodyPr>
          <a:lstStyle/>
          <a:p>
            <a:pPr marL="12700" marR="5080">
              <a:lnSpc>
                <a:spcPct val="142900"/>
              </a:lnSpc>
              <a:spcBef>
                <a:spcPts val="100"/>
              </a:spcBef>
            </a:pPr>
            <a:r>
              <a:rPr lang="en-NZ" sz="1400" b="0" spc="-20" noProof="0" dirty="0">
                <a:solidFill>
                  <a:srgbClr val="FFFFFF"/>
                </a:solidFill>
                <a:latin typeface="Inter Medium"/>
                <a:cs typeface="Inter Medium"/>
              </a:rPr>
              <a:t>Seven of the 15 accountability measures are reported at the end of Quarter 3. Of these, all seven met or exceeded target. </a:t>
            </a:r>
          </a:p>
          <a:p>
            <a:pPr marL="12700" marR="5080">
              <a:lnSpc>
                <a:spcPct val="142900"/>
              </a:lnSpc>
              <a:spcBef>
                <a:spcPts val="100"/>
              </a:spcBef>
            </a:pPr>
            <a:endParaRPr lang="en-NZ" sz="1400" b="0" spc="-20" noProof="0" dirty="0">
              <a:solidFill>
                <a:srgbClr val="FFFFFF"/>
              </a:solidFill>
              <a:latin typeface="Inter Medium"/>
              <a:cs typeface="Inter Medium"/>
            </a:endParaRPr>
          </a:p>
        </p:txBody>
      </p:sp>
      <p:sp>
        <p:nvSpPr>
          <p:cNvPr id="8" name="object 8">
            <a:extLst>
              <a:ext uri="{FF2B5EF4-FFF2-40B4-BE49-F238E27FC236}">
                <a16:creationId xmlns:a16="http://schemas.microsoft.com/office/drawing/2014/main" id="{FCA0C45C-160A-19EF-DB93-885C9873FDCC}"/>
              </a:ext>
            </a:extLst>
          </p:cNvPr>
          <p:cNvSpPr/>
          <p:nvPr/>
        </p:nvSpPr>
        <p:spPr>
          <a:xfrm>
            <a:off x="510349" y="2610002"/>
            <a:ext cx="6546215" cy="48260"/>
          </a:xfrm>
          <a:custGeom>
            <a:avLst/>
            <a:gdLst/>
            <a:ahLst/>
            <a:cxnLst/>
            <a:rect l="l" t="t" r="r" b="b"/>
            <a:pathLst>
              <a:path w="6546215" h="48260">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10" name="Rectangle 9">
            <a:extLst>
              <a:ext uri="{FF2B5EF4-FFF2-40B4-BE49-F238E27FC236}">
                <a16:creationId xmlns:a16="http://schemas.microsoft.com/office/drawing/2014/main" id="{AC0B99AE-55FF-A762-1D0D-EAF4CA95DBA3}"/>
              </a:ext>
            </a:extLst>
          </p:cNvPr>
          <p:cNvSpPr/>
          <p:nvPr/>
        </p:nvSpPr>
        <p:spPr>
          <a:xfrm>
            <a:off x="6885432" y="9917430"/>
            <a:ext cx="374904" cy="354265"/>
          </a:xfrm>
          <a:prstGeom prst="rect">
            <a:avLst/>
          </a:prstGeom>
          <a:solidFill>
            <a:srgbClr val="009AA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9" name="Slide Number Placeholder 8">
            <a:extLst>
              <a:ext uri="{FF2B5EF4-FFF2-40B4-BE49-F238E27FC236}">
                <a16:creationId xmlns:a16="http://schemas.microsoft.com/office/drawing/2014/main" id="{A5BBD218-841C-F691-9EE8-2D01EB8E06EB}"/>
              </a:ext>
            </a:extLst>
          </p:cNvPr>
          <p:cNvSpPr>
            <a:spLocks noGrp="1"/>
          </p:cNvSpPr>
          <p:nvPr>
            <p:ph type="sldNum" sz="quarter" idx="7"/>
          </p:nvPr>
        </p:nvSpPr>
        <p:spPr>
          <a:xfrm>
            <a:off x="5445252" y="9944862"/>
            <a:ext cx="1739455" cy="153888"/>
          </a:xfrm>
          <a:noFill/>
        </p:spPr>
        <p:txBody>
          <a:bodyPr/>
          <a:lstStyle/>
          <a:p>
            <a:fld id="{B6F15528-21DE-4FAA-801E-634DDDAF4B2B}" type="slidenum">
              <a:rPr lang="en-NZ" sz="1000" noProof="0" smtClean="0">
                <a:solidFill>
                  <a:schemeClr val="bg1"/>
                </a:solidFill>
              </a:rPr>
              <a:t>15</a:t>
            </a:fld>
            <a:endParaRPr lang="en-NZ" sz="1000" noProof="0">
              <a:solidFill>
                <a:schemeClr val="bg1"/>
              </a:solidFill>
            </a:endParaRPr>
          </a:p>
        </p:txBody>
      </p:sp>
    </p:spTree>
    <p:extLst>
      <p:ext uri="{BB962C8B-B14F-4D97-AF65-F5344CB8AC3E}">
        <p14:creationId xmlns:p14="http://schemas.microsoft.com/office/powerpoint/2010/main" val="380552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4">
            <a:extLst>
              <a:ext uri="{FF2B5EF4-FFF2-40B4-BE49-F238E27FC236}">
                <a16:creationId xmlns:a16="http://schemas.microsoft.com/office/drawing/2014/main" id="{DD450765-B3A5-C1FF-236F-9F5358BE84AD}"/>
              </a:ext>
            </a:extLst>
          </p:cNvPr>
          <p:cNvSpPr/>
          <p:nvPr/>
        </p:nvSpPr>
        <p:spPr>
          <a:xfrm>
            <a:off x="491299" y="5313292"/>
            <a:ext cx="6533515" cy="1928403"/>
          </a:xfrm>
          <a:custGeom>
            <a:avLst/>
            <a:gdLst/>
            <a:ahLst/>
            <a:cxnLst/>
            <a:rect l="l" t="t" r="r" b="b"/>
            <a:pathLst>
              <a:path w="6533515" h="2089785">
                <a:moveTo>
                  <a:pt x="6424955" y="0"/>
                </a:moveTo>
                <a:lnTo>
                  <a:pt x="108000" y="0"/>
                </a:lnTo>
                <a:lnTo>
                  <a:pt x="65960" y="8486"/>
                </a:lnTo>
                <a:lnTo>
                  <a:pt x="31630" y="31630"/>
                </a:lnTo>
                <a:lnTo>
                  <a:pt x="8486" y="65960"/>
                </a:lnTo>
                <a:lnTo>
                  <a:pt x="0" y="108000"/>
                </a:lnTo>
                <a:lnTo>
                  <a:pt x="0" y="1981466"/>
                </a:lnTo>
                <a:lnTo>
                  <a:pt x="8486" y="2023507"/>
                </a:lnTo>
                <a:lnTo>
                  <a:pt x="31630" y="2057836"/>
                </a:lnTo>
                <a:lnTo>
                  <a:pt x="65960" y="2080980"/>
                </a:lnTo>
                <a:lnTo>
                  <a:pt x="108000" y="2089467"/>
                </a:lnTo>
                <a:lnTo>
                  <a:pt x="6424955" y="2089467"/>
                </a:lnTo>
                <a:lnTo>
                  <a:pt x="6466990" y="2080980"/>
                </a:lnTo>
                <a:lnTo>
                  <a:pt x="6501320" y="2057836"/>
                </a:lnTo>
                <a:lnTo>
                  <a:pt x="6524467" y="2023507"/>
                </a:lnTo>
                <a:lnTo>
                  <a:pt x="6532956" y="1981466"/>
                </a:lnTo>
                <a:lnTo>
                  <a:pt x="6532956" y="108000"/>
                </a:lnTo>
                <a:lnTo>
                  <a:pt x="6524467" y="65960"/>
                </a:lnTo>
                <a:lnTo>
                  <a:pt x="6501320" y="31630"/>
                </a:lnTo>
                <a:lnTo>
                  <a:pt x="6466990" y="8486"/>
                </a:lnTo>
                <a:lnTo>
                  <a:pt x="6424955" y="0"/>
                </a:lnTo>
                <a:close/>
              </a:path>
            </a:pathLst>
          </a:custGeom>
          <a:solidFill>
            <a:srgbClr val="D8EFF4">
              <a:alpha val="50000"/>
            </a:srgbClr>
          </a:solidFill>
          <a:ln>
            <a:noFill/>
          </a:ln>
        </p:spPr>
        <p:txBody>
          <a:bodyPr wrap="square" lIns="0" tIns="0" rIns="0" bIns="0" rtlCol="0"/>
          <a:lstStyle/>
          <a:p>
            <a:endParaRPr lang="en-NZ" noProof="0"/>
          </a:p>
        </p:txBody>
      </p:sp>
      <p:graphicFrame>
        <p:nvGraphicFramePr>
          <p:cNvPr id="86" name="object 17">
            <a:extLst>
              <a:ext uri="{FF2B5EF4-FFF2-40B4-BE49-F238E27FC236}">
                <a16:creationId xmlns:a16="http://schemas.microsoft.com/office/drawing/2014/main" id="{4C240C57-A894-8819-1612-C794B9C18FCE}"/>
              </a:ext>
            </a:extLst>
          </p:cNvPr>
          <p:cNvGraphicFramePr>
            <a:graphicFrameLocks noGrp="1"/>
          </p:cNvGraphicFramePr>
          <p:nvPr>
            <p:extLst>
              <p:ext uri="{D42A27DB-BD31-4B8C-83A1-F6EECF244321}">
                <p14:modId xmlns:p14="http://schemas.microsoft.com/office/powerpoint/2010/main" val="887627387"/>
              </p:ext>
            </p:extLst>
          </p:nvPr>
        </p:nvGraphicFramePr>
        <p:xfrm>
          <a:off x="631198" y="5460961"/>
          <a:ext cx="6393616" cy="1584960"/>
        </p:xfrm>
        <a:graphic>
          <a:graphicData uri="http://schemas.openxmlformats.org/drawingml/2006/table">
            <a:tbl>
              <a:tblPr firstRow="1" bandRow="1">
                <a:tableStyleId>{2D5ABB26-0587-4C30-8999-92F81FD0307C}</a:tableStyleId>
              </a:tblPr>
              <a:tblGrid>
                <a:gridCol w="1598404">
                  <a:extLst>
                    <a:ext uri="{9D8B030D-6E8A-4147-A177-3AD203B41FA5}">
                      <a16:colId xmlns:a16="http://schemas.microsoft.com/office/drawing/2014/main" val="20000"/>
                    </a:ext>
                  </a:extLst>
                </a:gridCol>
                <a:gridCol w="1494038">
                  <a:extLst>
                    <a:ext uri="{9D8B030D-6E8A-4147-A177-3AD203B41FA5}">
                      <a16:colId xmlns:a16="http://schemas.microsoft.com/office/drawing/2014/main" val="20002"/>
                    </a:ext>
                  </a:extLst>
                </a:gridCol>
                <a:gridCol w="226191">
                  <a:extLst>
                    <a:ext uri="{9D8B030D-6E8A-4147-A177-3AD203B41FA5}">
                      <a16:colId xmlns:a16="http://schemas.microsoft.com/office/drawing/2014/main" val="3293093612"/>
                    </a:ext>
                  </a:extLst>
                </a:gridCol>
                <a:gridCol w="461913">
                  <a:extLst>
                    <a:ext uri="{9D8B030D-6E8A-4147-A177-3AD203B41FA5}">
                      <a16:colId xmlns:a16="http://schemas.microsoft.com/office/drawing/2014/main" val="3252206810"/>
                    </a:ext>
                  </a:extLst>
                </a:gridCol>
                <a:gridCol w="1014666">
                  <a:extLst>
                    <a:ext uri="{9D8B030D-6E8A-4147-A177-3AD203B41FA5}">
                      <a16:colId xmlns:a16="http://schemas.microsoft.com/office/drawing/2014/main" val="4275164403"/>
                    </a:ext>
                  </a:extLst>
                </a:gridCol>
                <a:gridCol w="1598404">
                  <a:extLst>
                    <a:ext uri="{9D8B030D-6E8A-4147-A177-3AD203B41FA5}">
                      <a16:colId xmlns:a16="http://schemas.microsoft.com/office/drawing/2014/main" val="4129952221"/>
                    </a:ext>
                  </a:extLst>
                </a:gridCol>
              </a:tblGrid>
              <a:tr h="0">
                <a:tc gridSpan="6">
                  <a:txBody>
                    <a:bodyPr/>
                    <a:lstStyle/>
                    <a:p>
                      <a:pPr marL="12700" marR="0" lvl="0" indent="0" defTabSz="914400" eaLnBrk="1" fontAlgn="auto" latinLnBrk="0" hangingPunct="1">
                        <a:lnSpc>
                          <a:spcPct val="100000"/>
                        </a:lnSpc>
                        <a:spcBef>
                          <a:spcPts val="100"/>
                        </a:spcBef>
                        <a:spcAft>
                          <a:spcPts val="0"/>
                        </a:spcAft>
                        <a:buClrTx/>
                        <a:buSzTx/>
                        <a:buFontTx/>
                        <a:buNone/>
                        <a:tabLst/>
                        <a:defRPr/>
                      </a:pPr>
                      <a:r>
                        <a:rPr lang="en-NZ" sz="1400" b="1" noProof="0">
                          <a:solidFill>
                            <a:srgbClr val="005A6C"/>
                          </a:solidFill>
                          <a:latin typeface="Mulish ExtraBold"/>
                          <a:ea typeface="+mn-ea"/>
                          <a:cs typeface="+mn-cs"/>
                        </a:rPr>
                        <a:t>Unaltered marker judgements post reconsideration</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a:txBody>
                    <a:bodyPr/>
                    <a:lstStyle/>
                    <a:p>
                      <a:endParaRPr lang="en-NZ"/>
                    </a:p>
                  </a:txBody>
                  <a:tcPr/>
                </a:tc>
                <a:tc hMerge="1">
                  <a:txBody>
                    <a:bodyPr/>
                    <a:lstStyle/>
                    <a:p>
                      <a:endParaRPr lang="en-NZ"/>
                    </a:p>
                  </a:txBody>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3417349"/>
                  </a:ext>
                </a:extLst>
              </a:tr>
              <a:tr h="129564">
                <a:tc>
                  <a:txBody>
                    <a:bodyPr/>
                    <a:lstStyle/>
                    <a:p>
                      <a:pPr marL="31750">
                        <a:lnSpc>
                          <a:spcPts val="1170"/>
                        </a:lnSpc>
                      </a:pPr>
                      <a:endParaRPr lang="en-NZ" sz="1000" b="1" noProof="0">
                        <a:solidFill>
                          <a:srgbClr val="2E3A42"/>
                        </a:solidFill>
                        <a:latin typeface="Inter"/>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3">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75068040"/>
                  </a:ext>
                </a:extLst>
              </a:tr>
              <a:tr h="129564">
                <a:tc rowSpan="2" gridSpan="3">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r>
                        <a:rPr lang="en-NZ" sz="1000">
                          <a:solidFill>
                            <a:srgbClr val="2E3A42"/>
                          </a:solidFill>
                          <a:latin typeface="Inter"/>
                          <a:ea typeface="+mn-ea"/>
                          <a:cs typeface="Calibri" panose="020F0502020204030204" pitchFamily="34" charset="0"/>
                        </a:rPr>
                        <a:t>The percentage of all National Certificate of Educational Achievement (NCEA) marker judgements unaltered following Review or Reconsideration of External Assessment Results processes.</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rowSpan="2" hMerge="1">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endParaRPr lang="en-NZ" sz="1000">
                        <a:solidFill>
                          <a:srgbClr val="2E3A42"/>
                        </a:solidFill>
                        <a:latin typeface="Inter"/>
                        <a:cs typeface="Calibri" panose="020F0502020204030204" pitchFamily="34" charset="0"/>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hMerge="1">
                  <a:txBody>
                    <a:bodyPr/>
                    <a:lstStyle/>
                    <a:p>
                      <a:endParaRPr lang="en-NZ"/>
                    </a:p>
                  </a:txBody>
                  <a:tcPr/>
                </a:tc>
                <a:tc rowSpan="2">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endParaRPr lang="en-NZ" sz="1000">
                        <a:solidFill>
                          <a:srgbClr val="2E3A42"/>
                        </a:solidFill>
                        <a:latin typeface="Inter"/>
                        <a:cs typeface="Calibri" panose="020F0502020204030204" pitchFamily="34" charset="0"/>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b="1" spc="-10" noProof="0">
                          <a:solidFill>
                            <a:srgbClr val="2E3A42"/>
                          </a:solidFill>
                          <a:latin typeface="Inter"/>
                          <a:ea typeface="+mn-ea"/>
                          <a:cs typeface="+mn-cs"/>
                        </a:rPr>
                        <a:t>Target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b="1" spc="-10" noProof="0">
                          <a:solidFill>
                            <a:srgbClr val="2E3A42"/>
                          </a:solidFill>
                          <a:latin typeface="Inter"/>
                          <a:ea typeface="+mn-ea"/>
                          <a:cs typeface="+mn-cs"/>
                        </a:rPr>
                        <a:t>YTD</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54794515"/>
                  </a:ext>
                </a:extLst>
              </a:tr>
              <a:tr h="129564">
                <a:tc gridSpan="3" vMerge="1">
                  <a:txBody>
                    <a:bodyPr/>
                    <a:lstStyle/>
                    <a:p>
                      <a:pPr marL="31750">
                        <a:lnSpc>
                          <a:spcPts val="1170"/>
                        </a:lnSpc>
                      </a:pPr>
                      <a:endParaRPr lang="en-NZ" sz="1000" b="1" noProof="0">
                        <a:solidFill>
                          <a:srgbClr val="2E3A42"/>
                        </a:solidFill>
                        <a:latin typeface="Inter"/>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endParaRPr lang="en-NZ"/>
                    </a:p>
                  </a:txBody>
                  <a:tcPr/>
                </a:tc>
                <a:tc vMerge="1">
                  <a:txBody>
                    <a:bodyPr/>
                    <a:lstStyle/>
                    <a:p>
                      <a:endParaRPr lang="en-NZ"/>
                    </a:p>
                  </a:txBody>
                  <a:tcPr>
                    <a:lnT w="3175" cap="flat" cmpd="sng" algn="ctr">
                      <a:solidFill>
                        <a:schemeClr val="tx1"/>
                      </a:solidFill>
                      <a:prstDash val="solid"/>
                      <a:round/>
                      <a:headEnd type="none" w="med" len="med"/>
                      <a:tailEnd type="none" w="med" len="med"/>
                    </a:lnT>
                  </a:tcPr>
                </a:tc>
                <a:tc>
                  <a:txBody>
                    <a:bodyPr/>
                    <a:lstStyle/>
                    <a:p>
                      <a:pPr marL="88900" indent="0">
                        <a:lnSpc>
                          <a:spcPts val="1170"/>
                        </a:lnSpc>
                      </a:pPr>
                      <a:r>
                        <a:rPr lang="en-NZ" sz="1000" spc="-10" noProof="0">
                          <a:solidFill>
                            <a:srgbClr val="2E3A42"/>
                          </a:solidFill>
                          <a:latin typeface="Inter"/>
                          <a:ea typeface="+mn-ea"/>
                          <a:cs typeface="Inter"/>
                        </a:rPr>
                        <a:t>99.7%</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spc="-10" noProof="0">
                          <a:solidFill>
                            <a:srgbClr val="2E3A42"/>
                          </a:solidFill>
                          <a:latin typeface="Inter"/>
                          <a:ea typeface="+mn-ea"/>
                          <a:cs typeface="Inter"/>
                        </a:rPr>
                        <a:t>99.7%</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32506372"/>
                  </a:ext>
                </a:extLst>
              </a:tr>
              <a:tr h="129564">
                <a:tc>
                  <a:txBody>
                    <a:bodyPr/>
                    <a:lstStyle/>
                    <a:p>
                      <a:pPr marL="31750">
                        <a:lnSpc>
                          <a:spcPts val="1170"/>
                        </a:lnSpc>
                      </a:pPr>
                      <a:endParaRPr lang="en-NZ" sz="1000" b="1" noProof="0">
                        <a:solidFill>
                          <a:srgbClr val="2E3A42"/>
                        </a:solidFill>
                        <a:latin typeface="Inter"/>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3">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61064153"/>
                  </a:ext>
                </a:extLst>
              </a:tr>
              <a:tr h="129564">
                <a:tc>
                  <a:txBody>
                    <a:bodyPr/>
                    <a:lstStyle/>
                    <a:p>
                      <a:pPr marL="31750">
                        <a:lnSpc>
                          <a:spcPts val="1170"/>
                        </a:lnSpc>
                      </a:pPr>
                      <a:r>
                        <a:rPr lang="en-NZ" sz="1000" b="1" noProof="0">
                          <a:solidFill>
                            <a:srgbClr val="2E3A42"/>
                          </a:solidFill>
                          <a:latin typeface="Inter"/>
                          <a:cs typeface="+mn-cs"/>
                        </a:rPr>
                        <a:t>Past results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3">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134574"/>
                  </a:ext>
                </a:extLst>
              </a:tr>
              <a:tr h="129564">
                <a:tc>
                  <a:txBody>
                    <a:bodyPr/>
                    <a:lstStyle/>
                    <a:p>
                      <a:pPr marL="31750">
                        <a:lnSpc>
                          <a:spcPts val="1170"/>
                        </a:lnSpc>
                      </a:pPr>
                      <a:r>
                        <a:rPr lang="en-NZ" sz="1000" spc="-10" noProof="0">
                          <a:solidFill>
                            <a:srgbClr val="2E3A42"/>
                          </a:solidFill>
                          <a:latin typeface="Inter"/>
                          <a:ea typeface="+mn-ea"/>
                          <a:cs typeface="+mn-cs"/>
                        </a:rPr>
                        <a:t>2022/23</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r>
                        <a:rPr lang="en-NZ" sz="1000" spc="-10" noProof="0">
                          <a:solidFill>
                            <a:srgbClr val="2E3A42"/>
                          </a:solidFill>
                          <a:latin typeface="Inter"/>
                          <a:ea typeface="+mn-ea"/>
                          <a:cs typeface="+mn-cs"/>
                        </a:rPr>
                        <a:t>2023/24</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31750" marR="0" lvl="0" indent="0" defTabSz="914400" eaLnBrk="1" fontAlgn="auto" latinLnBrk="0" hangingPunct="1">
                        <a:lnSpc>
                          <a:spcPts val="1170"/>
                        </a:lnSpc>
                        <a:spcBef>
                          <a:spcPts val="0"/>
                        </a:spcBef>
                        <a:spcAft>
                          <a:spcPts val="0"/>
                        </a:spcAft>
                        <a:buClrTx/>
                        <a:buSzTx/>
                        <a:buFontTx/>
                        <a:buNone/>
                        <a:tabLst/>
                        <a:defRPr/>
                      </a:pPr>
                      <a:r>
                        <a:rPr lang="en-NZ" sz="1000" spc="-10" noProof="0">
                          <a:solidFill>
                            <a:srgbClr val="2E3A42"/>
                          </a:solidFill>
                          <a:latin typeface="Inter"/>
                          <a:ea typeface="+mn-ea"/>
                          <a:cs typeface="+mn-cs"/>
                        </a:rPr>
                        <a:t>2024/25</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29564">
                <a:tc>
                  <a:txBody>
                    <a:bodyPr/>
                    <a:lstStyle/>
                    <a:p>
                      <a:pPr marL="31750">
                        <a:lnSpc>
                          <a:spcPts val="1170"/>
                        </a:lnSpc>
                      </a:pPr>
                      <a:r>
                        <a:rPr lang="en-NZ" sz="1000" spc="-10" noProof="0">
                          <a:solidFill>
                            <a:srgbClr val="2E3A42"/>
                          </a:solidFill>
                          <a:latin typeface="Inter"/>
                          <a:ea typeface="+mn-ea"/>
                          <a:cs typeface="+mn-cs"/>
                        </a:rPr>
                        <a:t>99.7%</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r>
                        <a:rPr lang="en-NZ" sz="1000" spc="-10" noProof="0">
                          <a:solidFill>
                            <a:srgbClr val="2E3A42"/>
                          </a:solidFill>
                          <a:latin typeface="Inter"/>
                          <a:ea typeface="+mn-ea"/>
                          <a:cs typeface="+mn-cs"/>
                        </a:rPr>
                        <a:t>99.7%</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31750" indent="0">
                        <a:lnSpc>
                          <a:spcPts val="1170"/>
                        </a:lnSpc>
                      </a:pPr>
                      <a:r>
                        <a:rPr lang="en-NZ" sz="1000" spc="-10" noProof="0">
                          <a:solidFill>
                            <a:srgbClr val="2E3A42"/>
                          </a:solidFill>
                          <a:latin typeface="Inter"/>
                          <a:ea typeface="+mn-ea"/>
                          <a:cs typeface="+mn-cs"/>
                        </a:rPr>
                        <a:t>99.7%</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77707819"/>
                  </a:ext>
                </a:extLst>
              </a:tr>
            </a:tbl>
          </a:graphicData>
        </a:graphic>
      </p:graphicFrame>
      <p:sp>
        <p:nvSpPr>
          <p:cNvPr id="88" name="object 4">
            <a:extLst>
              <a:ext uri="{FF2B5EF4-FFF2-40B4-BE49-F238E27FC236}">
                <a16:creationId xmlns:a16="http://schemas.microsoft.com/office/drawing/2014/main" id="{EF966FD0-7B93-3CE8-EC05-779EF4260ECB}"/>
              </a:ext>
            </a:extLst>
          </p:cNvPr>
          <p:cNvSpPr/>
          <p:nvPr/>
        </p:nvSpPr>
        <p:spPr>
          <a:xfrm>
            <a:off x="512664" y="7438830"/>
            <a:ext cx="6533515" cy="1735106"/>
          </a:xfrm>
          <a:custGeom>
            <a:avLst/>
            <a:gdLst/>
            <a:ahLst/>
            <a:cxnLst/>
            <a:rect l="l" t="t" r="r" b="b"/>
            <a:pathLst>
              <a:path w="6533515" h="2089785">
                <a:moveTo>
                  <a:pt x="6424955" y="0"/>
                </a:moveTo>
                <a:lnTo>
                  <a:pt x="108000" y="0"/>
                </a:lnTo>
                <a:lnTo>
                  <a:pt x="65960" y="8486"/>
                </a:lnTo>
                <a:lnTo>
                  <a:pt x="31630" y="31630"/>
                </a:lnTo>
                <a:lnTo>
                  <a:pt x="8486" y="65960"/>
                </a:lnTo>
                <a:lnTo>
                  <a:pt x="0" y="108000"/>
                </a:lnTo>
                <a:lnTo>
                  <a:pt x="0" y="1981466"/>
                </a:lnTo>
                <a:lnTo>
                  <a:pt x="8486" y="2023507"/>
                </a:lnTo>
                <a:lnTo>
                  <a:pt x="31630" y="2057836"/>
                </a:lnTo>
                <a:lnTo>
                  <a:pt x="65960" y="2080980"/>
                </a:lnTo>
                <a:lnTo>
                  <a:pt x="108000" y="2089467"/>
                </a:lnTo>
                <a:lnTo>
                  <a:pt x="6424955" y="2089467"/>
                </a:lnTo>
                <a:lnTo>
                  <a:pt x="6466990" y="2080980"/>
                </a:lnTo>
                <a:lnTo>
                  <a:pt x="6501320" y="2057836"/>
                </a:lnTo>
                <a:lnTo>
                  <a:pt x="6524467" y="2023507"/>
                </a:lnTo>
                <a:lnTo>
                  <a:pt x="6532956" y="1981466"/>
                </a:lnTo>
                <a:lnTo>
                  <a:pt x="6532956" y="108000"/>
                </a:lnTo>
                <a:lnTo>
                  <a:pt x="6524467" y="65960"/>
                </a:lnTo>
                <a:lnTo>
                  <a:pt x="6501320" y="31630"/>
                </a:lnTo>
                <a:lnTo>
                  <a:pt x="6466990" y="8486"/>
                </a:lnTo>
                <a:lnTo>
                  <a:pt x="6424955" y="0"/>
                </a:lnTo>
                <a:close/>
              </a:path>
            </a:pathLst>
          </a:custGeom>
          <a:solidFill>
            <a:srgbClr val="D8EFF4">
              <a:alpha val="50000"/>
            </a:srgbClr>
          </a:solidFill>
          <a:ln>
            <a:noFill/>
          </a:ln>
        </p:spPr>
        <p:txBody>
          <a:bodyPr wrap="square" lIns="0" tIns="0" rIns="0" bIns="0" rtlCol="0"/>
          <a:lstStyle/>
          <a:p>
            <a:endParaRPr lang="en-NZ" noProof="0"/>
          </a:p>
        </p:txBody>
      </p:sp>
      <p:sp>
        <p:nvSpPr>
          <p:cNvPr id="42" name="object 4"/>
          <p:cNvSpPr/>
          <p:nvPr/>
        </p:nvSpPr>
        <p:spPr>
          <a:xfrm>
            <a:off x="491299" y="3203704"/>
            <a:ext cx="6533515" cy="1928403"/>
          </a:xfrm>
          <a:custGeom>
            <a:avLst/>
            <a:gdLst/>
            <a:ahLst/>
            <a:cxnLst/>
            <a:rect l="l" t="t" r="r" b="b"/>
            <a:pathLst>
              <a:path w="6533515" h="2089785">
                <a:moveTo>
                  <a:pt x="6424955" y="0"/>
                </a:moveTo>
                <a:lnTo>
                  <a:pt x="108000" y="0"/>
                </a:lnTo>
                <a:lnTo>
                  <a:pt x="65960" y="8486"/>
                </a:lnTo>
                <a:lnTo>
                  <a:pt x="31630" y="31630"/>
                </a:lnTo>
                <a:lnTo>
                  <a:pt x="8486" y="65960"/>
                </a:lnTo>
                <a:lnTo>
                  <a:pt x="0" y="108000"/>
                </a:lnTo>
                <a:lnTo>
                  <a:pt x="0" y="1981466"/>
                </a:lnTo>
                <a:lnTo>
                  <a:pt x="8486" y="2023507"/>
                </a:lnTo>
                <a:lnTo>
                  <a:pt x="31630" y="2057836"/>
                </a:lnTo>
                <a:lnTo>
                  <a:pt x="65960" y="2080980"/>
                </a:lnTo>
                <a:lnTo>
                  <a:pt x="108000" y="2089467"/>
                </a:lnTo>
                <a:lnTo>
                  <a:pt x="6424955" y="2089467"/>
                </a:lnTo>
                <a:lnTo>
                  <a:pt x="6466990" y="2080980"/>
                </a:lnTo>
                <a:lnTo>
                  <a:pt x="6501320" y="2057836"/>
                </a:lnTo>
                <a:lnTo>
                  <a:pt x="6524467" y="2023507"/>
                </a:lnTo>
                <a:lnTo>
                  <a:pt x="6532956" y="1981466"/>
                </a:lnTo>
                <a:lnTo>
                  <a:pt x="6532956" y="108000"/>
                </a:lnTo>
                <a:lnTo>
                  <a:pt x="6524467" y="65960"/>
                </a:lnTo>
                <a:lnTo>
                  <a:pt x="6501320" y="31630"/>
                </a:lnTo>
                <a:lnTo>
                  <a:pt x="6466990" y="8486"/>
                </a:lnTo>
                <a:lnTo>
                  <a:pt x="6424955" y="0"/>
                </a:lnTo>
                <a:close/>
              </a:path>
            </a:pathLst>
          </a:custGeom>
          <a:solidFill>
            <a:srgbClr val="D8EFF4">
              <a:alpha val="50000"/>
            </a:srgbClr>
          </a:solidFill>
          <a:ln>
            <a:noFill/>
          </a:ln>
        </p:spPr>
        <p:txBody>
          <a:bodyPr wrap="square" lIns="0" tIns="0" rIns="0" bIns="0" rtlCol="0"/>
          <a:lstStyle/>
          <a:p>
            <a:endParaRPr lang="en-NZ" noProof="0"/>
          </a:p>
        </p:txBody>
      </p:sp>
      <p:graphicFrame>
        <p:nvGraphicFramePr>
          <p:cNvPr id="63" name="object 17">
            <a:extLst>
              <a:ext uri="{FF2B5EF4-FFF2-40B4-BE49-F238E27FC236}">
                <a16:creationId xmlns:a16="http://schemas.microsoft.com/office/drawing/2014/main" id="{38C0BF0A-4B0B-79C4-B551-A208CF9EED78}"/>
              </a:ext>
            </a:extLst>
          </p:cNvPr>
          <p:cNvGraphicFramePr>
            <a:graphicFrameLocks noGrp="1"/>
          </p:cNvGraphicFramePr>
          <p:nvPr>
            <p:extLst>
              <p:ext uri="{D42A27DB-BD31-4B8C-83A1-F6EECF244321}">
                <p14:modId xmlns:p14="http://schemas.microsoft.com/office/powerpoint/2010/main" val="1838582587"/>
              </p:ext>
            </p:extLst>
          </p:nvPr>
        </p:nvGraphicFramePr>
        <p:xfrm>
          <a:off x="631198" y="3378030"/>
          <a:ext cx="6393616" cy="1528382"/>
        </p:xfrm>
        <a:graphic>
          <a:graphicData uri="http://schemas.openxmlformats.org/drawingml/2006/table">
            <a:tbl>
              <a:tblPr firstRow="1" bandRow="1">
                <a:tableStyleId>{2D5ABB26-0587-4C30-8999-92F81FD0307C}</a:tableStyleId>
              </a:tblPr>
              <a:tblGrid>
                <a:gridCol w="1598404">
                  <a:extLst>
                    <a:ext uri="{9D8B030D-6E8A-4147-A177-3AD203B41FA5}">
                      <a16:colId xmlns:a16="http://schemas.microsoft.com/office/drawing/2014/main" val="20000"/>
                    </a:ext>
                  </a:extLst>
                </a:gridCol>
                <a:gridCol w="1701375">
                  <a:extLst>
                    <a:ext uri="{9D8B030D-6E8A-4147-A177-3AD203B41FA5}">
                      <a16:colId xmlns:a16="http://schemas.microsoft.com/office/drawing/2014/main" val="20002"/>
                    </a:ext>
                  </a:extLst>
                </a:gridCol>
                <a:gridCol w="461914">
                  <a:extLst>
                    <a:ext uri="{9D8B030D-6E8A-4147-A177-3AD203B41FA5}">
                      <a16:colId xmlns:a16="http://schemas.microsoft.com/office/drawing/2014/main" val="3252206810"/>
                    </a:ext>
                  </a:extLst>
                </a:gridCol>
                <a:gridCol w="1033519">
                  <a:extLst>
                    <a:ext uri="{9D8B030D-6E8A-4147-A177-3AD203B41FA5}">
                      <a16:colId xmlns:a16="http://schemas.microsoft.com/office/drawing/2014/main" val="4275164403"/>
                    </a:ext>
                  </a:extLst>
                </a:gridCol>
                <a:gridCol w="1598404">
                  <a:extLst>
                    <a:ext uri="{9D8B030D-6E8A-4147-A177-3AD203B41FA5}">
                      <a16:colId xmlns:a16="http://schemas.microsoft.com/office/drawing/2014/main" val="4129952221"/>
                    </a:ext>
                  </a:extLst>
                </a:gridCol>
              </a:tblGrid>
              <a:tr h="0">
                <a:tc gridSpan="5">
                  <a:txBody>
                    <a:bodyPr/>
                    <a:lstStyle/>
                    <a:p>
                      <a:pPr marL="31750">
                        <a:lnSpc>
                          <a:spcPts val="1170"/>
                        </a:lnSpc>
                      </a:pPr>
                      <a:r>
                        <a:rPr lang="en-NZ" sz="1400" b="1" noProof="0">
                          <a:solidFill>
                            <a:srgbClr val="005A6C"/>
                          </a:solidFill>
                          <a:latin typeface="Mulish ExtraBold"/>
                          <a:ea typeface="+mn-ea"/>
                          <a:cs typeface="+mn-cs"/>
                        </a:rPr>
                        <a:t>Supporting </a:t>
                      </a:r>
                      <a:r>
                        <a:rPr lang="en-NZ" sz="1400" b="1">
                          <a:solidFill>
                            <a:srgbClr val="005A6C"/>
                          </a:solidFill>
                          <a:latin typeface="Mulish ExtraBold"/>
                          <a:ea typeface="+mn-ea"/>
                          <a:cs typeface="+mn-cs"/>
                        </a:rPr>
                        <a:t>aromatawai and assessment practices</a:t>
                      </a:r>
                      <a:endParaRPr lang="en-NZ" sz="1400" b="1" noProof="0">
                        <a:solidFill>
                          <a:srgbClr val="005A6C"/>
                        </a:solidFill>
                        <a:latin typeface="Mulish ExtraBold"/>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a:txBody>
                    <a:bodyPr/>
                    <a:lstStyle/>
                    <a:p>
                      <a:endParaRPr lang="en-NZ"/>
                    </a:p>
                  </a:txBody>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3417349"/>
                  </a:ext>
                </a:extLst>
              </a:tr>
              <a:tr h="129564">
                <a:tc>
                  <a:txBody>
                    <a:bodyPr/>
                    <a:lstStyle/>
                    <a:p>
                      <a:pPr marL="31750">
                        <a:lnSpc>
                          <a:spcPts val="1170"/>
                        </a:lnSpc>
                      </a:pPr>
                      <a:endParaRPr lang="en-NZ" sz="1000" b="1" noProof="0">
                        <a:solidFill>
                          <a:srgbClr val="2E3A42"/>
                        </a:solidFill>
                        <a:latin typeface="Inter"/>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75068040"/>
                  </a:ext>
                </a:extLst>
              </a:tr>
              <a:tr h="129564">
                <a:tc rowSpan="2" gridSpan="2">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r>
                        <a:rPr lang="en-NZ" sz="1000" dirty="0">
                          <a:solidFill>
                            <a:srgbClr val="2E3A42"/>
                          </a:solidFill>
                          <a:latin typeface="Inter"/>
                          <a:cs typeface="Calibri" panose="020F0502020204030204" pitchFamily="34" charset="0"/>
                        </a:rPr>
                        <a:t>The percentage of kura and schools that agree or strongly agree that NZQA’s quality assurance practices support them to improve their aromatawai and assessment practices.</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rowSpan="2" hMerge="1">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endParaRPr lang="en-NZ" sz="1000">
                        <a:solidFill>
                          <a:srgbClr val="2E3A42"/>
                        </a:solidFill>
                        <a:latin typeface="Inter"/>
                        <a:cs typeface="Calibri" panose="020F0502020204030204" pitchFamily="34" charset="0"/>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endParaRPr lang="en-NZ" sz="1000">
                        <a:solidFill>
                          <a:srgbClr val="2E3A42"/>
                        </a:solidFill>
                        <a:latin typeface="Inter"/>
                        <a:cs typeface="Calibri" panose="020F0502020204030204" pitchFamily="34" charset="0"/>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b="1" spc="-10" noProof="0">
                          <a:solidFill>
                            <a:srgbClr val="2E3A42"/>
                          </a:solidFill>
                          <a:latin typeface="Inter"/>
                          <a:ea typeface="+mn-ea"/>
                          <a:cs typeface="+mn-cs"/>
                        </a:rPr>
                        <a:t>Target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b="1" spc="-10" noProof="0">
                          <a:solidFill>
                            <a:srgbClr val="2E3A42"/>
                          </a:solidFill>
                          <a:latin typeface="Inter"/>
                          <a:ea typeface="+mn-ea"/>
                          <a:cs typeface="+mn-cs"/>
                        </a:rPr>
                        <a:t>YTD</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54794515"/>
                  </a:ext>
                </a:extLst>
              </a:tr>
              <a:tr h="129564">
                <a:tc gridSpan="2" vMerge="1">
                  <a:txBody>
                    <a:bodyPr/>
                    <a:lstStyle/>
                    <a:p>
                      <a:pPr marL="31750">
                        <a:lnSpc>
                          <a:spcPts val="1170"/>
                        </a:lnSpc>
                      </a:pPr>
                      <a:endParaRPr lang="en-NZ" sz="1000" b="1" noProof="0">
                        <a:solidFill>
                          <a:srgbClr val="2E3A42"/>
                        </a:solidFill>
                        <a:latin typeface="Inter"/>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vMerge="1">
                  <a:txBody>
                    <a:bodyPr/>
                    <a:lstStyle/>
                    <a:p>
                      <a:endParaRPr lang="en-NZ"/>
                    </a:p>
                  </a:txBody>
                  <a:tcPr/>
                </a:tc>
                <a:tc>
                  <a:txBody>
                    <a:bodyPr/>
                    <a:lstStyle/>
                    <a:p>
                      <a:pPr marL="88900" indent="0">
                        <a:lnSpc>
                          <a:spcPts val="1170"/>
                        </a:lnSpc>
                      </a:pPr>
                      <a:r>
                        <a:rPr lang="en-NZ" sz="1000" spc="-10" noProof="0">
                          <a:solidFill>
                            <a:srgbClr val="2E3A42"/>
                          </a:solidFill>
                          <a:latin typeface="Inter"/>
                          <a:ea typeface="+mn-ea"/>
                          <a:cs typeface="+mn-cs"/>
                        </a:rPr>
                        <a:t>75%</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spc="-10" noProof="0">
                          <a:solidFill>
                            <a:srgbClr val="2E3A42"/>
                          </a:solidFill>
                          <a:latin typeface="Inter"/>
                          <a:ea typeface="+mn-ea"/>
                          <a:cs typeface="+mn-cs"/>
                        </a:rPr>
                        <a:t>82%</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32506372"/>
                  </a:ext>
                </a:extLst>
              </a:tr>
              <a:tr h="129564">
                <a:tc>
                  <a:txBody>
                    <a:bodyPr/>
                    <a:lstStyle/>
                    <a:p>
                      <a:pPr marL="31750">
                        <a:lnSpc>
                          <a:spcPts val="1170"/>
                        </a:lnSpc>
                      </a:pPr>
                      <a:endParaRPr lang="en-NZ" sz="1000" b="1" noProof="0">
                        <a:solidFill>
                          <a:srgbClr val="2E3A42"/>
                        </a:solidFill>
                        <a:latin typeface="Inter"/>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61064153"/>
                  </a:ext>
                </a:extLst>
              </a:tr>
              <a:tr h="129564">
                <a:tc>
                  <a:txBody>
                    <a:bodyPr/>
                    <a:lstStyle/>
                    <a:p>
                      <a:pPr marL="31750">
                        <a:lnSpc>
                          <a:spcPts val="1170"/>
                        </a:lnSpc>
                      </a:pPr>
                      <a:r>
                        <a:rPr lang="en-NZ" sz="1000" b="1" noProof="0">
                          <a:solidFill>
                            <a:srgbClr val="2E3A42"/>
                          </a:solidFill>
                          <a:latin typeface="Inter"/>
                          <a:cs typeface="+mn-cs"/>
                        </a:rPr>
                        <a:t>Past results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134574"/>
                  </a:ext>
                </a:extLst>
              </a:tr>
              <a:tr h="129564">
                <a:tc>
                  <a:txBody>
                    <a:bodyPr/>
                    <a:lstStyle/>
                    <a:p>
                      <a:pPr marL="31750" indent="0">
                        <a:lnSpc>
                          <a:spcPts val="1170"/>
                        </a:lnSpc>
                      </a:pPr>
                      <a:r>
                        <a:rPr lang="en-NZ" sz="1000" spc="-10" noProof="0">
                          <a:solidFill>
                            <a:srgbClr val="2E3A42"/>
                          </a:solidFill>
                          <a:latin typeface="Inter"/>
                          <a:ea typeface="+mn-ea"/>
                          <a:cs typeface="+mn-cs"/>
                        </a:rPr>
                        <a:t>2023/24 (established)</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r>
                        <a:rPr lang="en-NZ" sz="1000" spc="-10" noProof="0">
                          <a:solidFill>
                            <a:srgbClr val="2E3A42"/>
                          </a:solidFill>
                          <a:latin typeface="Inter"/>
                          <a:ea typeface="+mn-ea"/>
                          <a:cs typeface="+mn-cs"/>
                        </a:rPr>
                        <a:t>2024/25</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29564">
                <a:tc>
                  <a:txBody>
                    <a:bodyPr/>
                    <a:lstStyle/>
                    <a:p>
                      <a:pPr marL="31750" indent="0">
                        <a:lnSpc>
                          <a:spcPts val="1170"/>
                        </a:lnSpc>
                      </a:pPr>
                      <a:r>
                        <a:rPr lang="en-NZ" sz="1000" spc="-10" noProof="0">
                          <a:solidFill>
                            <a:srgbClr val="2E3A42"/>
                          </a:solidFill>
                          <a:latin typeface="Inter"/>
                          <a:ea typeface="+mn-ea"/>
                          <a:cs typeface="+mn-cs"/>
                        </a:rPr>
                        <a:t>96%</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r>
                        <a:rPr lang="en-NZ" sz="1000" spc="-10" noProof="0">
                          <a:solidFill>
                            <a:srgbClr val="2E3A42"/>
                          </a:solidFill>
                          <a:latin typeface="Inter"/>
                          <a:ea typeface="+mn-ea"/>
                          <a:cs typeface="+mn-cs"/>
                        </a:rPr>
                        <a:t>76.9%</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a:noFill/>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dirty="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77707819"/>
                  </a:ext>
                </a:extLst>
              </a:tr>
            </a:tbl>
          </a:graphicData>
        </a:graphic>
      </p:graphicFrame>
      <p:sp>
        <p:nvSpPr>
          <p:cNvPr id="3" name="object 3"/>
          <p:cNvSpPr txBox="1"/>
          <p:nvPr/>
        </p:nvSpPr>
        <p:spPr>
          <a:xfrm>
            <a:off x="491299" y="10299127"/>
            <a:ext cx="1492250" cy="135935"/>
          </a:xfrm>
          <a:prstGeom prst="rect">
            <a:avLst/>
          </a:prstGeom>
        </p:spPr>
        <p:txBody>
          <a:bodyPr vert="horz" wrap="square" lIns="0" tIns="12700" rIns="0" bIns="0" rtlCol="0">
            <a:spAutoFit/>
          </a:bodyPr>
          <a:lstStyle/>
          <a:p>
            <a:pPr marL="12700">
              <a:lnSpc>
                <a:spcPct val="100000"/>
              </a:lnSpc>
              <a:spcBef>
                <a:spcPts val="100"/>
              </a:spcBef>
            </a:pPr>
            <a:r>
              <a:rPr lang="en-NZ" sz="800" noProof="0">
                <a:solidFill>
                  <a:srgbClr val="5E6970"/>
                </a:solidFill>
                <a:latin typeface="Inter"/>
                <a:cs typeface="Inter"/>
              </a:rPr>
              <a:t>NZQA</a:t>
            </a:r>
            <a:r>
              <a:rPr lang="en-NZ" sz="800" spc="-25" noProof="0">
                <a:solidFill>
                  <a:srgbClr val="5E6970"/>
                </a:solidFill>
                <a:latin typeface="Inter"/>
                <a:cs typeface="Inter"/>
              </a:rPr>
              <a:t> </a:t>
            </a:r>
            <a:r>
              <a:rPr lang="en-NZ" sz="800" noProof="0">
                <a:solidFill>
                  <a:srgbClr val="5E6970"/>
                </a:solidFill>
                <a:latin typeface="Inter"/>
                <a:cs typeface="Inter"/>
              </a:rPr>
              <a:t>Performance</a:t>
            </a:r>
            <a:r>
              <a:rPr lang="en-NZ" sz="800" spc="-30" noProof="0">
                <a:solidFill>
                  <a:srgbClr val="5E6970"/>
                </a:solidFill>
                <a:latin typeface="Inter"/>
                <a:cs typeface="Inter"/>
              </a:rPr>
              <a:t> </a:t>
            </a:r>
            <a:r>
              <a:rPr lang="en-NZ" sz="800" spc="-10" noProof="0">
                <a:solidFill>
                  <a:srgbClr val="5E6970"/>
                </a:solidFill>
                <a:latin typeface="Inter"/>
                <a:cs typeface="Inter"/>
              </a:rPr>
              <a:t>Update</a:t>
            </a:r>
            <a:endParaRPr lang="en-NZ" sz="800" noProof="0">
              <a:latin typeface="Inter"/>
              <a:cs typeface="Inter"/>
            </a:endParaRPr>
          </a:p>
        </p:txBody>
      </p:sp>
      <p:sp>
        <p:nvSpPr>
          <p:cNvPr id="6" name="object 6"/>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lang="en-NZ" spc="-20" noProof="0"/>
              <a:t>Non-</a:t>
            </a:r>
            <a:r>
              <a:rPr lang="en-NZ" noProof="0"/>
              <a:t>financial</a:t>
            </a:r>
            <a:r>
              <a:rPr lang="en-NZ" spc="-80" noProof="0"/>
              <a:t> </a:t>
            </a:r>
            <a:r>
              <a:rPr lang="en-NZ" spc="-10" noProof="0"/>
              <a:t>performance</a:t>
            </a:r>
          </a:p>
        </p:txBody>
      </p:sp>
      <p:sp>
        <p:nvSpPr>
          <p:cNvPr id="9" name="object 9"/>
          <p:cNvSpPr/>
          <p:nvPr/>
        </p:nvSpPr>
        <p:spPr>
          <a:xfrm>
            <a:off x="503999" y="707898"/>
            <a:ext cx="6546215" cy="48260"/>
          </a:xfrm>
          <a:custGeom>
            <a:avLst/>
            <a:gdLst/>
            <a:ahLst/>
            <a:cxnLst/>
            <a:rect l="l" t="t" r="r" b="b"/>
            <a:pathLst>
              <a:path w="6546215" h="48259">
                <a:moveTo>
                  <a:pt x="6545656" y="0"/>
                </a:moveTo>
                <a:lnTo>
                  <a:pt x="0" y="0"/>
                </a:lnTo>
                <a:lnTo>
                  <a:pt x="0" y="47650"/>
                </a:lnTo>
                <a:lnTo>
                  <a:pt x="6545656" y="47650"/>
                </a:lnTo>
                <a:lnTo>
                  <a:pt x="6545656" y="0"/>
                </a:lnTo>
                <a:close/>
              </a:path>
            </a:pathLst>
          </a:custGeom>
          <a:solidFill>
            <a:srgbClr val="00758C"/>
          </a:solidFill>
        </p:spPr>
        <p:txBody>
          <a:bodyPr wrap="square" lIns="0" tIns="0" rIns="0" bIns="0" rtlCol="0"/>
          <a:lstStyle/>
          <a:p>
            <a:endParaRPr lang="en-NZ" noProof="0"/>
          </a:p>
        </p:txBody>
      </p:sp>
      <p:sp>
        <p:nvSpPr>
          <p:cNvPr id="31" name="Slide Number Placeholder 30">
            <a:extLst>
              <a:ext uri="{FF2B5EF4-FFF2-40B4-BE49-F238E27FC236}">
                <a16:creationId xmlns:a16="http://schemas.microsoft.com/office/drawing/2014/main" id="{F248DA80-B5C1-5333-269B-3F0C8A7898C1}"/>
              </a:ext>
            </a:extLst>
          </p:cNvPr>
          <p:cNvSpPr>
            <a:spLocks noGrp="1"/>
          </p:cNvSpPr>
          <p:nvPr>
            <p:ph type="sldNum" sz="quarter" idx="7"/>
          </p:nvPr>
        </p:nvSpPr>
        <p:spPr>
          <a:xfrm>
            <a:off x="5445252" y="9944862"/>
            <a:ext cx="1739455" cy="153888"/>
          </a:xfrm>
        </p:spPr>
        <p:txBody>
          <a:bodyPr/>
          <a:lstStyle/>
          <a:p>
            <a:fld id="{B6F15528-21DE-4FAA-801E-634DDDAF4B2B}" type="slidenum">
              <a:rPr lang="en-NZ" sz="1000" noProof="0" smtClean="0"/>
              <a:t>16</a:t>
            </a:fld>
            <a:endParaRPr lang="en-NZ" sz="1000" noProof="0"/>
          </a:p>
        </p:txBody>
      </p:sp>
      <p:sp>
        <p:nvSpPr>
          <p:cNvPr id="37" name="TextBox 36">
            <a:extLst>
              <a:ext uri="{FF2B5EF4-FFF2-40B4-BE49-F238E27FC236}">
                <a16:creationId xmlns:a16="http://schemas.microsoft.com/office/drawing/2014/main" id="{5DAB2415-19C7-808A-3301-A956E7125A70}"/>
              </a:ext>
            </a:extLst>
          </p:cNvPr>
          <p:cNvSpPr txBox="1"/>
          <p:nvPr/>
        </p:nvSpPr>
        <p:spPr>
          <a:xfrm>
            <a:off x="439789" y="2457589"/>
            <a:ext cx="6587021" cy="553998"/>
          </a:xfrm>
          <a:prstGeom prst="rect">
            <a:avLst/>
          </a:prstGeom>
          <a:noFill/>
        </p:spPr>
        <p:txBody>
          <a:bodyPr wrap="square">
            <a:spAutoFit/>
          </a:bodyPr>
          <a:lstStyle/>
          <a:p>
            <a:r>
              <a:rPr lang="en-NZ" sz="1000" noProof="0">
                <a:solidFill>
                  <a:schemeClr val="tx1"/>
                </a:solidFill>
                <a:effectLst/>
                <a:latin typeface="Inter" panose="02000503000000020004" pitchFamily="2" charset="0"/>
                <a:ea typeface="Inter" panose="02000503000000020004" pitchFamily="2" charset="0"/>
                <a:cs typeface="Times New Roman" panose="02020603050405020304" pitchFamily="18" charset="0"/>
              </a:rPr>
              <a:t>All of the measures reported in quarter 3 met target.</a:t>
            </a:r>
            <a:r>
              <a:rPr lang="en-NZ" sz="1000" noProof="0">
                <a:solidFill>
                  <a:srgbClr val="2E3A42"/>
                </a:solidFill>
                <a:effectLst/>
                <a:latin typeface="Inter" panose="02000503000000020004" pitchFamily="2" charset="0"/>
                <a:ea typeface="Inter" panose="02000503000000020004" pitchFamily="2" charset="0"/>
                <a:cs typeface="Times New Roman" panose="02020603050405020304" pitchFamily="18" charset="0"/>
              </a:rPr>
              <a:t> This includes two measures that are reported in every quarter, and five assessment related measures that are only </a:t>
            </a:r>
            <a:r>
              <a:rPr lang="en-NZ" sz="1000">
                <a:solidFill>
                  <a:srgbClr val="2E3A42"/>
                </a:solidFill>
                <a:latin typeface="Inter" panose="02000503000000020004" pitchFamily="2" charset="0"/>
                <a:ea typeface="Inter" panose="02000503000000020004" pitchFamily="2" charset="0"/>
                <a:cs typeface="Times New Roman" panose="02020603050405020304" pitchFamily="18" charset="0"/>
              </a:rPr>
              <a:t>measured after quarter 3. The results for three of these are provided below. </a:t>
            </a:r>
            <a:endParaRPr lang="en-NZ" sz="1000" noProof="0">
              <a:solidFill>
                <a:srgbClr val="2E3A42"/>
              </a:solidFill>
              <a:latin typeface="Inter" panose="02000503000000020004" pitchFamily="2" charset="0"/>
              <a:ea typeface="Inter" panose="02000503000000020004" pitchFamily="2" charset="0"/>
            </a:endParaRPr>
          </a:p>
        </p:txBody>
      </p:sp>
      <p:sp>
        <p:nvSpPr>
          <p:cNvPr id="41" name="object 8">
            <a:extLst>
              <a:ext uri="{FF2B5EF4-FFF2-40B4-BE49-F238E27FC236}">
                <a16:creationId xmlns:a16="http://schemas.microsoft.com/office/drawing/2014/main" id="{748B22EB-1D57-E891-D756-94104CD2E5A1}"/>
              </a:ext>
            </a:extLst>
          </p:cNvPr>
          <p:cNvSpPr txBox="1"/>
          <p:nvPr/>
        </p:nvSpPr>
        <p:spPr>
          <a:xfrm>
            <a:off x="512664" y="2179635"/>
            <a:ext cx="4788535" cy="228268"/>
          </a:xfrm>
          <a:prstGeom prst="rect">
            <a:avLst/>
          </a:prstGeom>
        </p:spPr>
        <p:txBody>
          <a:bodyPr vert="horz" wrap="square" lIns="0" tIns="12700" rIns="0" bIns="0" rtlCol="0">
            <a:spAutoFit/>
          </a:bodyPr>
          <a:lstStyle/>
          <a:p>
            <a:pPr marL="12700">
              <a:spcBef>
                <a:spcPts val="100"/>
              </a:spcBef>
            </a:pPr>
            <a:r>
              <a:rPr lang="en-NZ" sz="1400" b="1" noProof="0">
                <a:solidFill>
                  <a:srgbClr val="005A6C"/>
                </a:solidFill>
                <a:latin typeface="Mulish ExtraBold"/>
              </a:rPr>
              <a:t>Results</a:t>
            </a:r>
            <a:endParaRPr lang="en-NZ" sz="1400" b="1" noProof="0">
              <a:solidFill>
                <a:srgbClr val="FF0000"/>
              </a:solidFill>
              <a:latin typeface="Mulish ExtraBold"/>
            </a:endParaRPr>
          </a:p>
        </p:txBody>
      </p:sp>
      <p:sp>
        <p:nvSpPr>
          <p:cNvPr id="2" name="object 10">
            <a:extLst>
              <a:ext uri="{FF2B5EF4-FFF2-40B4-BE49-F238E27FC236}">
                <a16:creationId xmlns:a16="http://schemas.microsoft.com/office/drawing/2014/main" id="{617A738D-8C11-5128-B4F7-73D17F7C4E78}"/>
              </a:ext>
            </a:extLst>
          </p:cNvPr>
          <p:cNvSpPr txBox="1"/>
          <p:nvPr/>
        </p:nvSpPr>
        <p:spPr>
          <a:xfrm>
            <a:off x="495800" y="1535859"/>
            <a:ext cx="6538014" cy="361766"/>
          </a:xfrm>
          <a:prstGeom prst="rect">
            <a:avLst/>
          </a:prstGeom>
        </p:spPr>
        <p:txBody>
          <a:bodyPr vert="horz" wrap="square" lIns="0" tIns="12700" rIns="0" bIns="0" rtlCol="0">
            <a:spAutoFit/>
          </a:bodyPr>
          <a:lstStyle/>
          <a:p>
            <a:pPr marL="12700" marR="5080">
              <a:lnSpc>
                <a:spcPct val="116700"/>
              </a:lnSpc>
              <a:spcBef>
                <a:spcPts val="100"/>
              </a:spcBef>
            </a:pPr>
            <a:r>
              <a:rPr lang="en-NZ" sz="1000" spc="-40" noProof="0">
                <a:solidFill>
                  <a:schemeClr val="tx1"/>
                </a:solidFill>
                <a:latin typeface="Inter"/>
                <a:cs typeface="Inter"/>
              </a:rPr>
              <a:t>NZQA’s</a:t>
            </a:r>
            <a:r>
              <a:rPr lang="en-NZ" sz="1000" spc="-25" noProof="0">
                <a:solidFill>
                  <a:schemeClr val="tx1"/>
                </a:solidFill>
                <a:latin typeface="Inter"/>
                <a:cs typeface="Inter"/>
              </a:rPr>
              <a:t> </a:t>
            </a:r>
            <a:r>
              <a:rPr lang="en-NZ" sz="1000" noProof="0">
                <a:solidFill>
                  <a:schemeClr val="tx1"/>
                </a:solidFill>
                <a:latin typeface="Inter"/>
                <a:cs typeface="Inter"/>
              </a:rPr>
              <a:t>2025/26</a:t>
            </a:r>
            <a:r>
              <a:rPr lang="en-NZ" sz="1000" spc="-30" noProof="0">
                <a:solidFill>
                  <a:schemeClr val="tx1"/>
                </a:solidFill>
                <a:latin typeface="Inter"/>
                <a:cs typeface="Inter"/>
              </a:rPr>
              <a:t> </a:t>
            </a:r>
            <a:r>
              <a:rPr lang="en-NZ" sz="1000" noProof="0">
                <a:solidFill>
                  <a:schemeClr val="tx1"/>
                </a:solidFill>
                <a:latin typeface="Inter"/>
                <a:cs typeface="Inter"/>
              </a:rPr>
              <a:t>Statement</a:t>
            </a:r>
            <a:r>
              <a:rPr lang="en-NZ" sz="1000" spc="-25" noProof="0">
                <a:solidFill>
                  <a:schemeClr val="tx1"/>
                </a:solidFill>
                <a:latin typeface="Inter"/>
                <a:cs typeface="Inter"/>
              </a:rPr>
              <a:t> </a:t>
            </a:r>
            <a:r>
              <a:rPr lang="en-NZ" sz="1000" noProof="0">
                <a:solidFill>
                  <a:schemeClr val="tx1"/>
                </a:solidFill>
                <a:latin typeface="Inter"/>
                <a:cs typeface="Inter"/>
              </a:rPr>
              <a:t>of</a:t>
            </a:r>
            <a:r>
              <a:rPr lang="en-NZ" sz="1000" spc="-25" noProof="0">
                <a:solidFill>
                  <a:schemeClr val="tx1"/>
                </a:solidFill>
                <a:latin typeface="Inter"/>
                <a:cs typeface="Inter"/>
              </a:rPr>
              <a:t> </a:t>
            </a:r>
            <a:r>
              <a:rPr lang="en-NZ" sz="1000" spc="-10" noProof="0">
                <a:solidFill>
                  <a:schemeClr val="tx1"/>
                </a:solidFill>
                <a:latin typeface="Inter"/>
                <a:cs typeface="Inter"/>
              </a:rPr>
              <a:t>Performance</a:t>
            </a:r>
            <a:r>
              <a:rPr lang="en-NZ" sz="1000" spc="-25" noProof="0">
                <a:solidFill>
                  <a:schemeClr val="tx1"/>
                </a:solidFill>
                <a:latin typeface="Inter"/>
                <a:cs typeface="Inter"/>
              </a:rPr>
              <a:t> </a:t>
            </a:r>
            <a:r>
              <a:rPr lang="en-NZ" sz="1000" spc="-10" noProof="0">
                <a:solidFill>
                  <a:schemeClr val="tx1"/>
                </a:solidFill>
                <a:latin typeface="Inter"/>
                <a:cs typeface="Inter"/>
              </a:rPr>
              <a:t>Expec</a:t>
            </a:r>
            <a:r>
              <a:rPr lang="en-NZ" sz="1000" noProof="0">
                <a:solidFill>
                  <a:schemeClr val="tx1"/>
                </a:solidFill>
                <a:latin typeface="Inter"/>
                <a:cs typeface="Inter"/>
              </a:rPr>
              <a:t>tations</a:t>
            </a:r>
            <a:r>
              <a:rPr lang="en-NZ" sz="1000" spc="-20" noProof="0">
                <a:solidFill>
                  <a:schemeClr val="tx1"/>
                </a:solidFill>
                <a:latin typeface="Inter"/>
                <a:cs typeface="Inter"/>
              </a:rPr>
              <a:t> </a:t>
            </a:r>
            <a:r>
              <a:rPr lang="en-NZ" sz="1000" noProof="0">
                <a:solidFill>
                  <a:schemeClr val="tx1"/>
                </a:solidFill>
                <a:latin typeface="Inter"/>
                <a:cs typeface="Inter"/>
              </a:rPr>
              <a:t>includes</a:t>
            </a:r>
            <a:r>
              <a:rPr lang="en-NZ" sz="1000" spc="-20" noProof="0">
                <a:solidFill>
                  <a:schemeClr val="tx1"/>
                </a:solidFill>
                <a:latin typeface="Inter"/>
                <a:cs typeface="Inter"/>
              </a:rPr>
              <a:t> </a:t>
            </a:r>
            <a:r>
              <a:rPr lang="en-NZ" sz="1000" noProof="0">
                <a:solidFill>
                  <a:schemeClr val="tx1"/>
                </a:solidFill>
                <a:latin typeface="Inter"/>
                <a:cs typeface="Inter"/>
              </a:rPr>
              <a:t>15 </a:t>
            </a:r>
            <a:r>
              <a:rPr lang="en-NZ" sz="1000" spc="-10" noProof="0">
                <a:solidFill>
                  <a:schemeClr val="tx1"/>
                </a:solidFill>
                <a:latin typeface="Inter"/>
                <a:cs typeface="Inter"/>
              </a:rPr>
              <a:t>performance</a:t>
            </a:r>
            <a:r>
              <a:rPr lang="en-NZ" sz="1000" spc="-25" noProof="0">
                <a:solidFill>
                  <a:schemeClr val="tx1"/>
                </a:solidFill>
                <a:latin typeface="Inter"/>
                <a:cs typeface="Inter"/>
              </a:rPr>
              <a:t> </a:t>
            </a:r>
            <a:r>
              <a:rPr lang="en-NZ" sz="1000" spc="-10" noProof="0">
                <a:solidFill>
                  <a:schemeClr val="tx1"/>
                </a:solidFill>
                <a:latin typeface="Inter"/>
                <a:cs typeface="Inter"/>
              </a:rPr>
              <a:t>measures, o</a:t>
            </a:r>
            <a:r>
              <a:rPr lang="en-NZ" sz="1000" spc="-10">
                <a:solidFill>
                  <a:schemeClr val="tx1"/>
                </a:solidFill>
                <a:latin typeface="Inter"/>
                <a:cs typeface="Inter"/>
              </a:rPr>
              <a:t>f</a:t>
            </a:r>
            <a:r>
              <a:rPr lang="en-NZ" sz="1000" spc="-10" noProof="0">
                <a:solidFill>
                  <a:schemeClr val="tx1"/>
                </a:solidFill>
                <a:latin typeface="Inter"/>
                <a:cs typeface="Inter"/>
              </a:rPr>
              <a:t> which </a:t>
            </a:r>
            <a:r>
              <a:rPr lang="en-NZ" sz="1000" noProof="0">
                <a:solidFill>
                  <a:schemeClr val="tx1"/>
                </a:solidFill>
                <a:latin typeface="Inter"/>
                <a:cs typeface="Inter"/>
              </a:rPr>
              <a:t>nine are </a:t>
            </a:r>
            <a:r>
              <a:rPr lang="en-NZ" sz="1000" spc="5" noProof="0">
                <a:solidFill>
                  <a:schemeClr val="tx1"/>
                </a:solidFill>
                <a:latin typeface="Inter"/>
                <a:cs typeface="Inter"/>
              </a:rPr>
              <a:t>a</a:t>
            </a:r>
            <a:r>
              <a:rPr lang="en-NZ" sz="1000" spc="-10" noProof="0">
                <a:solidFill>
                  <a:schemeClr val="tx1"/>
                </a:solidFill>
                <a:latin typeface="Inter"/>
                <a:cs typeface="Inter"/>
              </a:rPr>
              <a:t>ppropriations</a:t>
            </a:r>
            <a:r>
              <a:rPr lang="en-NZ" sz="1000" spc="15" noProof="0">
                <a:solidFill>
                  <a:schemeClr val="tx1"/>
                </a:solidFill>
                <a:latin typeface="Inter"/>
                <a:cs typeface="Inter"/>
              </a:rPr>
              <a:t> </a:t>
            </a:r>
            <a:r>
              <a:rPr lang="en-NZ" sz="1000" spc="-10" noProof="0">
                <a:solidFill>
                  <a:schemeClr val="tx1"/>
                </a:solidFill>
                <a:latin typeface="Inter"/>
                <a:cs typeface="Inter"/>
              </a:rPr>
              <a:t>measures. Two measures are reported every quarter. Five are reported only in Quarter 3. </a:t>
            </a:r>
            <a:endParaRPr lang="en-NZ" sz="1000" noProof="0">
              <a:solidFill>
                <a:schemeClr val="tx1"/>
              </a:solidFill>
              <a:latin typeface="Inter"/>
              <a:cs typeface="Inter"/>
            </a:endParaRPr>
          </a:p>
        </p:txBody>
      </p:sp>
      <p:sp>
        <p:nvSpPr>
          <p:cNvPr id="7" name="TextBox 6">
            <a:extLst>
              <a:ext uri="{FF2B5EF4-FFF2-40B4-BE49-F238E27FC236}">
                <a16:creationId xmlns:a16="http://schemas.microsoft.com/office/drawing/2014/main" id="{A35FBE23-59E7-74DE-22EC-A1943B544C44}"/>
              </a:ext>
            </a:extLst>
          </p:cNvPr>
          <p:cNvSpPr txBox="1"/>
          <p:nvPr/>
        </p:nvSpPr>
        <p:spPr>
          <a:xfrm>
            <a:off x="2563496" y="411842"/>
            <a:ext cx="4567236" cy="246221"/>
          </a:xfrm>
          <a:prstGeom prst="rect">
            <a:avLst/>
          </a:prstGeom>
          <a:noFill/>
        </p:spPr>
        <p:txBody>
          <a:bodyPr wrap="square">
            <a:spAutoFit/>
          </a:bodyPr>
          <a:lstStyle/>
          <a:p>
            <a:pPr algn="r"/>
            <a:r>
              <a:rPr lang="en-NZ" sz="1000" spc="-10" noProof="0">
                <a:solidFill>
                  <a:srgbClr val="005A6C"/>
                </a:solidFill>
                <a:latin typeface="Inter" panose="02000503000000020004" pitchFamily="2" charset="0"/>
                <a:ea typeface="Inter" panose="02000503000000020004" pitchFamily="2" charset="0"/>
              </a:rPr>
              <a:t>Non-financial performance</a:t>
            </a:r>
            <a:endParaRPr lang="en-NZ" sz="1000">
              <a:solidFill>
                <a:srgbClr val="005A6C"/>
              </a:solidFill>
              <a:latin typeface="Inter" panose="02000503000000020004" pitchFamily="2" charset="0"/>
              <a:ea typeface="Inter" panose="02000503000000020004" pitchFamily="2" charset="0"/>
            </a:endParaRPr>
          </a:p>
        </p:txBody>
      </p:sp>
      <p:grpSp>
        <p:nvGrpSpPr>
          <p:cNvPr id="5" name="object 23">
            <a:extLst>
              <a:ext uri="{FF2B5EF4-FFF2-40B4-BE49-F238E27FC236}">
                <a16:creationId xmlns:a16="http://schemas.microsoft.com/office/drawing/2014/main" id="{F85D0CE6-27E6-D5EE-E4F0-4B5453959193}"/>
              </a:ext>
            </a:extLst>
          </p:cNvPr>
          <p:cNvGrpSpPr/>
          <p:nvPr/>
        </p:nvGrpSpPr>
        <p:grpSpPr>
          <a:xfrm>
            <a:off x="6316792" y="3683115"/>
            <a:ext cx="347345" cy="347345"/>
            <a:chOff x="6540352" y="3095427"/>
            <a:chExt cx="347345" cy="347345"/>
          </a:xfrm>
        </p:grpSpPr>
        <p:sp>
          <p:nvSpPr>
            <p:cNvPr id="49" name="object 24">
              <a:extLst>
                <a:ext uri="{FF2B5EF4-FFF2-40B4-BE49-F238E27FC236}">
                  <a16:creationId xmlns:a16="http://schemas.microsoft.com/office/drawing/2014/main" id="{53C8912F-7731-CC77-5DB3-4653A4F9A42B}"/>
                </a:ext>
              </a:extLst>
            </p:cNvPr>
            <p:cNvSpPr/>
            <p:nvPr/>
          </p:nvSpPr>
          <p:spPr>
            <a:xfrm>
              <a:off x="6540352" y="3095427"/>
              <a:ext cx="347345" cy="347345"/>
            </a:xfrm>
            <a:custGeom>
              <a:avLst/>
              <a:gdLst/>
              <a:ahLst/>
              <a:cxnLst/>
              <a:rect l="l" t="t" r="r" b="b"/>
              <a:pathLst>
                <a:path w="347345" h="347345">
                  <a:moveTo>
                    <a:pt x="173647" y="0"/>
                  </a:moveTo>
                  <a:lnTo>
                    <a:pt x="127482" y="6202"/>
                  </a:lnTo>
                  <a:lnTo>
                    <a:pt x="86000" y="23706"/>
                  </a:lnTo>
                  <a:lnTo>
                    <a:pt x="50857" y="50857"/>
                  </a:lnTo>
                  <a:lnTo>
                    <a:pt x="23706" y="86000"/>
                  </a:lnTo>
                  <a:lnTo>
                    <a:pt x="6202" y="127482"/>
                  </a:lnTo>
                  <a:lnTo>
                    <a:pt x="0" y="173647"/>
                  </a:lnTo>
                  <a:lnTo>
                    <a:pt x="6202" y="219807"/>
                  </a:lnTo>
                  <a:lnTo>
                    <a:pt x="23706" y="261287"/>
                  </a:lnTo>
                  <a:lnTo>
                    <a:pt x="50857" y="296432"/>
                  </a:lnTo>
                  <a:lnTo>
                    <a:pt x="86000" y="323585"/>
                  </a:lnTo>
                  <a:lnTo>
                    <a:pt x="127482" y="341091"/>
                  </a:lnTo>
                  <a:lnTo>
                    <a:pt x="173647" y="347294"/>
                  </a:lnTo>
                  <a:lnTo>
                    <a:pt x="219812" y="341091"/>
                  </a:lnTo>
                  <a:lnTo>
                    <a:pt x="261293" y="323585"/>
                  </a:lnTo>
                  <a:lnTo>
                    <a:pt x="296437" y="296432"/>
                  </a:lnTo>
                  <a:lnTo>
                    <a:pt x="323588" y="261287"/>
                  </a:lnTo>
                  <a:lnTo>
                    <a:pt x="341091" y="219807"/>
                  </a:lnTo>
                  <a:lnTo>
                    <a:pt x="347294" y="173647"/>
                  </a:lnTo>
                  <a:lnTo>
                    <a:pt x="341091" y="127482"/>
                  </a:lnTo>
                  <a:lnTo>
                    <a:pt x="323588" y="86000"/>
                  </a:lnTo>
                  <a:lnTo>
                    <a:pt x="296437" y="50857"/>
                  </a:lnTo>
                  <a:lnTo>
                    <a:pt x="261293" y="23706"/>
                  </a:lnTo>
                  <a:lnTo>
                    <a:pt x="219812" y="6202"/>
                  </a:lnTo>
                  <a:lnTo>
                    <a:pt x="173647" y="0"/>
                  </a:lnTo>
                  <a:close/>
                </a:path>
              </a:pathLst>
            </a:custGeom>
            <a:solidFill>
              <a:srgbClr val="71BF44"/>
            </a:solidFill>
          </p:spPr>
          <p:txBody>
            <a:bodyPr wrap="square" lIns="0" tIns="0" rIns="0" bIns="0" rtlCol="0"/>
            <a:lstStyle/>
            <a:p>
              <a:endParaRPr lang="en-NZ" noProof="0"/>
            </a:p>
          </p:txBody>
        </p:sp>
        <p:sp>
          <p:nvSpPr>
            <p:cNvPr id="51" name="object 25">
              <a:extLst>
                <a:ext uri="{FF2B5EF4-FFF2-40B4-BE49-F238E27FC236}">
                  <a16:creationId xmlns:a16="http://schemas.microsoft.com/office/drawing/2014/main" id="{6341FAA2-56B1-0C74-D0CC-094FC9EEFA79}"/>
                </a:ext>
              </a:extLst>
            </p:cNvPr>
            <p:cNvSpPr/>
            <p:nvPr/>
          </p:nvSpPr>
          <p:spPr>
            <a:xfrm>
              <a:off x="6624869" y="3284902"/>
              <a:ext cx="71120" cy="71120"/>
            </a:xfrm>
            <a:custGeom>
              <a:avLst/>
              <a:gdLst/>
              <a:ahLst/>
              <a:cxnLst/>
              <a:rect l="l" t="t" r="r" b="b"/>
              <a:pathLst>
                <a:path w="71120" h="71120">
                  <a:moveTo>
                    <a:pt x="0" y="0"/>
                  </a:moveTo>
                  <a:lnTo>
                    <a:pt x="71069" y="71069"/>
                  </a:lnTo>
                </a:path>
              </a:pathLst>
            </a:custGeom>
            <a:ln w="38100">
              <a:solidFill>
                <a:srgbClr val="FFFFFF"/>
              </a:solidFill>
            </a:ln>
          </p:spPr>
          <p:txBody>
            <a:bodyPr wrap="square" lIns="0" tIns="0" rIns="0" bIns="0" rtlCol="0"/>
            <a:lstStyle/>
            <a:p>
              <a:endParaRPr lang="en-NZ" noProof="0"/>
            </a:p>
          </p:txBody>
        </p:sp>
        <p:sp>
          <p:nvSpPr>
            <p:cNvPr id="52" name="object 26">
              <a:extLst>
                <a:ext uri="{FF2B5EF4-FFF2-40B4-BE49-F238E27FC236}">
                  <a16:creationId xmlns:a16="http://schemas.microsoft.com/office/drawing/2014/main" id="{19BE04C8-E074-8716-1A52-DF7E6D668E59}"/>
                </a:ext>
              </a:extLst>
            </p:cNvPr>
            <p:cNvSpPr/>
            <p:nvPr/>
          </p:nvSpPr>
          <p:spPr>
            <a:xfrm>
              <a:off x="6671673" y="3207570"/>
              <a:ext cx="148590" cy="148590"/>
            </a:xfrm>
            <a:custGeom>
              <a:avLst/>
              <a:gdLst/>
              <a:ahLst/>
              <a:cxnLst/>
              <a:rect l="l" t="t" r="r" b="b"/>
              <a:pathLst>
                <a:path w="148590" h="148589">
                  <a:moveTo>
                    <a:pt x="0" y="148399"/>
                  </a:moveTo>
                  <a:lnTo>
                    <a:pt x="148399" y="0"/>
                  </a:lnTo>
                </a:path>
              </a:pathLst>
            </a:custGeom>
            <a:ln w="38100">
              <a:solidFill>
                <a:srgbClr val="FFFFFF"/>
              </a:solidFill>
            </a:ln>
          </p:spPr>
          <p:txBody>
            <a:bodyPr wrap="square" lIns="0" tIns="0" rIns="0" bIns="0" rtlCol="0"/>
            <a:lstStyle/>
            <a:p>
              <a:endParaRPr lang="en-NZ" noProof="0"/>
            </a:p>
          </p:txBody>
        </p:sp>
      </p:grpSp>
      <p:grpSp>
        <p:nvGrpSpPr>
          <p:cNvPr id="53" name="object 23">
            <a:extLst>
              <a:ext uri="{FF2B5EF4-FFF2-40B4-BE49-F238E27FC236}">
                <a16:creationId xmlns:a16="http://schemas.microsoft.com/office/drawing/2014/main" id="{4B2E58D9-97BF-9826-5383-8F92278ABB0A}"/>
              </a:ext>
            </a:extLst>
          </p:cNvPr>
          <p:cNvGrpSpPr/>
          <p:nvPr/>
        </p:nvGrpSpPr>
        <p:grpSpPr>
          <a:xfrm>
            <a:off x="6316792" y="5814103"/>
            <a:ext cx="347345" cy="347345"/>
            <a:chOff x="6540352" y="3095427"/>
            <a:chExt cx="347345" cy="347345"/>
          </a:xfrm>
        </p:grpSpPr>
        <p:sp>
          <p:nvSpPr>
            <p:cNvPr id="54" name="object 24">
              <a:extLst>
                <a:ext uri="{FF2B5EF4-FFF2-40B4-BE49-F238E27FC236}">
                  <a16:creationId xmlns:a16="http://schemas.microsoft.com/office/drawing/2014/main" id="{23FE4313-53E1-1FFD-1AB7-7BB176550D3F}"/>
                </a:ext>
              </a:extLst>
            </p:cNvPr>
            <p:cNvSpPr/>
            <p:nvPr/>
          </p:nvSpPr>
          <p:spPr>
            <a:xfrm>
              <a:off x="6540352" y="3095427"/>
              <a:ext cx="347345" cy="347345"/>
            </a:xfrm>
            <a:custGeom>
              <a:avLst/>
              <a:gdLst/>
              <a:ahLst/>
              <a:cxnLst/>
              <a:rect l="l" t="t" r="r" b="b"/>
              <a:pathLst>
                <a:path w="347345" h="347345">
                  <a:moveTo>
                    <a:pt x="173647" y="0"/>
                  </a:moveTo>
                  <a:lnTo>
                    <a:pt x="127482" y="6202"/>
                  </a:lnTo>
                  <a:lnTo>
                    <a:pt x="86000" y="23706"/>
                  </a:lnTo>
                  <a:lnTo>
                    <a:pt x="50857" y="50857"/>
                  </a:lnTo>
                  <a:lnTo>
                    <a:pt x="23706" y="86000"/>
                  </a:lnTo>
                  <a:lnTo>
                    <a:pt x="6202" y="127482"/>
                  </a:lnTo>
                  <a:lnTo>
                    <a:pt x="0" y="173647"/>
                  </a:lnTo>
                  <a:lnTo>
                    <a:pt x="6202" y="219807"/>
                  </a:lnTo>
                  <a:lnTo>
                    <a:pt x="23706" y="261287"/>
                  </a:lnTo>
                  <a:lnTo>
                    <a:pt x="50857" y="296432"/>
                  </a:lnTo>
                  <a:lnTo>
                    <a:pt x="86000" y="323585"/>
                  </a:lnTo>
                  <a:lnTo>
                    <a:pt x="127482" y="341091"/>
                  </a:lnTo>
                  <a:lnTo>
                    <a:pt x="173647" y="347294"/>
                  </a:lnTo>
                  <a:lnTo>
                    <a:pt x="219812" y="341091"/>
                  </a:lnTo>
                  <a:lnTo>
                    <a:pt x="261293" y="323585"/>
                  </a:lnTo>
                  <a:lnTo>
                    <a:pt x="296437" y="296432"/>
                  </a:lnTo>
                  <a:lnTo>
                    <a:pt x="323588" y="261287"/>
                  </a:lnTo>
                  <a:lnTo>
                    <a:pt x="341091" y="219807"/>
                  </a:lnTo>
                  <a:lnTo>
                    <a:pt x="347294" y="173647"/>
                  </a:lnTo>
                  <a:lnTo>
                    <a:pt x="341091" y="127482"/>
                  </a:lnTo>
                  <a:lnTo>
                    <a:pt x="323588" y="86000"/>
                  </a:lnTo>
                  <a:lnTo>
                    <a:pt x="296437" y="50857"/>
                  </a:lnTo>
                  <a:lnTo>
                    <a:pt x="261293" y="23706"/>
                  </a:lnTo>
                  <a:lnTo>
                    <a:pt x="219812" y="6202"/>
                  </a:lnTo>
                  <a:lnTo>
                    <a:pt x="173647" y="0"/>
                  </a:lnTo>
                  <a:close/>
                </a:path>
              </a:pathLst>
            </a:custGeom>
            <a:solidFill>
              <a:srgbClr val="71BF44"/>
            </a:solidFill>
          </p:spPr>
          <p:txBody>
            <a:bodyPr wrap="square" lIns="0" tIns="0" rIns="0" bIns="0" rtlCol="0"/>
            <a:lstStyle/>
            <a:p>
              <a:endParaRPr lang="en-NZ" noProof="0"/>
            </a:p>
          </p:txBody>
        </p:sp>
        <p:sp>
          <p:nvSpPr>
            <p:cNvPr id="56" name="object 25">
              <a:extLst>
                <a:ext uri="{FF2B5EF4-FFF2-40B4-BE49-F238E27FC236}">
                  <a16:creationId xmlns:a16="http://schemas.microsoft.com/office/drawing/2014/main" id="{56E18C21-FAC8-2D77-2E3F-0BC4E2EA18CC}"/>
                </a:ext>
              </a:extLst>
            </p:cNvPr>
            <p:cNvSpPr/>
            <p:nvPr/>
          </p:nvSpPr>
          <p:spPr>
            <a:xfrm>
              <a:off x="6624869" y="3284902"/>
              <a:ext cx="71120" cy="71120"/>
            </a:xfrm>
            <a:custGeom>
              <a:avLst/>
              <a:gdLst/>
              <a:ahLst/>
              <a:cxnLst/>
              <a:rect l="l" t="t" r="r" b="b"/>
              <a:pathLst>
                <a:path w="71120" h="71120">
                  <a:moveTo>
                    <a:pt x="0" y="0"/>
                  </a:moveTo>
                  <a:lnTo>
                    <a:pt x="71069" y="71069"/>
                  </a:lnTo>
                </a:path>
              </a:pathLst>
            </a:custGeom>
            <a:ln w="38100">
              <a:solidFill>
                <a:srgbClr val="FFFFFF"/>
              </a:solidFill>
            </a:ln>
          </p:spPr>
          <p:txBody>
            <a:bodyPr wrap="square" lIns="0" tIns="0" rIns="0" bIns="0" rtlCol="0"/>
            <a:lstStyle/>
            <a:p>
              <a:endParaRPr lang="en-NZ" noProof="0"/>
            </a:p>
          </p:txBody>
        </p:sp>
        <p:sp>
          <p:nvSpPr>
            <p:cNvPr id="62" name="object 26">
              <a:extLst>
                <a:ext uri="{FF2B5EF4-FFF2-40B4-BE49-F238E27FC236}">
                  <a16:creationId xmlns:a16="http://schemas.microsoft.com/office/drawing/2014/main" id="{90577A78-9117-567A-178B-0E6D7B5C3CCF}"/>
                </a:ext>
              </a:extLst>
            </p:cNvPr>
            <p:cNvSpPr/>
            <p:nvPr/>
          </p:nvSpPr>
          <p:spPr>
            <a:xfrm>
              <a:off x="6671673" y="3207570"/>
              <a:ext cx="148590" cy="148590"/>
            </a:xfrm>
            <a:custGeom>
              <a:avLst/>
              <a:gdLst/>
              <a:ahLst/>
              <a:cxnLst/>
              <a:rect l="l" t="t" r="r" b="b"/>
              <a:pathLst>
                <a:path w="148590" h="148589">
                  <a:moveTo>
                    <a:pt x="0" y="148399"/>
                  </a:moveTo>
                  <a:lnTo>
                    <a:pt x="148399" y="0"/>
                  </a:lnTo>
                </a:path>
              </a:pathLst>
            </a:custGeom>
            <a:ln w="38100">
              <a:solidFill>
                <a:srgbClr val="FFFFFF"/>
              </a:solidFill>
            </a:ln>
          </p:spPr>
          <p:txBody>
            <a:bodyPr wrap="square" lIns="0" tIns="0" rIns="0" bIns="0" rtlCol="0"/>
            <a:lstStyle/>
            <a:p>
              <a:endParaRPr lang="en-NZ" noProof="0"/>
            </a:p>
          </p:txBody>
        </p:sp>
      </p:grpSp>
      <p:graphicFrame>
        <p:nvGraphicFramePr>
          <p:cNvPr id="87" name="object 17">
            <a:extLst>
              <a:ext uri="{FF2B5EF4-FFF2-40B4-BE49-F238E27FC236}">
                <a16:creationId xmlns:a16="http://schemas.microsoft.com/office/drawing/2014/main" id="{F99DDD56-915E-0D92-79B2-1917302A5C10}"/>
              </a:ext>
            </a:extLst>
          </p:cNvPr>
          <p:cNvGraphicFramePr>
            <a:graphicFrameLocks noGrp="1"/>
          </p:cNvGraphicFramePr>
          <p:nvPr>
            <p:extLst>
              <p:ext uri="{D42A27DB-BD31-4B8C-83A1-F6EECF244321}">
                <p14:modId xmlns:p14="http://schemas.microsoft.com/office/powerpoint/2010/main" val="831660441"/>
              </p:ext>
            </p:extLst>
          </p:nvPr>
        </p:nvGraphicFramePr>
        <p:xfrm>
          <a:off x="631198" y="7574463"/>
          <a:ext cx="6393616" cy="1432560"/>
        </p:xfrm>
        <a:graphic>
          <a:graphicData uri="http://schemas.openxmlformats.org/drawingml/2006/table">
            <a:tbl>
              <a:tblPr firstRow="1" bandRow="1">
                <a:tableStyleId>{2D5ABB26-0587-4C30-8999-92F81FD0307C}</a:tableStyleId>
              </a:tblPr>
              <a:tblGrid>
                <a:gridCol w="1598404">
                  <a:extLst>
                    <a:ext uri="{9D8B030D-6E8A-4147-A177-3AD203B41FA5}">
                      <a16:colId xmlns:a16="http://schemas.microsoft.com/office/drawing/2014/main" val="20000"/>
                    </a:ext>
                  </a:extLst>
                </a:gridCol>
                <a:gridCol w="1642602">
                  <a:extLst>
                    <a:ext uri="{9D8B030D-6E8A-4147-A177-3AD203B41FA5}">
                      <a16:colId xmlns:a16="http://schemas.microsoft.com/office/drawing/2014/main" val="20002"/>
                    </a:ext>
                  </a:extLst>
                </a:gridCol>
                <a:gridCol w="541176">
                  <a:extLst>
                    <a:ext uri="{9D8B030D-6E8A-4147-A177-3AD203B41FA5}">
                      <a16:colId xmlns:a16="http://schemas.microsoft.com/office/drawing/2014/main" val="3252206810"/>
                    </a:ext>
                  </a:extLst>
                </a:gridCol>
                <a:gridCol w="1013030">
                  <a:extLst>
                    <a:ext uri="{9D8B030D-6E8A-4147-A177-3AD203B41FA5}">
                      <a16:colId xmlns:a16="http://schemas.microsoft.com/office/drawing/2014/main" val="4275164403"/>
                    </a:ext>
                  </a:extLst>
                </a:gridCol>
                <a:gridCol w="1598404">
                  <a:extLst>
                    <a:ext uri="{9D8B030D-6E8A-4147-A177-3AD203B41FA5}">
                      <a16:colId xmlns:a16="http://schemas.microsoft.com/office/drawing/2014/main" val="4129952221"/>
                    </a:ext>
                  </a:extLst>
                </a:gridCol>
              </a:tblGrid>
              <a:tr h="0">
                <a:tc gridSpan="5">
                  <a:txBody>
                    <a:bodyPr/>
                    <a:lstStyle/>
                    <a:p>
                      <a:pPr marL="12700">
                        <a:lnSpc>
                          <a:spcPct val="100000"/>
                        </a:lnSpc>
                        <a:spcBef>
                          <a:spcPts val="100"/>
                        </a:spcBef>
                      </a:pPr>
                      <a:r>
                        <a:rPr lang="en-NZ" sz="1400" b="1" noProof="0">
                          <a:solidFill>
                            <a:srgbClr val="005A6C"/>
                          </a:solidFill>
                          <a:latin typeface="Mulish ExtraBold"/>
                        </a:rPr>
                        <a:t>Digital participation in examinations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a:txBody>
                    <a:bodyPr/>
                    <a:lstStyle/>
                    <a:p>
                      <a:endParaRPr lang="en-NZ"/>
                    </a:p>
                  </a:txBody>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3417349"/>
                  </a:ext>
                </a:extLst>
              </a:tr>
              <a:tr h="129564">
                <a:tc>
                  <a:txBody>
                    <a:bodyPr/>
                    <a:lstStyle/>
                    <a:p>
                      <a:pPr marL="31750">
                        <a:lnSpc>
                          <a:spcPts val="1170"/>
                        </a:lnSpc>
                      </a:pPr>
                      <a:endParaRPr lang="en-NZ" sz="1000" b="1" noProof="0">
                        <a:solidFill>
                          <a:srgbClr val="2E3A42"/>
                        </a:solidFill>
                        <a:latin typeface="Inter"/>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75068040"/>
                  </a:ext>
                </a:extLst>
              </a:tr>
              <a:tr h="129564">
                <a:tc rowSpan="2" gridSpan="2">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r>
                        <a:rPr lang="en-NZ" sz="1000">
                          <a:solidFill>
                            <a:srgbClr val="2E3A42"/>
                          </a:solidFill>
                          <a:latin typeface="Inter"/>
                          <a:ea typeface="+mn-ea"/>
                          <a:cs typeface="Calibri" panose="020F0502020204030204" pitchFamily="34" charset="0"/>
                        </a:rPr>
                        <a:t>The percentage of Year 11s who participated in the NCEA co-requisite assessments (cumulative, as at end of the academic year).</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rowSpan="2" hMerge="1">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endParaRPr lang="en-NZ" sz="1000">
                        <a:solidFill>
                          <a:srgbClr val="2E3A42"/>
                        </a:solidFill>
                        <a:latin typeface="Inter"/>
                        <a:cs typeface="Calibri" panose="020F0502020204030204" pitchFamily="34" charset="0"/>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a:txBody>
                    <a:bodyPr/>
                    <a:lstStyle/>
                    <a:p>
                      <a:pPr marL="31750" marR="0" lvl="0" indent="0" algn="l" defTabSz="914400" rtl="0" eaLnBrk="1" fontAlgn="auto" latinLnBrk="0" hangingPunct="1">
                        <a:lnSpc>
                          <a:spcPts val="1170"/>
                        </a:lnSpc>
                        <a:spcBef>
                          <a:spcPts val="0"/>
                        </a:spcBef>
                        <a:spcAft>
                          <a:spcPts val="0"/>
                        </a:spcAft>
                        <a:buClrTx/>
                        <a:buSzTx/>
                        <a:buFontTx/>
                        <a:buNone/>
                        <a:tabLst/>
                        <a:defRPr/>
                      </a:pPr>
                      <a:endParaRPr lang="en-NZ" sz="1000">
                        <a:solidFill>
                          <a:srgbClr val="2E3A42"/>
                        </a:solidFill>
                        <a:latin typeface="Inter"/>
                        <a:cs typeface="Calibri" panose="020F0502020204030204" pitchFamily="34" charset="0"/>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b="1" spc="-10" noProof="0">
                          <a:solidFill>
                            <a:srgbClr val="2E3A42"/>
                          </a:solidFill>
                          <a:latin typeface="Inter"/>
                          <a:ea typeface="+mn-ea"/>
                          <a:cs typeface="+mn-cs"/>
                        </a:rPr>
                        <a:t>Target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b="1" spc="-10" noProof="0">
                          <a:solidFill>
                            <a:srgbClr val="2E3A42"/>
                          </a:solidFill>
                          <a:latin typeface="Inter"/>
                          <a:ea typeface="+mn-ea"/>
                          <a:cs typeface="+mn-cs"/>
                        </a:rPr>
                        <a:t>YTD</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54794515"/>
                  </a:ext>
                </a:extLst>
              </a:tr>
              <a:tr h="129564">
                <a:tc gridSpan="2" vMerge="1">
                  <a:txBody>
                    <a:bodyPr/>
                    <a:lstStyle/>
                    <a:p>
                      <a:pPr marL="31750">
                        <a:lnSpc>
                          <a:spcPts val="1170"/>
                        </a:lnSpc>
                      </a:pPr>
                      <a:endParaRPr lang="en-NZ" sz="1000" b="1" noProof="0">
                        <a:solidFill>
                          <a:srgbClr val="2E3A42"/>
                        </a:solidFill>
                        <a:latin typeface="Inter"/>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88900" indent="0">
                        <a:lnSpc>
                          <a:spcPts val="1170"/>
                        </a:lnSpc>
                      </a:pPr>
                      <a:endParaRPr lang="en-NZ" sz="1000" spc="-10" noProof="0">
                        <a:solidFill>
                          <a:srgbClr val="2E3A42"/>
                        </a:solidFill>
                        <a:latin typeface="Inter"/>
                        <a:ea typeface="+mn-ea"/>
                        <a:cs typeface="Inter"/>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vMerge="1">
                  <a:txBody>
                    <a:bodyPr/>
                    <a:lstStyle/>
                    <a:p>
                      <a:endParaRPr lang="en-NZ"/>
                    </a:p>
                  </a:txBody>
                  <a:tcPr/>
                </a:tc>
                <a:tc>
                  <a:txBody>
                    <a:bodyPr/>
                    <a:lstStyle/>
                    <a:p>
                      <a:pPr marL="88900" indent="0">
                        <a:lnSpc>
                          <a:spcPts val="1170"/>
                        </a:lnSpc>
                      </a:pPr>
                      <a:r>
                        <a:rPr lang="en-NZ" sz="1000" spc="-10" noProof="0">
                          <a:solidFill>
                            <a:srgbClr val="2E3A42"/>
                          </a:solidFill>
                          <a:latin typeface="Inter"/>
                          <a:ea typeface="+mn-ea"/>
                          <a:cs typeface="Inter"/>
                        </a:rPr>
                        <a:t>75%</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r>
                        <a:rPr lang="en-NZ" sz="1000" spc="-10" noProof="0">
                          <a:solidFill>
                            <a:srgbClr val="2E3A42"/>
                          </a:solidFill>
                          <a:latin typeface="Inter"/>
                          <a:ea typeface="+mn-ea"/>
                          <a:cs typeface="Inter"/>
                        </a:rPr>
                        <a:t>95%</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32506372"/>
                  </a:ext>
                </a:extLst>
              </a:tr>
              <a:tr h="129564">
                <a:tc>
                  <a:txBody>
                    <a:bodyPr/>
                    <a:lstStyle/>
                    <a:p>
                      <a:pPr marL="31750">
                        <a:lnSpc>
                          <a:spcPts val="1170"/>
                        </a:lnSpc>
                      </a:pPr>
                      <a:endParaRPr lang="en-NZ" sz="1000" b="1" noProof="0">
                        <a:solidFill>
                          <a:srgbClr val="2E3A42"/>
                        </a:solidFill>
                        <a:latin typeface="Inter"/>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61064153"/>
                  </a:ext>
                </a:extLst>
              </a:tr>
              <a:tr h="129564">
                <a:tc>
                  <a:txBody>
                    <a:bodyPr/>
                    <a:lstStyle/>
                    <a:p>
                      <a:pPr marL="31750">
                        <a:lnSpc>
                          <a:spcPts val="1170"/>
                        </a:lnSpc>
                      </a:pPr>
                      <a:r>
                        <a:rPr lang="en-NZ" sz="1000" b="1" noProof="0">
                          <a:solidFill>
                            <a:srgbClr val="2E3A42"/>
                          </a:solidFill>
                          <a:latin typeface="Inter"/>
                          <a:cs typeface="+mn-cs"/>
                        </a:rPr>
                        <a:t>Past results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8890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134574"/>
                  </a:ext>
                </a:extLst>
              </a:tr>
              <a:tr h="129564">
                <a:tc>
                  <a:txBody>
                    <a:bodyPr/>
                    <a:lstStyle/>
                    <a:p>
                      <a:pPr marL="31750" indent="0">
                        <a:lnSpc>
                          <a:spcPts val="1170"/>
                        </a:lnSpc>
                      </a:pPr>
                      <a:r>
                        <a:rPr lang="en-NZ" sz="1000" spc="-10" noProof="0">
                          <a:solidFill>
                            <a:srgbClr val="2E3A42"/>
                          </a:solidFill>
                          <a:latin typeface="Inter"/>
                          <a:ea typeface="+mn-ea"/>
                          <a:cs typeface="+mn-cs"/>
                        </a:rPr>
                        <a:t>2024/25 (established)</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marL="31750" indent="0">
                        <a:lnSpc>
                          <a:spcPts val="1170"/>
                        </a:lnSpc>
                      </a:pPr>
                      <a:r>
                        <a:rPr lang="en-NZ" sz="1000" spc="-10" noProof="0">
                          <a:solidFill>
                            <a:srgbClr val="2E3A42"/>
                          </a:solidFill>
                          <a:latin typeface="Inter"/>
                          <a:ea typeface="+mn-ea"/>
                          <a:cs typeface="+mn-cs"/>
                        </a:rPr>
                        <a:t> </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29564">
                <a:tc>
                  <a:txBody>
                    <a:bodyPr/>
                    <a:lstStyle/>
                    <a:p>
                      <a:pPr marL="31750" indent="0">
                        <a:lnSpc>
                          <a:spcPts val="1170"/>
                        </a:lnSpc>
                      </a:pPr>
                      <a:r>
                        <a:rPr lang="en-NZ" sz="1000" spc="-10">
                          <a:solidFill>
                            <a:srgbClr val="2E3A42"/>
                          </a:solidFill>
                          <a:latin typeface="Inter"/>
                          <a:ea typeface="+mn-ea"/>
                          <a:cs typeface="+mn-cs"/>
                        </a:rPr>
                        <a:t>91.5%</a:t>
                      </a: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gridSpan="3">
                  <a:txBody>
                    <a:bodyPr/>
                    <a:lstStyle/>
                    <a:p>
                      <a:pPr marL="31750" indent="0">
                        <a:lnSpc>
                          <a:spcPts val="1170"/>
                        </a:lnSpc>
                      </a:pPr>
                      <a:endParaRPr lang="en-NZ" sz="9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NZ"/>
                    </a:p>
                  </a:txBody>
                  <a:tcPr/>
                </a:tc>
                <a:tc hMerge="1">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31750" indent="0">
                        <a:lnSpc>
                          <a:spcPts val="1170"/>
                        </a:lnSpc>
                      </a:pPr>
                      <a:endParaRPr lang="en-NZ" sz="1000" spc="-10" noProof="0">
                        <a:solidFill>
                          <a:srgbClr val="2E3A42"/>
                        </a:solidFill>
                        <a:latin typeface="Inter"/>
                        <a:ea typeface="+mn-ea"/>
                        <a:cs typeface="+mn-cs"/>
                      </a:endParaRPr>
                    </a:p>
                  </a:txBody>
                  <a:tcPr marL="0" marR="0" marT="0" marB="0">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77707819"/>
                  </a:ext>
                </a:extLst>
              </a:tr>
            </a:tbl>
          </a:graphicData>
        </a:graphic>
      </p:graphicFrame>
      <p:grpSp>
        <p:nvGrpSpPr>
          <p:cNvPr id="89" name="object 23">
            <a:extLst>
              <a:ext uri="{FF2B5EF4-FFF2-40B4-BE49-F238E27FC236}">
                <a16:creationId xmlns:a16="http://schemas.microsoft.com/office/drawing/2014/main" id="{12A624F3-7865-8C5A-5808-D6115930F6D4}"/>
              </a:ext>
            </a:extLst>
          </p:cNvPr>
          <p:cNvGrpSpPr/>
          <p:nvPr/>
        </p:nvGrpSpPr>
        <p:grpSpPr>
          <a:xfrm>
            <a:off x="6316792" y="7933078"/>
            <a:ext cx="347345" cy="347345"/>
            <a:chOff x="6540352" y="3095427"/>
            <a:chExt cx="347345" cy="347345"/>
          </a:xfrm>
        </p:grpSpPr>
        <p:sp>
          <p:nvSpPr>
            <p:cNvPr id="90" name="object 24">
              <a:extLst>
                <a:ext uri="{FF2B5EF4-FFF2-40B4-BE49-F238E27FC236}">
                  <a16:creationId xmlns:a16="http://schemas.microsoft.com/office/drawing/2014/main" id="{EF243161-9699-73EB-19BC-F6CA42E23741}"/>
                </a:ext>
              </a:extLst>
            </p:cNvPr>
            <p:cNvSpPr/>
            <p:nvPr/>
          </p:nvSpPr>
          <p:spPr>
            <a:xfrm>
              <a:off x="6540352" y="3095427"/>
              <a:ext cx="347345" cy="347345"/>
            </a:xfrm>
            <a:custGeom>
              <a:avLst/>
              <a:gdLst/>
              <a:ahLst/>
              <a:cxnLst/>
              <a:rect l="l" t="t" r="r" b="b"/>
              <a:pathLst>
                <a:path w="347345" h="347345">
                  <a:moveTo>
                    <a:pt x="173647" y="0"/>
                  </a:moveTo>
                  <a:lnTo>
                    <a:pt x="127482" y="6202"/>
                  </a:lnTo>
                  <a:lnTo>
                    <a:pt x="86000" y="23706"/>
                  </a:lnTo>
                  <a:lnTo>
                    <a:pt x="50857" y="50857"/>
                  </a:lnTo>
                  <a:lnTo>
                    <a:pt x="23706" y="86000"/>
                  </a:lnTo>
                  <a:lnTo>
                    <a:pt x="6202" y="127482"/>
                  </a:lnTo>
                  <a:lnTo>
                    <a:pt x="0" y="173647"/>
                  </a:lnTo>
                  <a:lnTo>
                    <a:pt x="6202" y="219807"/>
                  </a:lnTo>
                  <a:lnTo>
                    <a:pt x="23706" y="261287"/>
                  </a:lnTo>
                  <a:lnTo>
                    <a:pt x="50857" y="296432"/>
                  </a:lnTo>
                  <a:lnTo>
                    <a:pt x="86000" y="323585"/>
                  </a:lnTo>
                  <a:lnTo>
                    <a:pt x="127482" y="341091"/>
                  </a:lnTo>
                  <a:lnTo>
                    <a:pt x="173647" y="347294"/>
                  </a:lnTo>
                  <a:lnTo>
                    <a:pt x="219812" y="341091"/>
                  </a:lnTo>
                  <a:lnTo>
                    <a:pt x="261293" y="323585"/>
                  </a:lnTo>
                  <a:lnTo>
                    <a:pt x="296437" y="296432"/>
                  </a:lnTo>
                  <a:lnTo>
                    <a:pt x="323588" y="261287"/>
                  </a:lnTo>
                  <a:lnTo>
                    <a:pt x="341091" y="219807"/>
                  </a:lnTo>
                  <a:lnTo>
                    <a:pt x="347294" y="173647"/>
                  </a:lnTo>
                  <a:lnTo>
                    <a:pt x="341091" y="127482"/>
                  </a:lnTo>
                  <a:lnTo>
                    <a:pt x="323588" y="86000"/>
                  </a:lnTo>
                  <a:lnTo>
                    <a:pt x="296437" y="50857"/>
                  </a:lnTo>
                  <a:lnTo>
                    <a:pt x="261293" y="23706"/>
                  </a:lnTo>
                  <a:lnTo>
                    <a:pt x="219812" y="6202"/>
                  </a:lnTo>
                  <a:lnTo>
                    <a:pt x="173647" y="0"/>
                  </a:lnTo>
                  <a:close/>
                </a:path>
              </a:pathLst>
            </a:custGeom>
            <a:solidFill>
              <a:srgbClr val="71BF44"/>
            </a:solidFill>
          </p:spPr>
          <p:txBody>
            <a:bodyPr wrap="square" lIns="0" tIns="0" rIns="0" bIns="0" rtlCol="0"/>
            <a:lstStyle/>
            <a:p>
              <a:endParaRPr lang="en-NZ" noProof="0"/>
            </a:p>
          </p:txBody>
        </p:sp>
        <p:sp>
          <p:nvSpPr>
            <p:cNvPr id="91" name="object 25">
              <a:extLst>
                <a:ext uri="{FF2B5EF4-FFF2-40B4-BE49-F238E27FC236}">
                  <a16:creationId xmlns:a16="http://schemas.microsoft.com/office/drawing/2014/main" id="{E696857A-A6BF-9073-FA08-64D51355BE16}"/>
                </a:ext>
              </a:extLst>
            </p:cNvPr>
            <p:cNvSpPr/>
            <p:nvPr/>
          </p:nvSpPr>
          <p:spPr>
            <a:xfrm>
              <a:off x="6624869" y="3284902"/>
              <a:ext cx="71120" cy="71120"/>
            </a:xfrm>
            <a:custGeom>
              <a:avLst/>
              <a:gdLst/>
              <a:ahLst/>
              <a:cxnLst/>
              <a:rect l="l" t="t" r="r" b="b"/>
              <a:pathLst>
                <a:path w="71120" h="71120">
                  <a:moveTo>
                    <a:pt x="0" y="0"/>
                  </a:moveTo>
                  <a:lnTo>
                    <a:pt x="71069" y="71069"/>
                  </a:lnTo>
                </a:path>
              </a:pathLst>
            </a:custGeom>
            <a:ln w="38100">
              <a:solidFill>
                <a:srgbClr val="FFFFFF"/>
              </a:solidFill>
            </a:ln>
          </p:spPr>
          <p:txBody>
            <a:bodyPr wrap="square" lIns="0" tIns="0" rIns="0" bIns="0" rtlCol="0"/>
            <a:lstStyle/>
            <a:p>
              <a:endParaRPr lang="en-NZ" noProof="0"/>
            </a:p>
          </p:txBody>
        </p:sp>
        <p:sp>
          <p:nvSpPr>
            <p:cNvPr id="92" name="object 26">
              <a:extLst>
                <a:ext uri="{FF2B5EF4-FFF2-40B4-BE49-F238E27FC236}">
                  <a16:creationId xmlns:a16="http://schemas.microsoft.com/office/drawing/2014/main" id="{A599ED5D-D96C-FF36-BFED-E1BC9F967E28}"/>
                </a:ext>
              </a:extLst>
            </p:cNvPr>
            <p:cNvSpPr/>
            <p:nvPr/>
          </p:nvSpPr>
          <p:spPr>
            <a:xfrm>
              <a:off x="6671673" y="3207570"/>
              <a:ext cx="148590" cy="148590"/>
            </a:xfrm>
            <a:custGeom>
              <a:avLst/>
              <a:gdLst/>
              <a:ahLst/>
              <a:cxnLst/>
              <a:rect l="l" t="t" r="r" b="b"/>
              <a:pathLst>
                <a:path w="148590" h="148589">
                  <a:moveTo>
                    <a:pt x="0" y="148399"/>
                  </a:moveTo>
                  <a:lnTo>
                    <a:pt x="148399" y="0"/>
                  </a:lnTo>
                </a:path>
              </a:pathLst>
            </a:custGeom>
            <a:ln w="38100">
              <a:solidFill>
                <a:srgbClr val="FFFFFF"/>
              </a:solidFill>
            </a:ln>
          </p:spPr>
          <p:txBody>
            <a:bodyPr wrap="square" lIns="0" tIns="0" rIns="0" bIns="0" rtlCol="0"/>
            <a:lstStyle/>
            <a:p>
              <a:endParaRPr lang="en-NZ" noProof="0"/>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eDocument" ma:contentTypeID="0x010100F0689A5EE7AE8B41BB904CC0D933B515003D3C5EB7ABE8BB45890630628B0EB07D" ma:contentTypeVersion="175" ma:contentTypeDescription="Create a new document." ma:contentTypeScope="" ma:versionID="fb06556213cf4b5b1bca72e288bdc4f4">
  <xsd:schema xmlns:xsd="http://www.w3.org/2001/XMLSchema" xmlns:xs="http://www.w3.org/2001/XMLSchema" xmlns:p="http://schemas.microsoft.com/office/2006/metadata/properties" xmlns:ns1="http://schemas.microsoft.com/sharepoint/v3" xmlns:ns2="84d5dd11-34d3-40c6-8a39-9df5a4c72681" xmlns:ns3="4f9c820c-e7e2-444d-97ee-45f2b3485c1d" xmlns:ns5="15ffb055-6eb4-45a1-bc20-bf2ac0d420da" xmlns:ns6="725c79e5-42ce-4aa0-ac78-b6418001f0d2" xmlns:ns7="c91a514c-9034-4fa3-897a-8352025b26ed" xmlns:ns8="f8258520-c0a9-44ff-950c-dcf144ec7b27" xmlns:ns9="9041ebba-a81c-4d56-bb33-df1ee4123f66" xmlns:ns10="e3a56873-e84e-4011-8799-9e0309cdb35f" targetNamespace="http://schemas.microsoft.com/office/2006/metadata/properties" ma:root="true" ma:fieldsID="14e4a3b3abfe571376a48736ee7fb34b" ns1:_="" ns2:_="" ns3:_="" ns5:_="" ns6:_="" ns7:_="" ns8:_="" ns9:_="" ns10:_="">
    <xsd:import namespace="http://schemas.microsoft.com/sharepoint/v3"/>
    <xsd:import namespace="84d5dd11-34d3-40c6-8a39-9df5a4c72681"/>
    <xsd:import namespace="4f9c820c-e7e2-444d-97ee-45f2b3485c1d"/>
    <xsd:import namespace="15ffb055-6eb4-45a1-bc20-bf2ac0d420da"/>
    <xsd:import namespace="725c79e5-42ce-4aa0-ac78-b6418001f0d2"/>
    <xsd:import namespace="c91a514c-9034-4fa3-897a-8352025b26ed"/>
    <xsd:import namespace="f8258520-c0a9-44ff-950c-dcf144ec7b27"/>
    <xsd:import namespace="9041ebba-a81c-4d56-bb33-df1ee4123f66"/>
    <xsd:import namespace="e3a56873-e84e-4011-8799-9e0309cdb35f"/>
    <xsd:element name="properties">
      <xsd:complexType>
        <xsd:sequence>
          <xsd:element name="documentManagement">
            <xsd:complexType>
              <xsd:all>
                <xsd:element ref="ns2:_dlc_DocId" minOccurs="0"/>
                <xsd:element ref="ns2:_dlc_DocIdUrl" minOccurs="0"/>
                <xsd:element ref="ns2:_dlc_DocIdPersistId" minOccurs="0"/>
                <xsd:element ref="ns3:DocumentType" minOccurs="0"/>
                <xsd:element ref="ns3:Narrative" minOccurs="0"/>
                <xsd:element ref="ns5:SecurityClassification" minOccurs="0"/>
                <xsd:element ref="ns3:Subactivity" minOccurs="0"/>
                <xsd:element ref="ns3:Case" minOccurs="0"/>
                <xsd:element ref="ns3:RelatedPeople" minOccurs="0"/>
                <xsd:element ref="ns3:CategoryName" minOccurs="0"/>
                <xsd:element ref="ns3:CategoryValue" minOccurs="0"/>
                <xsd:element ref="ns3:BusinessValue" minOccurs="0"/>
                <xsd:element ref="ns3:FunctionGroup" minOccurs="0"/>
                <xsd:element ref="ns3:Function" minOccurs="0"/>
                <xsd:element ref="ns3:PRAType" minOccurs="0"/>
                <xsd:element ref="ns3:PRADate1" minOccurs="0"/>
                <xsd:element ref="ns3:PRADate2" minOccurs="0"/>
                <xsd:element ref="ns3:PRADate3" minOccurs="0"/>
                <xsd:element ref="ns3:PRADateDisposal" minOccurs="0"/>
                <xsd:element ref="ns3:PRADateTrigger" minOccurs="0"/>
                <xsd:element ref="ns3:PRAText1" minOccurs="0"/>
                <xsd:element ref="ns3:PRAText2" minOccurs="0"/>
                <xsd:element ref="ns3:PRAText3" minOccurs="0"/>
                <xsd:element ref="ns3:PRAText4" minOccurs="0"/>
                <xsd:element ref="ns3:PRAText5" minOccurs="0"/>
                <xsd:element ref="ns3:AggregationStatus" minOccurs="0"/>
                <xsd:element ref="ns3:Project" minOccurs="0"/>
                <xsd:element ref="ns3:Activity" minOccurs="0"/>
                <xsd:element ref="ns6:AggregationNarrative" minOccurs="0"/>
                <xsd:element ref="ns7:Team" minOccurs="0"/>
                <xsd:element ref="ns7:Level2" minOccurs="0"/>
                <xsd:element ref="ns7:Level3" minOccurs="0"/>
                <xsd:element ref="ns7:OverrideLabel" minOccurs="0"/>
                <xsd:element ref="ns7:SetLabel" minOccurs="0"/>
                <xsd:element ref="ns2:TaxCatchAll" minOccurs="0"/>
                <xsd:element ref="ns2:TaxCatchAllLabel" minOccurs="0"/>
                <xsd:element ref="ns8:MāoriActivity" minOccurs="0"/>
                <xsd:element ref="ns8:MāoriFunction" minOccurs="0"/>
                <xsd:element ref="ns9:VersionComments" minOccurs="0"/>
                <xsd:element ref="ns9:ManagerConfidential" minOccurs="0"/>
                <xsd:element ref="ns5:KeyWords" minOccurs="0"/>
                <xsd:element ref="ns7:Year" minOccurs="0"/>
                <xsd:element ref="ns10:MediaServiceMetadata" minOccurs="0"/>
                <xsd:element ref="ns10:MediaServiceFastMetadata" minOccurs="0"/>
                <xsd:element ref="ns10:MediaServiceSearchProperties" minOccurs="0"/>
                <xsd:element ref="ns10:RequestType" minOccurs="0"/>
                <xsd:element ref="ns2:SharedWithUsers" minOccurs="0"/>
                <xsd:element ref="ns2:SharedWithDetails" minOccurs="0"/>
                <xsd:element ref="ns10:RequestStatus" minOccurs="0"/>
                <xsd:element ref="ns10:lcf76f155ced4ddcb4097134ff3c332f" minOccurs="0"/>
                <xsd:element ref="ns10:MediaServiceOCR" minOccurs="0"/>
                <xsd:element ref="ns10:MediaServiceGenerationTime" minOccurs="0"/>
                <xsd:element ref="ns10:MediaServiceEventHashCode" minOccurs="0"/>
                <xsd:element ref="ns10:MediaServiceDateTaken" minOccurs="0"/>
                <xsd:element ref="ns10:MediaServiceObjectDetectorVersions" minOccurs="0"/>
                <xsd:element ref="ns10:MediaLengthInSeconds" minOccurs="0"/>
                <xsd:element ref="ns10:MediaServiceLocation" minOccurs="0"/>
                <xsd:element ref="ns1:_ip_UnifiedCompliancePolicyProperties" minOccurs="0"/>
                <xsd:element ref="ns1:_ip_UnifiedCompliancePolicyUIAction" minOccurs="0"/>
                <xsd:element ref="ns2:d608d22e7c7d462f9b0368716885e697"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68" nillable="true" ma:displayName="Unified Compliance Policy Properties" ma:hidden="true" ma:internalName="_ip_UnifiedCompliancePolicyProperties">
      <xsd:simpleType>
        <xsd:restriction base="dms:Note"/>
      </xsd:simpleType>
    </xsd:element>
    <xsd:element name="_ip_UnifiedCompliancePolicyUIAction" ma:index="6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4d5dd11-34d3-40c6-8a39-9df5a4c72681"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element name="TaxCatchAll" ma:index="43" nillable="true" ma:displayName="Taxonomy Catch All Column" ma:hidden="true" ma:list="{c60bb24d-0d49-435d-a344-cce1fe55a995}" ma:internalName="TaxCatchAll" ma:readOnly="false" ma:showField="CatchAllData" ma:web="84d5dd11-34d3-40c6-8a39-9df5a4c72681">
      <xsd:complexType>
        <xsd:complexContent>
          <xsd:extension base="dms:MultiChoiceLookup">
            <xsd:sequence>
              <xsd:element name="Value" type="dms:Lookup" maxOccurs="unbounded" minOccurs="0" nillable="true"/>
            </xsd:sequence>
          </xsd:extension>
        </xsd:complexContent>
      </xsd:complexType>
    </xsd:element>
    <xsd:element name="TaxCatchAllLabel" ma:index="44" nillable="true" ma:displayName="Taxonomy Catch All Column1" ma:list="{c60bb24d-0d49-435d-a344-cce1fe55a995}" ma:internalName="TaxCatchAllLabel" ma:readOnly="false" ma:showField="CatchAllDataLabel" ma:web="84d5dd11-34d3-40c6-8a39-9df5a4c72681">
      <xsd:complexType>
        <xsd:complexContent>
          <xsd:extension base="dms:MultiChoiceLookup">
            <xsd:sequence>
              <xsd:element name="Value" type="dms:Lookup" maxOccurs="unbounded" minOccurs="0" nillable="true"/>
            </xsd:sequence>
          </xsd:extension>
        </xsd:complexContent>
      </xsd:complexType>
    </xsd:element>
    <xsd:element name="SharedWithUsers" ma:index="56"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57" nillable="true" ma:displayName="Shared With Details" ma:description="" ma:internalName="SharedWithDetails" ma:readOnly="true">
      <xsd:simpleType>
        <xsd:restriction base="dms:Note">
          <xsd:maxLength value="255"/>
        </xsd:restriction>
      </xsd:simpleType>
    </xsd:element>
    <xsd:element name="d608d22e7c7d462f9b0368716885e697" ma:index="71" nillable="true" ma:taxonomy="true" ma:internalName="d608d22e7c7d462f9b0368716885e697" ma:taxonomyFieldName="Business_x0020_Unit" ma:displayName="Business Unit" ma:default="" ma:fieldId="{d608d22e-7c7d-462f-9b03-68716885e697}" ma:taxonomyMulti="true" ma:sspId="fa8a9138-13f7-40e5-b257-a7bd404cb8ef" ma:termSetId="30db9fb5-e6de-4540-9176-56e5bd539355"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f9c820c-e7e2-444d-97ee-45f2b3485c1d" elementFormDefault="qualified">
    <xsd:import namespace="http://schemas.microsoft.com/office/2006/documentManagement/types"/>
    <xsd:import namespace="http://schemas.microsoft.com/office/infopath/2007/PartnerControls"/>
    <xsd:element name="DocumentType" ma:index="11" nillable="true" ma:displayName="Document Type" ma:format="Dropdown" ma:hidden="true" ma:internalName="DocumentType">
      <xsd:simpleType>
        <xsd:union memberTypes="dms:Text">
          <xsd:simpleType>
            <xsd:restriction base="dms:Choice">
              <xsd:enumeration value="APPLICATION, certificate, consent related"/>
              <xsd:enumeration value="CONTRACT, Variation, Agreement"/>
              <xsd:enumeration value="CORRESPONDENCE"/>
              <xsd:enumeration value="DRAWING, Plan, Map"/>
              <xsd:enumeration value="EMPLOYMENT related"/>
              <xsd:enumeration value="FINANCIAL related"/>
              <xsd:enumeration value="KNOWLEDGE article"/>
              <xsd:enumeration value="MEETING related"/>
              <xsd:enumeration value="MEMO, Filenote, Email"/>
              <xsd:enumeration value="MODEL, Calculation, Working"/>
              <xsd:enumeration value="PHOTO, Image or Multi-media"/>
              <xsd:enumeration value="PRESENTATION"/>
              <xsd:enumeration value="PUBLICATION material"/>
              <xsd:enumeration value="PURCHASING related"/>
              <xsd:enumeration value="REPORT, or planning related"/>
              <xsd:enumeration value="RULES, Policy, Bylaw, procedure"/>
              <xsd:enumeration value="SERVICE REQUEST related"/>
              <xsd:enumeration value="SPECIFICATION or standard"/>
              <xsd:enumeration value="SUPPLIER PRODUCT Info"/>
              <xsd:enumeration value="TEMPLATE, Checklist or Form"/>
            </xsd:restriction>
          </xsd:simpleType>
        </xsd:union>
      </xsd:simpleType>
    </xsd:element>
    <xsd:element name="Narrative" ma:index="13" nillable="true" ma:displayName="Narrative" ma:hidden="true" ma:internalName="Narrative" ma:readOnly="false">
      <xsd:simpleType>
        <xsd:restriction base="dms:Note"/>
      </xsd:simpleType>
    </xsd:element>
    <xsd:element name="Subactivity" ma:index="15" nillable="true" ma:displayName="Subactivity" ma:default="NA" ma:hidden="true" ma:internalName="Subactivity" ma:readOnly="false">
      <xsd:simpleType>
        <xsd:restriction base="dms:Text">
          <xsd:maxLength value="255"/>
        </xsd:restriction>
      </xsd:simpleType>
    </xsd:element>
    <xsd:element name="Case" ma:index="16" nillable="true" ma:displayName="Request ID" ma:default="NA" ma:hidden="true" ma:internalName="Case" ma:readOnly="false">
      <xsd:simpleType>
        <xsd:restriction base="dms:Text">
          <xsd:maxLength value="255"/>
        </xsd:restriction>
      </xsd:simpleType>
    </xsd:element>
    <xsd:element name="RelatedPeople" ma:index="17" nillable="true" ma:displayName="Related People" ma:hidden="true" ma:list="UserInfo" ma:SharePointGroup="0" ma:internalName="RelatedPeople" ma:readOnly="fals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CategoryName" ma:index="18" nillable="true" ma:displayName="Subfolder" ma:default="Correspondence" ma:format="Dropdown" ma:hidden="true" ma:indexed="true" ma:internalName="CategoryName">
      <xsd:simpleType>
        <xsd:union memberTypes="dms:Text">
          <xsd:simpleType>
            <xsd:restriction base="dms:Choice">
              <xsd:enumeration value="Correspondence"/>
              <xsd:enumeration value="Related Documents"/>
              <xsd:enumeration value="Approvals"/>
              <xsd:enumeration value="Draft Response"/>
              <xsd:enumeration value="Final Response"/>
            </xsd:restriction>
          </xsd:simpleType>
        </xsd:union>
      </xsd:simpleType>
    </xsd:element>
    <xsd:element name="CategoryValue" ma:index="19" nillable="true" ma:displayName="Category 2" ma:default="NA" ma:hidden="true" ma:internalName="CategoryValue" ma:readOnly="false">
      <xsd:simpleType>
        <xsd:restriction base="dms:Text">
          <xsd:maxLength value="255"/>
        </xsd:restriction>
      </xsd:simpleType>
    </xsd:element>
    <xsd:element name="BusinessValue" ma:index="20" nillable="true" ma:displayName="Business Value" ma:hidden="true" ma:internalName="BusinessValue" ma:readOnly="false">
      <xsd:simpleType>
        <xsd:restriction base="dms:Text">
          <xsd:maxLength value="255"/>
        </xsd:restriction>
      </xsd:simpleType>
    </xsd:element>
    <xsd:element name="FunctionGroup" ma:index="21" nillable="true" ma:displayName="Function Group" ma:default="Active" ma:format="Dropdown" ma:hidden="true" ma:internalName="FunctionGroup">
      <xsd:simpleType>
        <xsd:union memberTypes="dms:Text">
          <xsd:simpleType>
            <xsd:restriction base="dms:Choice">
              <xsd:enumeration value="Active"/>
              <xsd:enumeration value="Legacy Information"/>
            </xsd:restriction>
          </xsd:simpleType>
        </xsd:union>
      </xsd:simpleType>
    </xsd:element>
    <xsd:element name="Function" ma:index="22" nillable="true" ma:displayName="Function" ma:default="Official Correspondence" ma:hidden="true" ma:internalName="Function" ma:readOnly="false">
      <xsd:simpleType>
        <xsd:restriction base="dms:Text">
          <xsd:maxLength value="255"/>
        </xsd:restriction>
      </xsd:simpleType>
    </xsd:element>
    <xsd:element name="PRAType" ma:index="23" nillable="true" ma:displayName="PRA Type" ma:default="Doc" ma:hidden="true" ma:indexed="true" ma:internalName="PRAType" ma:readOnly="false">
      <xsd:simpleType>
        <xsd:restriction base="dms:Text">
          <xsd:maxLength value="255"/>
        </xsd:restriction>
      </xsd:simpleType>
    </xsd:element>
    <xsd:element name="PRADate1" ma:index="24" nillable="true" ma:displayName="PRA Date 1" ma:format="DateOnly" ma:hidden="true" ma:internalName="PRADate1" ma:readOnly="false">
      <xsd:simpleType>
        <xsd:restriction base="dms:DateTime"/>
      </xsd:simpleType>
    </xsd:element>
    <xsd:element name="PRADate2" ma:index="25" nillable="true" ma:displayName="PRA Date 2" ma:format="DateOnly" ma:hidden="true" ma:internalName="PRADate2" ma:readOnly="false">
      <xsd:simpleType>
        <xsd:restriction base="dms:DateTime"/>
      </xsd:simpleType>
    </xsd:element>
    <xsd:element name="PRADate3" ma:index="26" nillable="true" ma:displayName="PRA Date 3" ma:format="DateOnly" ma:hidden="true" ma:internalName="PRADate3" ma:readOnly="false">
      <xsd:simpleType>
        <xsd:restriction base="dms:DateTime"/>
      </xsd:simpleType>
    </xsd:element>
    <xsd:element name="PRADateDisposal" ma:index="27" nillable="true" ma:displayName="PRA Date Disposal" ma:format="DateOnly" ma:hidden="true" ma:internalName="PRADateDisposal" ma:readOnly="false">
      <xsd:simpleType>
        <xsd:restriction base="dms:DateTime"/>
      </xsd:simpleType>
    </xsd:element>
    <xsd:element name="PRADateTrigger" ma:index="28" nillable="true" ma:displayName="PRA Date Trigger" ma:format="DateOnly" ma:hidden="true" ma:internalName="PRADateTrigger" ma:readOnly="false">
      <xsd:simpleType>
        <xsd:restriction base="dms:DateTime"/>
      </xsd:simpleType>
    </xsd:element>
    <xsd:element name="PRAText1" ma:index="29" nillable="true" ma:displayName="PRA Text 1" ma:hidden="true" ma:internalName="PRAText1" ma:readOnly="false">
      <xsd:simpleType>
        <xsd:restriction base="dms:Text">
          <xsd:maxLength value="255"/>
        </xsd:restriction>
      </xsd:simpleType>
    </xsd:element>
    <xsd:element name="PRAText2" ma:index="30" nillable="true" ma:displayName="PRA Text 2" ma:hidden="true" ma:internalName="PRAText2" ma:readOnly="false">
      <xsd:simpleType>
        <xsd:restriction base="dms:Text">
          <xsd:maxLength value="255"/>
        </xsd:restriction>
      </xsd:simpleType>
    </xsd:element>
    <xsd:element name="PRAText3" ma:index="31" nillable="true" ma:displayName="PRA Text 3" ma:hidden="true" ma:internalName="PRAText3" ma:readOnly="false">
      <xsd:simpleType>
        <xsd:restriction base="dms:Text">
          <xsd:maxLength value="255"/>
        </xsd:restriction>
      </xsd:simpleType>
    </xsd:element>
    <xsd:element name="PRAText4" ma:index="32" nillable="true" ma:displayName="PRA Text 4" ma:hidden="true" ma:internalName="PRAText4" ma:readOnly="false">
      <xsd:simpleType>
        <xsd:restriction base="dms:Text">
          <xsd:maxLength value="255"/>
        </xsd:restriction>
      </xsd:simpleType>
    </xsd:element>
    <xsd:element name="PRAText5" ma:index="33" nillable="true" ma:displayName="PRA Text 5" ma:hidden="true" ma:internalName="PRAText5" ma:readOnly="false">
      <xsd:simpleType>
        <xsd:restriction base="dms:Text">
          <xsd:maxLength value="255"/>
        </xsd:restriction>
      </xsd:simpleType>
    </xsd:element>
    <xsd:element name="AggregationStatus" ma:index="34" nillable="true" ma:displayName="Aggregation Status" ma:default="Normal" ma:format="Dropdown" ma:hidden="true" ma:internalName="AggregationStatus">
      <xsd:simpleType>
        <xsd:union memberTypes="dms:Text">
          <xsd:simpleType>
            <xsd:restriction base="dms:Choice">
              <xsd:enumeration value="Delete Soon"/>
              <xsd:enumeration value="Transfer Soon"/>
              <xsd:enumeration value="Appraise Soon"/>
              <xsd:enumeration value="Delete"/>
              <xsd:enumeration value="Transfer"/>
              <xsd:enumeration value="Appraise"/>
              <xsd:enumeration value="Hold"/>
              <xsd:enumeration value="Normal"/>
              <xsd:enumeration value="Archive"/>
            </xsd:restriction>
          </xsd:simpleType>
        </xsd:union>
      </xsd:simpleType>
    </xsd:element>
    <xsd:element name="Project" ma:index="35" nillable="true" ma:displayName="Project" ma:default="NA" ma:hidden="true" ma:internalName="Project" ma:readOnly="false">
      <xsd:simpleType>
        <xsd:restriction base="dms:Text">
          <xsd:maxLength value="255"/>
        </xsd:restriction>
      </xsd:simpleType>
    </xsd:element>
    <xsd:element name="Activity" ma:index="36" nillable="true" ma:displayName="Activity" ma:default="Official Correspondence Register" ma:hidden="true" ma:internalName="Activity" ma:readOnly="fals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5ffb055-6eb4-45a1-bc20-bf2ac0d420da" elementFormDefault="qualified">
    <xsd:import namespace="http://schemas.microsoft.com/office/2006/documentManagement/types"/>
    <xsd:import namespace="http://schemas.microsoft.com/office/infopath/2007/PartnerControls"/>
    <xsd:element name="SecurityClassification" ma:index="14" nillable="true" ma:displayName="Security Classification" ma:format="Dropdown" ma:hidden="true" ma:internalName="SecurityClassification">
      <xsd:simpleType>
        <xsd:union memberTypes="dms:Text">
          <xsd:simpleType>
            <xsd:restriction base="dms:Choice">
              <xsd:enumeration value="Confidential"/>
              <xsd:enumeration value="Restricted"/>
              <xsd:enumeration value="Unrestricted"/>
            </xsd:restriction>
          </xsd:simpleType>
        </xsd:union>
      </xsd:simpleType>
    </xsd:element>
    <xsd:element name="KeyWords" ma:index="49" nillable="true" ma:displayName="Key Words" ma:hidden="true" ma:internalName="KeyWords" ma:readOnly="fals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25c79e5-42ce-4aa0-ac78-b6418001f0d2" elementFormDefault="qualified">
    <xsd:import namespace="http://schemas.microsoft.com/office/2006/documentManagement/types"/>
    <xsd:import namespace="http://schemas.microsoft.com/office/infopath/2007/PartnerControls"/>
    <xsd:element name="AggregationNarrative" ma:index="37" nillable="true" ma:displayName="Aggregation Narrative" ma:hidden="true" ma:internalName="AggregationNarrative" ma:readOnly="fals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1a514c-9034-4fa3-897a-8352025b26ed" elementFormDefault="qualified">
    <xsd:import namespace="http://schemas.microsoft.com/office/2006/documentManagement/types"/>
    <xsd:import namespace="http://schemas.microsoft.com/office/infopath/2007/PartnerControls"/>
    <xsd:element name="Team" ma:index="38" nillable="true" ma:displayName="Team" ma:default="Official Correspondence Register" ma:hidden="true" ma:internalName="Team" ma:readOnly="false">
      <xsd:simpleType>
        <xsd:restriction base="dms:Text">
          <xsd:maxLength value="255"/>
        </xsd:restriction>
      </xsd:simpleType>
    </xsd:element>
    <xsd:element name="Level2" ma:index="39" nillable="true" ma:displayName="Level2" ma:default="NA" ma:hidden="true" ma:internalName="Level2" ma:readOnly="false">
      <xsd:simpleType>
        <xsd:restriction base="dms:Text">
          <xsd:maxLength value="255"/>
        </xsd:restriction>
      </xsd:simpleType>
    </xsd:element>
    <xsd:element name="Level3" ma:index="40" nillable="true" ma:displayName="Level3" ma:hidden="true" ma:internalName="Level3" ma:readOnly="false">
      <xsd:simpleType>
        <xsd:restriction base="dms:Text">
          <xsd:maxLength value="255"/>
        </xsd:restriction>
      </xsd:simpleType>
    </xsd:element>
    <xsd:element name="OverrideLabel" ma:index="41" nillable="true" ma:displayName="Override Label" ma:hidden="true" ma:indexed="true" ma:internalName="OverrideLabel" ma:readOnly="false">
      <xsd:simpleType>
        <xsd:restriction base="dms:Text">
          <xsd:maxLength value="255"/>
        </xsd:restriction>
      </xsd:simpleType>
    </xsd:element>
    <xsd:element name="SetLabel" ma:index="42" nillable="true" ma:displayName="Set Label" ma:default="D02M" ma:hidden="true" ma:indexed="true" ma:internalName="SetLabel" ma:readOnly="false">
      <xsd:simpleType>
        <xsd:restriction base="dms:Text">
          <xsd:maxLength value="255"/>
        </xsd:restriction>
      </xsd:simpleType>
    </xsd:element>
    <xsd:element name="Year" ma:index="50" nillable="true" ma:displayName="Year" ma:default="NA" ma:hidden="true" ma:internalName="Year" ma:readOnly="fals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8258520-c0a9-44ff-950c-dcf144ec7b27" elementFormDefault="qualified">
    <xsd:import namespace="http://schemas.microsoft.com/office/2006/documentManagement/types"/>
    <xsd:import namespace="http://schemas.microsoft.com/office/infopath/2007/PartnerControls"/>
    <xsd:element name="MāoriActivity" ma:index="45" nillable="true" ma:displayName="Māori Activity" ma:default="NA" ma:internalName="M_x0101_oriActivity">
      <xsd:simpleType>
        <xsd:restriction base="dms:Text">
          <xsd:maxLength value="255"/>
        </xsd:restriction>
      </xsd:simpleType>
    </xsd:element>
    <xsd:element name="MāoriFunction" ma:index="46" nillable="true" ma:displayName="Māori Function" ma:default="NA" ma:internalName="M_x0101_oriFunction">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41ebba-a81c-4d56-bb33-df1ee4123f66" elementFormDefault="qualified">
    <xsd:import namespace="http://schemas.microsoft.com/office/2006/documentManagement/types"/>
    <xsd:import namespace="http://schemas.microsoft.com/office/infopath/2007/PartnerControls"/>
    <xsd:element name="VersionComments" ma:index="47" nillable="true" ma:displayName="Version Comments" ma:internalName="VersionComments">
      <xsd:simpleType>
        <xsd:restriction base="dms:Note">
          <xsd:maxLength value="255"/>
        </xsd:restriction>
      </xsd:simpleType>
    </xsd:element>
    <xsd:element name="ManagerConfidential" ma:index="48" nillable="true" ma:displayName="Manager Confidential" ma:default="NA" ma:hidden="true" ma:internalName="ManagerConfidential" ma:readOnly="fals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a56873-e84e-4011-8799-9e0309cdb35f" elementFormDefault="qualified">
    <xsd:import namespace="http://schemas.microsoft.com/office/2006/documentManagement/types"/>
    <xsd:import namespace="http://schemas.microsoft.com/office/infopath/2007/PartnerControls"/>
    <xsd:element name="MediaServiceMetadata" ma:index="51" nillable="true" ma:displayName="MediaServiceMetadata" ma:description="" ma:hidden="true" ma:internalName="MediaServiceMetadata" ma:readOnly="true">
      <xsd:simpleType>
        <xsd:restriction base="dms:Note"/>
      </xsd:simpleType>
    </xsd:element>
    <xsd:element name="MediaServiceFastMetadata" ma:index="52" nillable="true" ma:displayName="MediaServiceFastMetadata" ma:description="" ma:hidden="true" ma:internalName="MediaServiceFastMetadata" ma:readOnly="true">
      <xsd:simpleType>
        <xsd:restriction base="dms:Note"/>
      </xsd:simpleType>
    </xsd:element>
    <xsd:element name="MediaServiceSearchProperties" ma:index="53" nillable="true" ma:displayName="MediaServiceSearchProperties" ma:description="" ma:hidden="true" ma:internalName="MediaServiceSearchProperties" ma:readOnly="true">
      <xsd:simpleType>
        <xsd:restriction base="dms:Note"/>
      </xsd:simpleType>
    </xsd:element>
    <xsd:element name="RequestType" ma:index="54" nillable="true" ma:displayName="Request Type" ma:default="NA" ma:hidden="true" ma:indexed="true" ma:internalName="RequestType" ma:readOnly="false">
      <xsd:simpleType>
        <xsd:restriction base="dms:Text">
          <xsd:maxLength value="255"/>
        </xsd:restriction>
      </xsd:simpleType>
    </xsd:element>
    <xsd:element name="RequestStatus" ma:index="58" nillable="true" ma:displayName="Request Status" ma:default="NA" ma:internalName="RequestStatus">
      <xsd:simpleType>
        <xsd:restriction base="dms:Text">
          <xsd:maxLength value="255"/>
        </xsd:restriction>
      </xsd:simpleType>
    </xsd:element>
    <xsd:element name="lcf76f155ced4ddcb4097134ff3c332f" ma:index="59" nillable="true" ma:taxonomy="true" ma:internalName="lcf76f155ced4ddcb4097134ff3c332f" ma:taxonomyFieldName="MediaServiceImageTags" ma:displayName="Image Tags" ma:readOnly="false" ma:fieldId="{5cf76f15-5ced-4ddc-b409-7134ff3c332f}" ma:taxonomyMulti="true" ma:sspId="fa8a9138-13f7-40e5-b257-a7bd404cb8ef" ma:termSetId="09814cd3-568e-fe90-9814-8d621ff8fb84" ma:anchorId="fba54fb3-c3e1-fe81-a776-ca4b69148c4d" ma:open="true" ma:isKeyword="false">
      <xsd:complexType>
        <xsd:sequence>
          <xsd:element ref="pc:Terms" minOccurs="0" maxOccurs="1"/>
        </xsd:sequence>
      </xsd:complexType>
    </xsd:element>
    <xsd:element name="MediaServiceOCR" ma:index="61" nillable="true" ma:displayName="Extracted Text" ma:description="" ma:internalName="MediaServiceOCR" ma:readOnly="true">
      <xsd:simpleType>
        <xsd:restriction base="dms:Note">
          <xsd:maxLength value="255"/>
        </xsd:restriction>
      </xsd:simpleType>
    </xsd:element>
    <xsd:element name="MediaServiceGenerationTime" ma:index="62" nillable="true" ma:displayName="MediaServiceGenerationTime" ma:description="" ma:hidden="true" ma:internalName="MediaServiceGenerationTime" ma:readOnly="true">
      <xsd:simpleType>
        <xsd:restriction base="dms:Text"/>
      </xsd:simpleType>
    </xsd:element>
    <xsd:element name="MediaServiceEventHashCode" ma:index="63" nillable="true" ma:displayName="MediaServiceEventHashCode" ma:description="" ma:hidden="true" ma:internalName="MediaServiceEventHashCode" ma:readOnly="true">
      <xsd:simpleType>
        <xsd:restriction base="dms:Text"/>
      </xsd:simpleType>
    </xsd:element>
    <xsd:element name="MediaServiceDateTaken" ma:index="64" nillable="true" ma:displayName="MediaServiceDateTaken" ma:description="" ma:hidden="true" ma:indexed="true" ma:internalName="MediaServiceDateTaken" ma:readOnly="true">
      <xsd:simpleType>
        <xsd:restriction base="dms:Text"/>
      </xsd:simpleType>
    </xsd:element>
    <xsd:element name="MediaServiceObjectDetectorVersions" ma:index="65" nillable="true" ma:displayName="MediaServiceObjectDetectorVersions" ma:description="" ma:hidden="true" ma:indexed="true" ma:internalName="MediaServiceObjectDetectorVersions" ma:readOnly="true">
      <xsd:simpleType>
        <xsd:restriction base="dms:Text"/>
      </xsd:simpleType>
    </xsd:element>
    <xsd:element name="MediaLengthInSeconds" ma:index="66" nillable="true" ma:displayName="MediaLengthInSeconds" ma:hidden="true" ma:internalName="MediaLengthInSeconds" ma:readOnly="true">
      <xsd:simpleType>
        <xsd:restriction base="dms:Unknown"/>
      </xsd:simpleType>
    </xsd:element>
    <xsd:element name="MediaServiceLocation" ma:index="67"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ma:index="12"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84d5dd11-34d3-40c6-8a39-9df5a4c72681">NZQA-1013235316-46540</_dlc_DocId>
    <_dlc_DocIdUrl xmlns="84d5dd11-34d3-40c6-8a39-9df5a4c72681">
      <Url>https://nzqa.sharepoint.com/sites/MT-OfficialCorresReg/_layouts/15/DocIdRedir.aspx?ID=NZQA-1013235316-46540</Url>
      <Description>NZQA-1013235316-46540</Description>
    </_dlc_DocIdUrl>
    <TaxCatchAll xmlns="84d5dd11-34d3-40c6-8a39-9df5a4c72681" xsi:nil="true"/>
    <Subactivity xmlns="4f9c820c-e7e2-444d-97ee-45f2b3485c1d">NA</Subactivity>
    <BusinessValue xmlns="4f9c820c-e7e2-444d-97ee-45f2b3485c1d" xsi:nil="true"/>
    <PRADateDisposal xmlns="4f9c820c-e7e2-444d-97ee-45f2b3485c1d" xsi:nil="true"/>
    <SecurityClassification xmlns="15ffb055-6eb4-45a1-bc20-bf2ac0d420da" xsi:nil="true"/>
    <KeyWords xmlns="15ffb055-6eb4-45a1-bc20-bf2ac0d420da" xsi:nil="true"/>
    <_ip_UnifiedCompliancePolicyUIAction xmlns="http://schemas.microsoft.com/sharepoint/v3" xsi:nil="true"/>
    <PRADate3 xmlns="4f9c820c-e7e2-444d-97ee-45f2b3485c1d" xsi:nil="true"/>
    <PRAText5 xmlns="4f9c820c-e7e2-444d-97ee-45f2b3485c1d" xsi:nil="true"/>
    <Level2 xmlns="c91a514c-9034-4fa3-897a-8352025b26ed">NA</Level2>
    <Activity xmlns="4f9c820c-e7e2-444d-97ee-45f2b3485c1d">Official Correspondence Register</Activity>
    <MāoriActivity xmlns="f8258520-c0a9-44ff-950c-dcf144ec7b27">NA</MāoriActivity>
    <RequestType xmlns="e3a56873-e84e-4011-8799-9e0309cdb35f">Ministerial Brief or Report</RequestType>
    <AggregationStatus xmlns="4f9c820c-e7e2-444d-97ee-45f2b3485c1d">Normal</AggregationStatus>
    <CategoryValue xmlns="4f9c820c-e7e2-444d-97ee-45f2b3485c1d">NA</CategoryValue>
    <PRADate2 xmlns="4f9c820c-e7e2-444d-97ee-45f2b3485c1d" xsi:nil="true"/>
    <SetLabel xmlns="c91a514c-9034-4fa3-897a-8352025b26ed">T10M</SetLabel>
    <Case xmlns="4f9c820c-e7e2-444d-97ee-45f2b3485c1d">NA</Case>
    <PRAText1 xmlns="4f9c820c-e7e2-444d-97ee-45f2b3485c1d" xsi:nil="true"/>
    <PRAText4 xmlns="4f9c820c-e7e2-444d-97ee-45f2b3485c1d" xsi:nil="true"/>
    <Level3 xmlns="c91a514c-9034-4fa3-897a-8352025b26ed" xsi:nil="true"/>
    <Team xmlns="c91a514c-9034-4fa3-897a-8352025b26ed">Official Correspondence Register</Team>
    <Project xmlns="4f9c820c-e7e2-444d-97ee-45f2b3485c1d">NA</Project>
    <d608d22e7c7d462f9b0368716885e697 xmlns="84d5dd11-34d3-40c6-8a39-9df5a4c72681">
      <Terms xmlns="http://schemas.microsoft.com/office/infopath/2007/PartnerControls"/>
    </d608d22e7c7d462f9b0368716885e697>
    <_ip_UnifiedCompliancePolicyProperties xmlns="http://schemas.microsoft.com/sharepoint/v3" xsi:nil="true"/>
    <RequestStatus xmlns="e3a56873-e84e-4011-8799-9e0309cdb35f">NA</RequestStatus>
    <FunctionGroup xmlns="4f9c820c-e7e2-444d-97ee-45f2b3485c1d">Active</FunctionGroup>
    <Function xmlns="4f9c820c-e7e2-444d-97ee-45f2b3485c1d">Official Correspondence</Function>
    <VersionComments xmlns="9041ebba-a81c-4d56-bb33-df1ee4123f66" xsi:nil="true"/>
    <ManagerConfidential xmlns="9041ebba-a81c-4d56-bb33-df1ee4123f66">NA</ManagerConfidential>
    <RelatedPeople xmlns="4f9c820c-e7e2-444d-97ee-45f2b3485c1d">
      <UserInfo>
        <DisplayName/>
        <AccountId xsi:nil="true"/>
        <AccountType/>
      </UserInfo>
    </RelatedPeople>
    <AggregationNarrative xmlns="725c79e5-42ce-4aa0-ac78-b6418001f0d2" xsi:nil="true"/>
    <PRAType xmlns="4f9c820c-e7e2-444d-97ee-45f2b3485c1d">Doc</PRAType>
    <PRADate1 xmlns="4f9c820c-e7e2-444d-97ee-45f2b3485c1d" xsi:nil="true"/>
    <DocumentType xmlns="4f9c820c-e7e2-444d-97ee-45f2b3485c1d" xsi:nil="true"/>
    <PRAText3 xmlns="4f9c820c-e7e2-444d-97ee-45f2b3485c1d" xsi:nil="true"/>
    <OverrideLabel xmlns="c91a514c-9034-4fa3-897a-8352025b26ed" xsi:nil="true"/>
    <TaxCatchAllLabel xmlns="84d5dd11-34d3-40c6-8a39-9df5a4c72681" xsi:nil="true"/>
    <Year xmlns="c91a514c-9034-4fa3-897a-8352025b26ed">NA</Year>
    <lcf76f155ced4ddcb4097134ff3c332f xmlns="e3a56873-e84e-4011-8799-9e0309cdb35f">
      <Terms xmlns="http://schemas.microsoft.com/office/infopath/2007/PartnerControls"/>
    </lcf76f155ced4ddcb4097134ff3c332f>
    <_dlc_DocIdPersistId xmlns="84d5dd11-34d3-40c6-8a39-9df5a4c72681" xsi:nil="true"/>
    <Narrative xmlns="4f9c820c-e7e2-444d-97ee-45f2b3485c1d" xsi:nil="true"/>
    <CategoryName xmlns="4f9c820c-e7e2-444d-97ee-45f2b3485c1d">Correspondence</CategoryName>
    <PRADateTrigger xmlns="4f9c820c-e7e2-444d-97ee-45f2b3485c1d" xsi:nil="true"/>
    <PRAText2 xmlns="4f9c820c-e7e2-444d-97ee-45f2b3485c1d" xsi:nil="true"/>
    <MāoriFunction xmlns="f8258520-c0a9-44ff-950c-dcf144ec7b27">NA</MāoriFunction>
  </documentManagement>
</p:properties>
</file>

<file path=customXml/itemProps1.xml><?xml version="1.0" encoding="utf-8"?>
<ds:datastoreItem xmlns:ds="http://schemas.openxmlformats.org/officeDocument/2006/customXml" ds:itemID="{3F49C7A2-745E-4D79-9749-3BFAAD50F491}">
  <ds:schemaRefs>
    <ds:schemaRef ds:uri="http://schemas.microsoft.com/sharepoint/v3/contenttype/forms"/>
  </ds:schemaRefs>
</ds:datastoreItem>
</file>

<file path=customXml/itemProps2.xml><?xml version="1.0" encoding="utf-8"?>
<ds:datastoreItem xmlns:ds="http://schemas.openxmlformats.org/officeDocument/2006/customXml" ds:itemID="{0FA20009-E288-4C88-8201-B1ECA427B4D9}">
  <ds:schemaRefs>
    <ds:schemaRef ds:uri="http://schemas.microsoft.com/sharepoint/events"/>
  </ds:schemaRefs>
</ds:datastoreItem>
</file>

<file path=customXml/itemProps3.xml><?xml version="1.0" encoding="utf-8"?>
<ds:datastoreItem xmlns:ds="http://schemas.openxmlformats.org/officeDocument/2006/customXml" ds:itemID="{23CD317E-6745-408D-ADF8-D72AB6CFCB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4d5dd11-34d3-40c6-8a39-9df5a4c72681"/>
    <ds:schemaRef ds:uri="4f9c820c-e7e2-444d-97ee-45f2b3485c1d"/>
    <ds:schemaRef ds:uri="15ffb055-6eb4-45a1-bc20-bf2ac0d420da"/>
    <ds:schemaRef ds:uri="725c79e5-42ce-4aa0-ac78-b6418001f0d2"/>
    <ds:schemaRef ds:uri="c91a514c-9034-4fa3-897a-8352025b26ed"/>
    <ds:schemaRef ds:uri="f8258520-c0a9-44ff-950c-dcf144ec7b27"/>
    <ds:schemaRef ds:uri="9041ebba-a81c-4d56-bb33-df1ee4123f66"/>
    <ds:schemaRef ds:uri="e3a56873-e84e-4011-8799-9e0309cdb3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604455E2-2F3A-4F29-8150-84DAECEC8E42}">
  <ds:schemaRefs>
    <ds:schemaRef ds:uri="http://schemas.microsoft.com/office/infopath/2007/PartnerControls"/>
    <ds:schemaRef ds:uri="http://schemas.microsoft.com/office/2006/documentManagement/types"/>
    <ds:schemaRef ds:uri="207b8a0d-47d6-4a71-95b7-149916f2cb87"/>
    <ds:schemaRef ds:uri="bc58144c-717a-4f6b-bd61-f6374babb7b8"/>
    <ds:schemaRef ds:uri="http://schemas.openxmlformats.org/package/2006/metadata/core-properties"/>
    <ds:schemaRef ds:uri="http://schemas.microsoft.com/office/2006/metadata/properties"/>
    <ds:schemaRef ds:uri="http://purl.org/dc/dcmitype/"/>
    <ds:schemaRef ds:uri="http://purl.org/dc/elements/1.1/"/>
    <ds:schemaRef ds:uri="http://www.w3.org/XML/1998/namespace"/>
    <ds:schemaRef ds:uri="http://purl.org/dc/terms/"/>
    <ds:schemaRef ds:uri="84d5dd11-34d3-40c6-8a39-9df5a4c72681"/>
    <ds:schemaRef ds:uri="4f9c820c-e7e2-444d-97ee-45f2b3485c1d"/>
    <ds:schemaRef ds:uri="15ffb055-6eb4-45a1-bc20-bf2ac0d420da"/>
    <ds:schemaRef ds:uri="http://schemas.microsoft.com/sharepoint/v3"/>
    <ds:schemaRef ds:uri="c91a514c-9034-4fa3-897a-8352025b26ed"/>
    <ds:schemaRef ds:uri="f8258520-c0a9-44ff-950c-dcf144ec7b27"/>
    <ds:schemaRef ds:uri="e3a56873-e84e-4011-8799-9e0309cdb35f"/>
    <ds:schemaRef ds:uri="9041ebba-a81c-4d56-bb33-df1ee4123f66"/>
    <ds:schemaRef ds:uri="725c79e5-42ce-4aa0-ac78-b6418001f0d2"/>
  </ds:schemaRefs>
</ds:datastoreItem>
</file>

<file path=docMetadata/LabelInfo.xml><?xml version="1.0" encoding="utf-8"?>
<clbl:labelList xmlns:clbl="http://schemas.microsoft.com/office/2020/mipLabelMetadata">
  <clbl:label id="{6ba304a6-520a-4cdd-afbe-5a41919ed38a}" enabled="0" method="" siteId="{6ba304a6-520a-4cdd-afbe-5a41919ed38a}" removed="1"/>
</clbl:labelList>
</file>

<file path=docProps/app.xml><?xml version="1.0" encoding="utf-8"?>
<Properties xmlns="http://schemas.openxmlformats.org/officeDocument/2006/extended-properties" xmlns:vt="http://schemas.openxmlformats.org/officeDocument/2006/docPropsVTypes">
  <Template/>
  <TotalTime>30</TotalTime>
  <Words>3988</Words>
  <Application>Microsoft Office PowerPoint</Application>
  <PresentationFormat>Custom</PresentationFormat>
  <Paragraphs>489</Paragraphs>
  <Slides>16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Aptos</vt:lpstr>
      <vt:lpstr>Arial</vt:lpstr>
      <vt:lpstr>Arial,Sans-Serif</vt:lpstr>
      <vt:lpstr>Calibri</vt:lpstr>
      <vt:lpstr>Inter</vt:lpstr>
      <vt:lpstr>Inter</vt:lpstr>
      <vt:lpstr>Inter Medium</vt:lpstr>
      <vt:lpstr>Mulish ExtraBold</vt:lpstr>
      <vt:lpstr>Office Theme</vt:lpstr>
      <vt:lpstr>PowerPoint Presentation</vt:lpstr>
      <vt:lpstr>Introduction</vt:lpstr>
      <vt:lpstr>Strategic priorities</vt:lpstr>
      <vt:lpstr>Progress on selected strategic priorities </vt:lpstr>
      <vt:lpstr>Secondary Assessment</vt:lpstr>
      <vt:lpstr>Strategic priorities  </vt:lpstr>
      <vt:lpstr>Operational overview </vt:lpstr>
      <vt:lpstr>Qualifications and TEO Quality Assurance</vt:lpstr>
      <vt:lpstr>Strategic priorities  </vt:lpstr>
      <vt:lpstr>PowerPoint Presentation</vt:lpstr>
      <vt:lpstr>Operational overview</vt:lpstr>
      <vt:lpstr>Financial performance for the quarter  </vt:lpstr>
      <vt:lpstr>Financial performance</vt:lpstr>
      <vt:lpstr>Financial performance (cont.)</vt:lpstr>
      <vt:lpstr>Non-financial performance for the quarter</vt:lpstr>
      <vt:lpstr>Non-financial performance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Performance update for January-March 2026</dc:title>
  <dc:subject/>
  <dc:creator>NZQA</dc:creator>
  <cp:lastModifiedBy>Jeanne-Marie Logan</cp:lastModifiedBy>
  <cp:revision>23</cp:revision>
  <cp:lastPrinted>2025-10-30T00:13:17Z</cp:lastPrinted>
  <dcterms:created xsi:type="dcterms:W3CDTF">2024-11-21T00:40:41Z</dcterms:created>
  <dcterms:modified xsi:type="dcterms:W3CDTF">2026-09-08T04:34:05Z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2024-11-21T00:00:00Z</vt:filetime>
  </property>
  <property fmtid="{D5CDD505-2E9C-101B-9397-08002B2CF9AE}" pid="3" name="Creator">
    <vt:lpwstr>Adobe InDesign 19.2 (Windows)</vt:lpwstr>
  </property>
  <property fmtid="{D5CDD505-2E9C-101B-9397-08002B2CF9AE}" pid="4" name="LastSaved">
    <vt:filetime>2024-11-21T00:00:00Z</vt:filetime>
  </property>
  <property fmtid="{D5CDD505-2E9C-101B-9397-08002B2CF9AE}" pid="5" name="Producer">
    <vt:lpwstr>Adobe PDF Library 17.0</vt:lpwstr>
  </property>
  <property fmtid="{D5CDD505-2E9C-101B-9397-08002B2CF9AE}" pid="6" name="ContentTypeId">
    <vt:lpwstr>0x010100F0689A5EE7AE8B41BB904CC0D933B515003D3C5EB7ABE8BB45890630628B0EB07D</vt:lpwstr>
  </property>
  <property fmtid="{D5CDD505-2E9C-101B-9397-08002B2CF9AE}" pid="7" name="MediaServiceImageTags">
    <vt:lpwstr/>
  </property>
  <property fmtid="{D5CDD505-2E9C-101B-9397-08002B2CF9AE}" pid="8" name="Order">
    <vt:r8>2713400</vt:r8>
  </property>
  <property fmtid="{D5CDD505-2E9C-101B-9397-08002B2CF9AE}" pid="9" name="xd_Signature">
    <vt:bool>false</vt:bool>
  </property>
  <property fmtid="{D5CDD505-2E9C-101B-9397-08002B2CF9AE}" pid="10" name="xd_ProgID">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y fmtid="{D5CDD505-2E9C-101B-9397-08002B2CF9AE}" pid="15" name="Review">
    <vt:lpwstr>Waiting for paper</vt:lpwstr>
  </property>
  <property fmtid="{D5CDD505-2E9C-101B-9397-08002B2CF9AE}" pid="16" name="RequestStatus">
    <vt:lpwstr>NA</vt:lpwstr>
  </property>
  <property fmtid="{D5CDD505-2E9C-101B-9397-08002B2CF9AE}" pid="17" name="Project">
    <vt:lpwstr>NA</vt:lpwstr>
  </property>
  <property fmtid="{D5CDD505-2E9C-101B-9397-08002B2CF9AE}" pid="18" name="Activity">
    <vt:lpwstr>Official Correspondence Register</vt:lpwstr>
  </property>
  <property fmtid="{D5CDD505-2E9C-101B-9397-08002B2CF9AE}" pid="19" name="Subactivity">
    <vt:lpwstr>NA</vt:lpwstr>
  </property>
  <property fmtid="{D5CDD505-2E9C-101B-9397-08002B2CF9AE}" pid="20" name="CategoryName">
    <vt:lpwstr>Draft Response</vt:lpwstr>
  </property>
  <property fmtid="{D5CDD505-2E9C-101B-9397-08002B2CF9AE}" pid="21" name="FunctionGroup">
    <vt:lpwstr>Active</vt:lpwstr>
  </property>
  <property fmtid="{D5CDD505-2E9C-101B-9397-08002B2CF9AE}" pid="22" name="Team">
    <vt:lpwstr>Official Correspondence Register</vt:lpwstr>
  </property>
  <property fmtid="{D5CDD505-2E9C-101B-9397-08002B2CF9AE}" pid="23" name="SetLabel">
    <vt:lpwstr>T10M</vt:lpwstr>
  </property>
  <property fmtid="{D5CDD505-2E9C-101B-9397-08002B2CF9AE}" pid="24" name="Function">
    <vt:lpwstr>Official Correspondence</vt:lpwstr>
  </property>
  <property fmtid="{D5CDD505-2E9C-101B-9397-08002B2CF9AE}" pid="25" name="ManagerConfidential">
    <vt:lpwstr>NA</vt:lpwstr>
  </property>
  <property fmtid="{D5CDD505-2E9C-101B-9397-08002B2CF9AE}" pid="26" name="MāoriActivity">
    <vt:lpwstr>NA</vt:lpwstr>
  </property>
  <property fmtid="{D5CDD505-2E9C-101B-9397-08002B2CF9AE}" pid="27" name="Case">
    <vt:lpwstr>OC01740 - NZQA Performance Report Jan to March 2025</vt:lpwstr>
  </property>
  <property fmtid="{D5CDD505-2E9C-101B-9397-08002B2CF9AE}" pid="28" name="AggregationStatus">
    <vt:lpwstr>Normal</vt:lpwstr>
  </property>
  <property fmtid="{D5CDD505-2E9C-101B-9397-08002B2CF9AE}" pid="29" name="CategoryValue">
    <vt:lpwstr>2026</vt:lpwstr>
  </property>
  <property fmtid="{D5CDD505-2E9C-101B-9397-08002B2CF9AE}" pid="30" name="MāoriFunction">
    <vt:lpwstr>NA</vt:lpwstr>
  </property>
  <property fmtid="{D5CDD505-2E9C-101B-9397-08002B2CF9AE}" pid="31" name="Level2">
    <vt:lpwstr>NA</vt:lpwstr>
  </property>
  <property fmtid="{D5CDD505-2E9C-101B-9397-08002B2CF9AE}" pid="32" name="RequestType">
    <vt:lpwstr>Ministerial Brief or Report</vt:lpwstr>
  </property>
  <property fmtid="{D5CDD505-2E9C-101B-9397-08002B2CF9AE}" pid="33" name="Year">
    <vt:lpwstr>NA</vt:lpwstr>
  </property>
  <property fmtid="{D5CDD505-2E9C-101B-9397-08002B2CF9AE}" pid="34" name="PRAType">
    <vt:lpwstr>Doc</vt:lpwstr>
  </property>
  <property fmtid="{D5CDD505-2E9C-101B-9397-08002B2CF9AE}" pid="35" name="Channel">
    <vt:lpwstr>Papers</vt:lpwstr>
  </property>
  <property fmtid="{D5CDD505-2E9C-101B-9397-08002B2CF9AE}" pid="36" name="RelatedPeople">
    <vt:lpwstr/>
  </property>
  <property fmtid="{D5CDD505-2E9C-101B-9397-08002B2CF9AE}" pid="37" name="lcf76f155ced4ddcb4097134ff3c332f">
    <vt:lpwstr/>
  </property>
  <property fmtid="{D5CDD505-2E9C-101B-9397-08002B2CF9AE}" pid="38" name="_dlc_DocIdItemGuid">
    <vt:lpwstr>13f0e347-ba5b-46d7-a724-a779d19e6834</vt:lpwstr>
  </property>
  <property fmtid="{D5CDD505-2E9C-101B-9397-08002B2CF9AE}" pid="39" name="TaxCatchAll">
    <vt:lpwstr/>
  </property>
  <property fmtid="{D5CDD505-2E9C-101B-9397-08002B2CF9AE}" pid="40" name="Business_x0020_Unit">
    <vt:lpwstr/>
  </property>
  <property fmtid="{D5CDD505-2E9C-101B-9397-08002B2CF9AE}" pid="41" name="Business Unit">
    <vt:lpwstr/>
  </property>
</Properties>
</file>