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5"/>
  </p:sldMasterIdLst>
  <p:notesMasterIdLst>
    <p:notesMasterId r:id="rId46"/>
  </p:notesMasterIdLst>
  <p:sldIdLst>
    <p:sldId id="264" r:id="rId6"/>
    <p:sldId id="268" r:id="rId7"/>
    <p:sldId id="269" r:id="rId8"/>
    <p:sldId id="365" r:id="rId9"/>
    <p:sldId id="351" r:id="rId10"/>
    <p:sldId id="265" r:id="rId11"/>
    <p:sldId id="330" r:id="rId12"/>
    <p:sldId id="352" r:id="rId13"/>
    <p:sldId id="331" r:id="rId14"/>
    <p:sldId id="332" r:id="rId15"/>
    <p:sldId id="334" r:id="rId16"/>
    <p:sldId id="364" r:id="rId17"/>
    <p:sldId id="337" r:id="rId18"/>
    <p:sldId id="353" r:id="rId19"/>
    <p:sldId id="335" r:id="rId20"/>
    <p:sldId id="336" r:id="rId21"/>
    <p:sldId id="344" r:id="rId22"/>
    <p:sldId id="350" r:id="rId23"/>
    <p:sldId id="343" r:id="rId24"/>
    <p:sldId id="345" r:id="rId25"/>
    <p:sldId id="346" r:id="rId26"/>
    <p:sldId id="362" r:id="rId27"/>
    <p:sldId id="347" r:id="rId28"/>
    <p:sldId id="348" r:id="rId29"/>
    <p:sldId id="276" r:id="rId30"/>
    <p:sldId id="349" r:id="rId31"/>
    <p:sldId id="338" r:id="rId32"/>
    <p:sldId id="354" r:id="rId33"/>
    <p:sldId id="342" r:id="rId34"/>
    <p:sldId id="341" r:id="rId35"/>
    <p:sldId id="340" r:id="rId36"/>
    <p:sldId id="355" r:id="rId37"/>
    <p:sldId id="360" r:id="rId38"/>
    <p:sldId id="361" r:id="rId39"/>
    <p:sldId id="339" r:id="rId40"/>
    <p:sldId id="333" r:id="rId41"/>
    <p:sldId id="329" r:id="rId42"/>
    <p:sldId id="327" r:id="rId43"/>
    <p:sldId id="363" r:id="rId44"/>
    <p:sldId id="267" r:id="rId45"/>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0B9430-648C-189D-27C6-29964BFFE3FA}" name="Jackie Power" initials="JP" userId="S::jackie.power@nzqa.govt.nz::642dfb37-1428-4b74-a67c-07ee48ba0a05" providerId="AD"/>
  <p188:author id="{2E6D177C-A638-82FD-01A9-BED9D17A58D4}" name="Nichola Coe" initials="NC" userId="S::Nichola.Coe@nzqa.govt.nz::bc9be92d-a45c-4a2c-86dc-e07ca85c1b4e" providerId="AD"/>
  <p188:author id="{B672E2DD-EA44-A9D3-FFD7-CF965B4F8A14}" name="Alice Wards" initials="AW" userId="S::Alice.Wards@nzqa.govt.nz::d0e2cf93-c512-4174-8839-addc4256bfe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382"/>
    <a:srgbClr val="600000"/>
    <a:srgbClr val="D83967"/>
    <a:srgbClr val="65A625"/>
    <a:srgbClr val="763C83"/>
    <a:srgbClr val="004150"/>
    <a:srgbClr val="1A9AA9"/>
    <a:srgbClr val="FCC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AAB779-167C-41FE-82BF-9B36E5C928BB}" v="2" dt="2026-02-17T21:28:52.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699" autoAdjust="0"/>
  </p:normalViewPr>
  <p:slideViewPr>
    <p:cSldViewPr snapToGrid="0">
      <p:cViewPr varScale="1">
        <p:scale>
          <a:sx n="93" d="100"/>
          <a:sy n="93" d="100"/>
        </p:scale>
        <p:origin x="72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C318069D-2626-4D34-BB63-9F78F7BAC74F}" type="datetimeFigureOut">
              <a:rPr lang="en-NZ" smtClean="0"/>
              <a:t>18/02/2026</a:t>
            </a:fld>
            <a:endParaRPr lang="en-NZ"/>
          </a:p>
        </p:txBody>
      </p:sp>
      <p:sp>
        <p:nvSpPr>
          <p:cNvPr id="4" name="Slide Image Placeholder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4D9E2F66-3498-4ED6-894E-ABDF84CB13E8}" type="slidenum">
              <a:rPr lang="en-NZ" smtClean="0"/>
              <a:t>‹#›</a:t>
            </a:fld>
            <a:endParaRPr lang="en-NZ"/>
          </a:p>
        </p:txBody>
      </p:sp>
    </p:spTree>
    <p:extLst>
      <p:ext uri="{BB962C8B-B14F-4D97-AF65-F5344CB8AC3E}">
        <p14:creationId xmlns:p14="http://schemas.microsoft.com/office/powerpoint/2010/main" val="376466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D9E2F66-3498-4ED6-894E-ABDF84CB13E8}" type="slidenum">
              <a:rPr lang="en-NZ" smtClean="0"/>
              <a:t>1</a:t>
            </a:fld>
            <a:endParaRPr lang="en-NZ"/>
          </a:p>
        </p:txBody>
      </p:sp>
    </p:spTree>
    <p:extLst>
      <p:ext uri="{BB962C8B-B14F-4D97-AF65-F5344CB8AC3E}">
        <p14:creationId xmlns:p14="http://schemas.microsoft.com/office/powerpoint/2010/main" val="2375418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A8DFF-612F-6CDA-6C61-02C38E7286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E343DC-3766-93C7-B3CC-658B68A40C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132EAE-7E00-1DBC-3509-06CF7BCA2156}"/>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B22481C5-C977-EB70-FEC2-B17E39461FED}"/>
              </a:ext>
            </a:extLst>
          </p:cNvPr>
          <p:cNvSpPr>
            <a:spLocks noGrp="1"/>
          </p:cNvSpPr>
          <p:nvPr>
            <p:ph type="sldNum" sz="quarter" idx="5"/>
          </p:nvPr>
        </p:nvSpPr>
        <p:spPr/>
        <p:txBody>
          <a:bodyPr/>
          <a:lstStyle/>
          <a:p>
            <a:fld id="{4D9E2F66-3498-4ED6-894E-ABDF84CB13E8}" type="slidenum">
              <a:rPr lang="en-NZ" smtClean="0"/>
              <a:t>10</a:t>
            </a:fld>
            <a:endParaRPr lang="en-NZ"/>
          </a:p>
        </p:txBody>
      </p:sp>
    </p:spTree>
    <p:extLst>
      <p:ext uri="{BB962C8B-B14F-4D97-AF65-F5344CB8AC3E}">
        <p14:creationId xmlns:p14="http://schemas.microsoft.com/office/powerpoint/2010/main" val="3855919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06D8A-332C-E3DB-9D0B-6F583D5A49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92147F-94C8-6054-3565-68003BCAC8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FF495A-F343-4CB2-D1DE-9D04A64E421E}"/>
              </a:ext>
            </a:extLst>
          </p:cNvPr>
          <p:cNvSpPr>
            <a:spLocks noGrp="1"/>
          </p:cNvSpPr>
          <p:nvPr>
            <p:ph type="body" idx="1"/>
          </p:nvPr>
        </p:nvSpPr>
        <p:spPr/>
        <p:txBody>
          <a:bodyPr/>
          <a:lstStyle/>
          <a:p>
            <a:endParaRPr lang="en-NZ"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D9FA9F65-0DE9-6E5A-27B1-4833B898418C}"/>
              </a:ext>
            </a:extLst>
          </p:cNvPr>
          <p:cNvSpPr>
            <a:spLocks noGrp="1"/>
          </p:cNvSpPr>
          <p:nvPr>
            <p:ph type="sldNum" sz="quarter" idx="5"/>
          </p:nvPr>
        </p:nvSpPr>
        <p:spPr/>
        <p:txBody>
          <a:bodyPr/>
          <a:lstStyle/>
          <a:p>
            <a:fld id="{4D9E2F66-3498-4ED6-894E-ABDF84CB13E8}" type="slidenum">
              <a:rPr lang="en-NZ" smtClean="0"/>
              <a:t>11</a:t>
            </a:fld>
            <a:endParaRPr lang="en-NZ"/>
          </a:p>
        </p:txBody>
      </p:sp>
    </p:spTree>
    <p:extLst>
      <p:ext uri="{BB962C8B-B14F-4D97-AF65-F5344CB8AC3E}">
        <p14:creationId xmlns:p14="http://schemas.microsoft.com/office/powerpoint/2010/main" val="175284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D9E2F66-3498-4ED6-894E-ABDF84CB13E8}" type="slidenum">
              <a:rPr lang="en-NZ" smtClean="0"/>
              <a:t>12</a:t>
            </a:fld>
            <a:endParaRPr lang="en-NZ"/>
          </a:p>
        </p:txBody>
      </p:sp>
    </p:spTree>
    <p:extLst>
      <p:ext uri="{BB962C8B-B14F-4D97-AF65-F5344CB8AC3E}">
        <p14:creationId xmlns:p14="http://schemas.microsoft.com/office/powerpoint/2010/main" val="1513967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91EE5-6B25-1863-3F44-593E5849CB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2B584-0B09-637D-1B30-BB20B0A0C7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D7F576-29AD-2D3B-5416-5557835DD3A5}"/>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D55302D0-C6B6-6BB0-D775-A41C8D253439}"/>
              </a:ext>
            </a:extLst>
          </p:cNvPr>
          <p:cNvSpPr>
            <a:spLocks noGrp="1"/>
          </p:cNvSpPr>
          <p:nvPr>
            <p:ph type="sldNum" sz="quarter" idx="5"/>
          </p:nvPr>
        </p:nvSpPr>
        <p:spPr/>
        <p:txBody>
          <a:bodyPr/>
          <a:lstStyle/>
          <a:p>
            <a:fld id="{4D9E2F66-3498-4ED6-894E-ABDF84CB13E8}" type="slidenum">
              <a:rPr lang="en-NZ" smtClean="0"/>
              <a:t>13</a:t>
            </a:fld>
            <a:endParaRPr lang="en-NZ"/>
          </a:p>
        </p:txBody>
      </p:sp>
    </p:spTree>
    <p:extLst>
      <p:ext uri="{BB962C8B-B14F-4D97-AF65-F5344CB8AC3E}">
        <p14:creationId xmlns:p14="http://schemas.microsoft.com/office/powerpoint/2010/main" val="823659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14</a:t>
            </a:fld>
            <a:endParaRPr lang="en-NZ"/>
          </a:p>
        </p:txBody>
      </p:sp>
    </p:spTree>
    <p:extLst>
      <p:ext uri="{BB962C8B-B14F-4D97-AF65-F5344CB8AC3E}">
        <p14:creationId xmlns:p14="http://schemas.microsoft.com/office/powerpoint/2010/main" val="2489629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41389-D873-9A03-001E-9791D5F72E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C108BB-70A7-0C8D-A8A4-E28C9F29A2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8C23A1-7B13-F694-2594-B43B6176CBC5}"/>
              </a:ext>
            </a:extLst>
          </p:cNvPr>
          <p:cNvSpPr>
            <a:spLocks noGrp="1"/>
          </p:cNvSpPr>
          <p:nvPr>
            <p:ph type="body" idx="1"/>
          </p:nvPr>
        </p:nvSpPr>
        <p:spPr/>
        <p:txBody>
          <a:bodyPr/>
          <a:lstStyle/>
          <a:p>
            <a:br>
              <a:rPr lang="en-NZ" sz="1200" b="1" kern="1200" dirty="0">
                <a:solidFill>
                  <a:schemeClr val="tx1"/>
                </a:solidFill>
                <a:effectLst/>
                <a:latin typeface="+mn-lt"/>
                <a:ea typeface="+mn-ea"/>
                <a:cs typeface="+mn-cs"/>
              </a:rPr>
            </a:br>
            <a:endParaRPr lang="en-NZ" dirty="0">
              <a:effectLst/>
            </a:endParaRPr>
          </a:p>
          <a:p>
            <a:r>
              <a:rPr lang="en-NZ"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endParaRPr lang="en-NZ" dirty="0"/>
          </a:p>
        </p:txBody>
      </p:sp>
      <p:sp>
        <p:nvSpPr>
          <p:cNvPr id="4" name="Slide Number Placeholder 3">
            <a:extLst>
              <a:ext uri="{FF2B5EF4-FFF2-40B4-BE49-F238E27FC236}">
                <a16:creationId xmlns:a16="http://schemas.microsoft.com/office/drawing/2014/main" id="{37435BF0-F160-C4A5-DFE0-2B352127AE20}"/>
              </a:ext>
            </a:extLst>
          </p:cNvPr>
          <p:cNvSpPr>
            <a:spLocks noGrp="1"/>
          </p:cNvSpPr>
          <p:nvPr>
            <p:ph type="sldNum" sz="quarter" idx="5"/>
          </p:nvPr>
        </p:nvSpPr>
        <p:spPr/>
        <p:txBody>
          <a:bodyPr/>
          <a:lstStyle/>
          <a:p>
            <a:fld id="{4D9E2F66-3498-4ED6-894E-ABDF84CB13E8}" type="slidenum">
              <a:rPr lang="en-NZ" smtClean="0"/>
              <a:t>15</a:t>
            </a:fld>
            <a:endParaRPr lang="en-NZ"/>
          </a:p>
        </p:txBody>
      </p:sp>
    </p:spTree>
    <p:extLst>
      <p:ext uri="{BB962C8B-B14F-4D97-AF65-F5344CB8AC3E}">
        <p14:creationId xmlns:p14="http://schemas.microsoft.com/office/powerpoint/2010/main" val="382975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1629B-D11C-CCEB-EEB2-277CB6B53C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DF0FB3-3B0D-50C5-0F70-441AF91338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852DC1-E148-65B2-085F-62CCAA4398CF}"/>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65E060C8-7A8B-826D-16C2-3A0A2E216D40}"/>
              </a:ext>
            </a:extLst>
          </p:cNvPr>
          <p:cNvSpPr>
            <a:spLocks noGrp="1"/>
          </p:cNvSpPr>
          <p:nvPr>
            <p:ph type="sldNum" sz="quarter" idx="5"/>
          </p:nvPr>
        </p:nvSpPr>
        <p:spPr/>
        <p:txBody>
          <a:bodyPr/>
          <a:lstStyle/>
          <a:p>
            <a:fld id="{4D9E2F66-3498-4ED6-894E-ABDF84CB13E8}" type="slidenum">
              <a:rPr lang="en-NZ" smtClean="0"/>
              <a:t>16</a:t>
            </a:fld>
            <a:endParaRPr lang="en-NZ"/>
          </a:p>
        </p:txBody>
      </p:sp>
    </p:spTree>
    <p:extLst>
      <p:ext uri="{BB962C8B-B14F-4D97-AF65-F5344CB8AC3E}">
        <p14:creationId xmlns:p14="http://schemas.microsoft.com/office/powerpoint/2010/main" val="1214243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17</a:t>
            </a:fld>
            <a:endParaRPr lang="en-NZ"/>
          </a:p>
        </p:txBody>
      </p:sp>
    </p:spTree>
    <p:extLst>
      <p:ext uri="{BB962C8B-B14F-4D97-AF65-F5344CB8AC3E}">
        <p14:creationId xmlns:p14="http://schemas.microsoft.com/office/powerpoint/2010/main" val="846339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18</a:t>
            </a:fld>
            <a:endParaRPr lang="en-NZ"/>
          </a:p>
        </p:txBody>
      </p:sp>
    </p:spTree>
    <p:extLst>
      <p:ext uri="{BB962C8B-B14F-4D97-AF65-F5344CB8AC3E}">
        <p14:creationId xmlns:p14="http://schemas.microsoft.com/office/powerpoint/2010/main" val="1714172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499B4-DCEA-A4C4-EAAD-85B0564EB8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C28A3-D99E-EA1C-69D3-4F2D2B1EA3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BC55C6-7BCF-8FD9-239A-34AE521DD967}"/>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FFD350BF-BCD6-1A3F-36C7-66E1FFB88A21}"/>
              </a:ext>
            </a:extLst>
          </p:cNvPr>
          <p:cNvSpPr>
            <a:spLocks noGrp="1"/>
          </p:cNvSpPr>
          <p:nvPr>
            <p:ph type="sldNum" sz="quarter" idx="5"/>
          </p:nvPr>
        </p:nvSpPr>
        <p:spPr/>
        <p:txBody>
          <a:bodyPr/>
          <a:lstStyle/>
          <a:p>
            <a:fld id="{4D9E2F66-3498-4ED6-894E-ABDF84CB13E8}" type="slidenum">
              <a:rPr lang="en-NZ" smtClean="0"/>
              <a:t>19</a:t>
            </a:fld>
            <a:endParaRPr lang="en-NZ"/>
          </a:p>
        </p:txBody>
      </p:sp>
    </p:spTree>
    <p:extLst>
      <p:ext uri="{BB962C8B-B14F-4D97-AF65-F5344CB8AC3E}">
        <p14:creationId xmlns:p14="http://schemas.microsoft.com/office/powerpoint/2010/main" val="326855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2</a:t>
            </a:fld>
            <a:endParaRPr lang="en-NZ"/>
          </a:p>
        </p:txBody>
      </p:sp>
    </p:spTree>
    <p:extLst>
      <p:ext uri="{BB962C8B-B14F-4D97-AF65-F5344CB8AC3E}">
        <p14:creationId xmlns:p14="http://schemas.microsoft.com/office/powerpoint/2010/main" val="1071728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NZ" dirty="0"/>
          </a:p>
        </p:txBody>
      </p:sp>
      <p:sp>
        <p:nvSpPr>
          <p:cNvPr id="4" name="Slide Number Placeholder 3"/>
          <p:cNvSpPr>
            <a:spLocks noGrp="1"/>
          </p:cNvSpPr>
          <p:nvPr>
            <p:ph type="sldNum" sz="quarter" idx="5"/>
          </p:nvPr>
        </p:nvSpPr>
        <p:spPr/>
        <p:txBody>
          <a:bodyPr/>
          <a:lstStyle/>
          <a:p>
            <a:fld id="{4D9E2F66-3498-4ED6-894E-ABDF84CB13E8}" type="slidenum">
              <a:rPr lang="en-NZ" smtClean="0"/>
              <a:t>20</a:t>
            </a:fld>
            <a:endParaRPr lang="en-NZ"/>
          </a:p>
        </p:txBody>
      </p:sp>
    </p:spTree>
    <p:extLst>
      <p:ext uri="{BB962C8B-B14F-4D97-AF65-F5344CB8AC3E}">
        <p14:creationId xmlns:p14="http://schemas.microsoft.com/office/powerpoint/2010/main" val="1615803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D9E2F66-3498-4ED6-894E-ABDF84CB13E8}" type="slidenum">
              <a:rPr lang="en-NZ" smtClean="0"/>
              <a:t>21</a:t>
            </a:fld>
            <a:endParaRPr lang="en-NZ"/>
          </a:p>
        </p:txBody>
      </p:sp>
    </p:spTree>
    <p:extLst>
      <p:ext uri="{BB962C8B-B14F-4D97-AF65-F5344CB8AC3E}">
        <p14:creationId xmlns:p14="http://schemas.microsoft.com/office/powerpoint/2010/main" val="3835908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2A0F7-4E2F-2135-2C00-EA848D39F2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49C7FC-9C64-5E10-74DB-4CDA88DAB7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D7A853-484F-445A-CAE6-BAC4E389EE3A}"/>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FD4EFC79-5B61-2A5B-047A-F85C88FE737A}"/>
              </a:ext>
            </a:extLst>
          </p:cNvPr>
          <p:cNvSpPr>
            <a:spLocks noGrp="1"/>
          </p:cNvSpPr>
          <p:nvPr>
            <p:ph type="sldNum" sz="quarter" idx="5"/>
          </p:nvPr>
        </p:nvSpPr>
        <p:spPr/>
        <p:txBody>
          <a:bodyPr/>
          <a:lstStyle/>
          <a:p>
            <a:fld id="{4D9E2F66-3498-4ED6-894E-ABDF84CB13E8}" type="slidenum">
              <a:rPr lang="en-NZ" smtClean="0"/>
              <a:t>22</a:t>
            </a:fld>
            <a:endParaRPr lang="en-NZ"/>
          </a:p>
        </p:txBody>
      </p:sp>
    </p:spTree>
    <p:extLst>
      <p:ext uri="{BB962C8B-B14F-4D97-AF65-F5344CB8AC3E}">
        <p14:creationId xmlns:p14="http://schemas.microsoft.com/office/powerpoint/2010/main" val="1484714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23</a:t>
            </a:fld>
            <a:endParaRPr lang="en-NZ"/>
          </a:p>
        </p:txBody>
      </p:sp>
    </p:spTree>
    <p:extLst>
      <p:ext uri="{BB962C8B-B14F-4D97-AF65-F5344CB8AC3E}">
        <p14:creationId xmlns:p14="http://schemas.microsoft.com/office/powerpoint/2010/main" val="1541657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D9E2F66-3498-4ED6-894E-ABDF84CB13E8}" type="slidenum">
              <a:rPr lang="en-NZ" smtClean="0"/>
              <a:t>24</a:t>
            </a:fld>
            <a:endParaRPr lang="en-NZ"/>
          </a:p>
        </p:txBody>
      </p:sp>
    </p:spTree>
    <p:extLst>
      <p:ext uri="{BB962C8B-B14F-4D97-AF65-F5344CB8AC3E}">
        <p14:creationId xmlns:p14="http://schemas.microsoft.com/office/powerpoint/2010/main" val="3408284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D9E2F66-3498-4ED6-894E-ABDF84CB13E8}" type="slidenum">
              <a:rPr lang="en-NZ" smtClean="0"/>
              <a:t>25</a:t>
            </a:fld>
            <a:endParaRPr lang="en-NZ"/>
          </a:p>
        </p:txBody>
      </p:sp>
    </p:spTree>
    <p:extLst>
      <p:ext uri="{BB962C8B-B14F-4D97-AF65-F5344CB8AC3E}">
        <p14:creationId xmlns:p14="http://schemas.microsoft.com/office/powerpoint/2010/main" val="2303671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26</a:t>
            </a:fld>
            <a:endParaRPr lang="en-NZ"/>
          </a:p>
        </p:txBody>
      </p:sp>
    </p:spTree>
    <p:extLst>
      <p:ext uri="{BB962C8B-B14F-4D97-AF65-F5344CB8AC3E}">
        <p14:creationId xmlns:p14="http://schemas.microsoft.com/office/powerpoint/2010/main" val="4128657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D9E2F66-3498-4ED6-894E-ABDF84CB13E8}" type="slidenum">
              <a:rPr lang="en-NZ" smtClean="0"/>
              <a:t>27</a:t>
            </a:fld>
            <a:endParaRPr lang="en-NZ"/>
          </a:p>
        </p:txBody>
      </p:sp>
    </p:spTree>
    <p:extLst>
      <p:ext uri="{BB962C8B-B14F-4D97-AF65-F5344CB8AC3E}">
        <p14:creationId xmlns:p14="http://schemas.microsoft.com/office/powerpoint/2010/main" val="948055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D9E2F66-3498-4ED6-894E-ABDF84CB13E8}" type="slidenum">
              <a:rPr lang="en-NZ" smtClean="0"/>
              <a:t>28</a:t>
            </a:fld>
            <a:endParaRPr lang="en-NZ"/>
          </a:p>
        </p:txBody>
      </p:sp>
    </p:spTree>
    <p:extLst>
      <p:ext uri="{BB962C8B-B14F-4D97-AF65-F5344CB8AC3E}">
        <p14:creationId xmlns:p14="http://schemas.microsoft.com/office/powerpoint/2010/main" val="1213775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29</a:t>
            </a:fld>
            <a:endParaRPr lang="en-NZ"/>
          </a:p>
        </p:txBody>
      </p:sp>
    </p:spTree>
    <p:extLst>
      <p:ext uri="{BB962C8B-B14F-4D97-AF65-F5344CB8AC3E}">
        <p14:creationId xmlns:p14="http://schemas.microsoft.com/office/powerpoint/2010/main" val="628028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D9E2F66-3498-4ED6-894E-ABDF84CB13E8}" type="slidenum">
              <a:rPr lang="en-NZ" smtClean="0"/>
              <a:t>3</a:t>
            </a:fld>
            <a:endParaRPr lang="en-NZ"/>
          </a:p>
        </p:txBody>
      </p:sp>
    </p:spTree>
    <p:extLst>
      <p:ext uri="{BB962C8B-B14F-4D97-AF65-F5344CB8AC3E}">
        <p14:creationId xmlns:p14="http://schemas.microsoft.com/office/powerpoint/2010/main" val="2667197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30</a:t>
            </a:fld>
            <a:endParaRPr lang="en-NZ"/>
          </a:p>
        </p:txBody>
      </p:sp>
    </p:spTree>
    <p:extLst>
      <p:ext uri="{BB962C8B-B14F-4D97-AF65-F5344CB8AC3E}">
        <p14:creationId xmlns:p14="http://schemas.microsoft.com/office/powerpoint/2010/main" val="3792359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31</a:t>
            </a:fld>
            <a:endParaRPr lang="en-NZ"/>
          </a:p>
        </p:txBody>
      </p:sp>
    </p:spTree>
    <p:extLst>
      <p:ext uri="{BB962C8B-B14F-4D97-AF65-F5344CB8AC3E}">
        <p14:creationId xmlns:p14="http://schemas.microsoft.com/office/powerpoint/2010/main" val="2862882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32</a:t>
            </a:fld>
            <a:endParaRPr lang="en-NZ"/>
          </a:p>
        </p:txBody>
      </p:sp>
    </p:spTree>
    <p:extLst>
      <p:ext uri="{BB962C8B-B14F-4D97-AF65-F5344CB8AC3E}">
        <p14:creationId xmlns:p14="http://schemas.microsoft.com/office/powerpoint/2010/main" val="705624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NZ" dirty="0"/>
          </a:p>
        </p:txBody>
      </p:sp>
      <p:sp>
        <p:nvSpPr>
          <p:cNvPr id="4" name="Slide Number Placeholder 3"/>
          <p:cNvSpPr>
            <a:spLocks noGrp="1"/>
          </p:cNvSpPr>
          <p:nvPr>
            <p:ph type="sldNum" sz="quarter" idx="5"/>
          </p:nvPr>
        </p:nvSpPr>
        <p:spPr/>
        <p:txBody>
          <a:bodyPr/>
          <a:lstStyle/>
          <a:p>
            <a:fld id="{4D9E2F66-3498-4ED6-894E-ABDF84CB13E8}" type="slidenum">
              <a:rPr lang="en-NZ" smtClean="0"/>
              <a:t>33</a:t>
            </a:fld>
            <a:endParaRPr lang="en-NZ"/>
          </a:p>
        </p:txBody>
      </p:sp>
    </p:spTree>
    <p:extLst>
      <p:ext uri="{BB962C8B-B14F-4D97-AF65-F5344CB8AC3E}">
        <p14:creationId xmlns:p14="http://schemas.microsoft.com/office/powerpoint/2010/main" val="36241121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34</a:t>
            </a:fld>
            <a:endParaRPr lang="en-NZ"/>
          </a:p>
        </p:txBody>
      </p:sp>
    </p:spTree>
    <p:extLst>
      <p:ext uri="{BB962C8B-B14F-4D97-AF65-F5344CB8AC3E}">
        <p14:creationId xmlns:p14="http://schemas.microsoft.com/office/powerpoint/2010/main" val="1728038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D9E2F66-3498-4ED6-894E-ABDF84CB13E8}" type="slidenum">
              <a:rPr lang="en-NZ" smtClean="0"/>
              <a:t>35</a:t>
            </a:fld>
            <a:endParaRPr lang="en-NZ"/>
          </a:p>
        </p:txBody>
      </p:sp>
    </p:spTree>
    <p:extLst>
      <p:ext uri="{BB962C8B-B14F-4D97-AF65-F5344CB8AC3E}">
        <p14:creationId xmlns:p14="http://schemas.microsoft.com/office/powerpoint/2010/main" val="1094983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36</a:t>
            </a:fld>
            <a:endParaRPr lang="en-NZ"/>
          </a:p>
        </p:txBody>
      </p:sp>
    </p:spTree>
    <p:extLst>
      <p:ext uri="{BB962C8B-B14F-4D97-AF65-F5344CB8AC3E}">
        <p14:creationId xmlns:p14="http://schemas.microsoft.com/office/powerpoint/2010/main" val="3579132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BAEEE-6044-08BF-1F80-92E111DF78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077783-597F-69C8-4141-2D4DD8749B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11A57B-F1CF-3596-364C-E557AA8D51D7}"/>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C7EBB330-F9B9-ED76-C390-237A1159C5A9}"/>
              </a:ext>
            </a:extLst>
          </p:cNvPr>
          <p:cNvSpPr>
            <a:spLocks noGrp="1"/>
          </p:cNvSpPr>
          <p:nvPr>
            <p:ph type="sldNum" sz="quarter" idx="5"/>
          </p:nvPr>
        </p:nvSpPr>
        <p:spPr/>
        <p:txBody>
          <a:bodyPr/>
          <a:lstStyle/>
          <a:p>
            <a:fld id="{4D9E2F66-3498-4ED6-894E-ABDF84CB13E8}" type="slidenum">
              <a:rPr lang="en-NZ" smtClean="0"/>
              <a:t>37</a:t>
            </a:fld>
            <a:endParaRPr lang="en-NZ"/>
          </a:p>
        </p:txBody>
      </p:sp>
    </p:spTree>
    <p:extLst>
      <p:ext uri="{BB962C8B-B14F-4D97-AF65-F5344CB8AC3E}">
        <p14:creationId xmlns:p14="http://schemas.microsoft.com/office/powerpoint/2010/main" val="2485143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D9E2F66-3498-4ED6-894E-ABDF84CB13E8}" type="slidenum">
              <a:rPr lang="en-NZ" smtClean="0"/>
              <a:t>38</a:t>
            </a:fld>
            <a:endParaRPr lang="en-NZ"/>
          </a:p>
        </p:txBody>
      </p:sp>
    </p:spTree>
    <p:extLst>
      <p:ext uri="{BB962C8B-B14F-4D97-AF65-F5344CB8AC3E}">
        <p14:creationId xmlns:p14="http://schemas.microsoft.com/office/powerpoint/2010/main" val="41897338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D9E2F66-3498-4ED6-894E-ABDF84CB13E8}" type="slidenum">
              <a:rPr lang="en-NZ" smtClean="0"/>
              <a:t>39</a:t>
            </a:fld>
            <a:endParaRPr lang="en-NZ"/>
          </a:p>
        </p:txBody>
      </p:sp>
    </p:spTree>
    <p:extLst>
      <p:ext uri="{BB962C8B-B14F-4D97-AF65-F5344CB8AC3E}">
        <p14:creationId xmlns:p14="http://schemas.microsoft.com/office/powerpoint/2010/main" val="3509180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27151-C590-1017-B8A0-AA89CBA04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27A1D1-53F9-16A1-FE9C-3F1528EFC1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95DCF-9D87-2C38-E454-AA27158B38DF}"/>
              </a:ext>
            </a:extLst>
          </p:cNvPr>
          <p:cNvSpPr>
            <a:spLocks noGrp="1"/>
          </p:cNvSpPr>
          <p:nvPr>
            <p:ph type="body" idx="1"/>
          </p:nvPr>
        </p:nvSpPr>
        <p:spPr/>
        <p:txBody>
          <a:bodyPr/>
          <a:lstStyle/>
          <a:p>
            <a:endParaRPr lang="en-US" sz="1200" b="0" i="0" dirty="0">
              <a:solidFill>
                <a:srgbClr val="444444"/>
              </a:solidFill>
              <a:effectLst/>
              <a:latin typeface="Calibri"/>
              <a:ea typeface="Calibri"/>
              <a:cs typeface="Calibri"/>
            </a:endParaRPr>
          </a:p>
        </p:txBody>
      </p:sp>
      <p:sp>
        <p:nvSpPr>
          <p:cNvPr id="4" name="Slide Number Placeholder 3">
            <a:extLst>
              <a:ext uri="{FF2B5EF4-FFF2-40B4-BE49-F238E27FC236}">
                <a16:creationId xmlns:a16="http://schemas.microsoft.com/office/drawing/2014/main" id="{A1643F93-42C0-71C4-2473-023A8443F769}"/>
              </a:ext>
            </a:extLst>
          </p:cNvPr>
          <p:cNvSpPr>
            <a:spLocks noGrp="1"/>
          </p:cNvSpPr>
          <p:nvPr>
            <p:ph type="sldNum" sz="quarter" idx="5"/>
          </p:nvPr>
        </p:nvSpPr>
        <p:spPr/>
        <p:txBody>
          <a:bodyPr/>
          <a:lstStyle/>
          <a:p>
            <a:fld id="{4D9E2F66-3498-4ED6-894E-ABDF84CB13E8}" type="slidenum">
              <a:rPr lang="en-NZ" smtClean="0"/>
              <a:t>4</a:t>
            </a:fld>
            <a:endParaRPr lang="en-NZ"/>
          </a:p>
        </p:txBody>
      </p:sp>
    </p:spTree>
    <p:extLst>
      <p:ext uri="{BB962C8B-B14F-4D97-AF65-F5344CB8AC3E}">
        <p14:creationId xmlns:p14="http://schemas.microsoft.com/office/powerpoint/2010/main" val="21779883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40</a:t>
            </a:fld>
            <a:endParaRPr lang="en-NZ"/>
          </a:p>
        </p:txBody>
      </p:sp>
    </p:spTree>
    <p:extLst>
      <p:ext uri="{BB962C8B-B14F-4D97-AF65-F5344CB8AC3E}">
        <p14:creationId xmlns:p14="http://schemas.microsoft.com/office/powerpoint/2010/main" val="578802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5</a:t>
            </a:fld>
            <a:endParaRPr lang="en-NZ"/>
          </a:p>
        </p:txBody>
      </p:sp>
    </p:spTree>
    <p:extLst>
      <p:ext uri="{BB962C8B-B14F-4D97-AF65-F5344CB8AC3E}">
        <p14:creationId xmlns:p14="http://schemas.microsoft.com/office/powerpoint/2010/main" val="3402057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dirty="0">
              <a:solidFill>
                <a:srgbClr val="444444"/>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4D9E2F66-3498-4ED6-894E-ABDF84CB13E8}" type="slidenum">
              <a:rPr lang="en-NZ" smtClean="0"/>
              <a:t>6</a:t>
            </a:fld>
            <a:endParaRPr lang="en-NZ"/>
          </a:p>
        </p:txBody>
      </p:sp>
    </p:spTree>
    <p:extLst>
      <p:ext uri="{BB962C8B-B14F-4D97-AF65-F5344CB8AC3E}">
        <p14:creationId xmlns:p14="http://schemas.microsoft.com/office/powerpoint/2010/main" val="520780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2D537-9960-3009-DAA8-43A4C7FA04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3C5DF2-12ED-D85C-1438-5E8BF68C1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E649B1-8F69-23D0-009D-8AE5E233EE69}"/>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8454F8AC-3947-D9A7-6828-46D9B65A0981}"/>
              </a:ext>
            </a:extLst>
          </p:cNvPr>
          <p:cNvSpPr>
            <a:spLocks noGrp="1"/>
          </p:cNvSpPr>
          <p:nvPr>
            <p:ph type="sldNum" sz="quarter" idx="5"/>
          </p:nvPr>
        </p:nvSpPr>
        <p:spPr/>
        <p:txBody>
          <a:bodyPr/>
          <a:lstStyle/>
          <a:p>
            <a:fld id="{4D9E2F66-3498-4ED6-894E-ABDF84CB13E8}" type="slidenum">
              <a:rPr lang="en-NZ" smtClean="0"/>
              <a:t>7</a:t>
            </a:fld>
            <a:endParaRPr lang="en-NZ"/>
          </a:p>
        </p:txBody>
      </p:sp>
    </p:spTree>
    <p:extLst>
      <p:ext uri="{BB962C8B-B14F-4D97-AF65-F5344CB8AC3E}">
        <p14:creationId xmlns:p14="http://schemas.microsoft.com/office/powerpoint/2010/main" val="1052749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D9E2F66-3498-4ED6-894E-ABDF84CB13E8}" type="slidenum">
              <a:rPr lang="en-NZ" smtClean="0"/>
              <a:t>8</a:t>
            </a:fld>
            <a:endParaRPr lang="en-NZ"/>
          </a:p>
        </p:txBody>
      </p:sp>
    </p:spTree>
    <p:extLst>
      <p:ext uri="{BB962C8B-B14F-4D97-AF65-F5344CB8AC3E}">
        <p14:creationId xmlns:p14="http://schemas.microsoft.com/office/powerpoint/2010/main" val="1633190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F4263-C871-1F0A-D4C0-8692CB973B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7EF759-B1E0-5CA2-EB65-19BA95010B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7AD5F7-D03F-2750-80D5-C54DA20C4CB4}"/>
              </a:ext>
            </a:extLst>
          </p:cNvPr>
          <p:cNvSpPr>
            <a:spLocks noGrp="1"/>
          </p:cNvSpPr>
          <p:nvPr>
            <p:ph type="body" idx="1"/>
          </p:nvPr>
        </p:nvSpPr>
        <p:spPr/>
        <p:txBody>
          <a:bodyPr/>
          <a:lstStyle/>
          <a:p>
            <a:endParaRPr lang="en-NZ" dirty="0">
              <a:ea typeface="Calibri"/>
              <a:cs typeface="Calibri"/>
            </a:endParaRPr>
          </a:p>
        </p:txBody>
      </p:sp>
      <p:sp>
        <p:nvSpPr>
          <p:cNvPr id="4" name="Slide Number Placeholder 3">
            <a:extLst>
              <a:ext uri="{FF2B5EF4-FFF2-40B4-BE49-F238E27FC236}">
                <a16:creationId xmlns:a16="http://schemas.microsoft.com/office/drawing/2014/main" id="{CD7F38EC-66E7-A76C-1EFD-84D9A17CDAFE}"/>
              </a:ext>
            </a:extLst>
          </p:cNvPr>
          <p:cNvSpPr>
            <a:spLocks noGrp="1"/>
          </p:cNvSpPr>
          <p:nvPr>
            <p:ph type="sldNum" sz="quarter" idx="5"/>
          </p:nvPr>
        </p:nvSpPr>
        <p:spPr/>
        <p:txBody>
          <a:bodyPr/>
          <a:lstStyle/>
          <a:p>
            <a:fld id="{4D9E2F66-3498-4ED6-894E-ABDF84CB13E8}" type="slidenum">
              <a:rPr lang="en-NZ" smtClean="0"/>
              <a:t>9</a:t>
            </a:fld>
            <a:endParaRPr lang="en-NZ"/>
          </a:p>
        </p:txBody>
      </p:sp>
    </p:spTree>
    <p:extLst>
      <p:ext uri="{BB962C8B-B14F-4D97-AF65-F5344CB8AC3E}">
        <p14:creationId xmlns:p14="http://schemas.microsoft.com/office/powerpoint/2010/main" val="1497737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5D602-6983-D16E-0245-1CED4E5D7E87}"/>
              </a:ext>
            </a:extLst>
          </p:cNvPr>
          <p:cNvSpPr/>
          <p:nvPr userDrawn="1"/>
        </p:nvSpPr>
        <p:spPr>
          <a:xfrm>
            <a:off x="0" y="0"/>
            <a:ext cx="12192000" cy="544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56E0C0A6-96FA-C0E2-C42C-571A6B2F06FF}"/>
              </a:ext>
            </a:extLst>
          </p:cNvPr>
          <p:cNvSpPr>
            <a:spLocks noGrp="1"/>
          </p:cNvSpPr>
          <p:nvPr>
            <p:ph type="ctrTitle"/>
          </p:nvPr>
        </p:nvSpPr>
        <p:spPr>
          <a:xfrm>
            <a:off x="1079500" y="1122363"/>
            <a:ext cx="5016500" cy="1747837"/>
          </a:xfrm>
        </p:spPr>
        <p:txBody>
          <a:bodyPr anchor="b">
            <a:normAutofit/>
          </a:bodyPr>
          <a:lstStyle>
            <a:lvl1pPr algn="l">
              <a:defRPr sz="3900"/>
            </a:lvl1pPr>
          </a:lstStyle>
          <a:p>
            <a:r>
              <a:rPr lang="en-US"/>
              <a:t>Click to edit Master title style</a:t>
            </a:r>
            <a:endParaRPr lang="en-NZ"/>
          </a:p>
        </p:txBody>
      </p:sp>
      <p:sp>
        <p:nvSpPr>
          <p:cNvPr id="3" name="Subtitle 2">
            <a:extLst>
              <a:ext uri="{FF2B5EF4-FFF2-40B4-BE49-F238E27FC236}">
                <a16:creationId xmlns:a16="http://schemas.microsoft.com/office/drawing/2014/main" id="{653FC412-9A2E-E196-0D8F-71FB55B07EA7}"/>
              </a:ext>
            </a:extLst>
          </p:cNvPr>
          <p:cNvSpPr>
            <a:spLocks noGrp="1"/>
          </p:cNvSpPr>
          <p:nvPr>
            <p:ph type="subTitle" idx="1"/>
          </p:nvPr>
        </p:nvSpPr>
        <p:spPr>
          <a:xfrm>
            <a:off x="1079500" y="3467100"/>
            <a:ext cx="5016500" cy="1655762"/>
          </a:xfrm>
        </p:spPr>
        <p:txBody>
          <a:bodyPr/>
          <a:lstStyle>
            <a:lvl1pPr marL="0" indent="0" algn="l">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cxnSp>
        <p:nvCxnSpPr>
          <p:cNvPr id="8" name="Straight Connector 7">
            <a:extLst>
              <a:ext uri="{FF2B5EF4-FFF2-40B4-BE49-F238E27FC236}">
                <a16:creationId xmlns:a16="http://schemas.microsoft.com/office/drawing/2014/main" id="{A0CA93CF-5543-E870-FD49-5F77803CF394}"/>
              </a:ext>
            </a:extLst>
          </p:cNvPr>
          <p:cNvCxnSpPr/>
          <p:nvPr userDrawn="1"/>
        </p:nvCxnSpPr>
        <p:spPr>
          <a:xfrm>
            <a:off x="1079500" y="2990850"/>
            <a:ext cx="4546600" cy="0"/>
          </a:xfrm>
          <a:prstGeom prst="line">
            <a:avLst/>
          </a:prstGeom>
          <a:ln w="57150">
            <a:solidFill>
              <a:srgbClr val="1A9AA9"/>
            </a:solidFill>
          </a:ln>
        </p:spPr>
        <p:style>
          <a:lnRef idx="1">
            <a:schemeClr val="accent1"/>
          </a:lnRef>
          <a:fillRef idx="0">
            <a:schemeClr val="accent1"/>
          </a:fillRef>
          <a:effectRef idx="0">
            <a:schemeClr val="accent1"/>
          </a:effectRef>
          <a:fontRef idx="minor">
            <a:schemeClr val="tx1"/>
          </a:fontRef>
        </p:style>
      </p:cxnSp>
      <p:pic>
        <p:nvPicPr>
          <p:cNvPr id="13" name="Picture 12" descr="Graphical user interface, text&#10;&#10;Description automatically generated with medium confidence">
            <a:extLst>
              <a:ext uri="{FF2B5EF4-FFF2-40B4-BE49-F238E27FC236}">
                <a16:creationId xmlns:a16="http://schemas.microsoft.com/office/drawing/2014/main" id="{8ECEEAC0-392F-B846-0CFE-573BD0251D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820" y="5754813"/>
            <a:ext cx="4175768" cy="765050"/>
          </a:xfrm>
          <a:prstGeom prst="rect">
            <a:avLst/>
          </a:prstGeom>
        </p:spPr>
      </p:pic>
      <p:pic>
        <p:nvPicPr>
          <p:cNvPr id="5" name="Picture 4" descr="A picture containing shape&#10;&#10;Description automatically generated">
            <a:extLst>
              <a:ext uri="{FF2B5EF4-FFF2-40B4-BE49-F238E27FC236}">
                <a16:creationId xmlns:a16="http://schemas.microsoft.com/office/drawing/2014/main" id="{E624C52F-4737-E232-F162-160BDFC85D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0566" y="-217687"/>
            <a:ext cx="3432055" cy="6565405"/>
          </a:xfrm>
          <a:prstGeom prst="rect">
            <a:avLst/>
          </a:prstGeom>
        </p:spPr>
      </p:pic>
    </p:spTree>
    <p:extLst>
      <p:ext uri="{BB962C8B-B14F-4D97-AF65-F5344CB8AC3E}">
        <p14:creationId xmlns:p14="http://schemas.microsoft.com/office/powerpoint/2010/main" val="48458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0C0A6-96FA-C0E2-C42C-571A6B2F06FF}"/>
              </a:ext>
            </a:extLst>
          </p:cNvPr>
          <p:cNvSpPr>
            <a:spLocks noGrp="1"/>
          </p:cNvSpPr>
          <p:nvPr>
            <p:ph type="ctrTitle"/>
          </p:nvPr>
        </p:nvSpPr>
        <p:spPr>
          <a:xfrm>
            <a:off x="1079499" y="1451432"/>
            <a:ext cx="6366329" cy="2391226"/>
          </a:xfrm>
        </p:spPr>
        <p:txBody>
          <a:bodyPr anchor="b">
            <a:normAutofit/>
          </a:bodyPr>
          <a:lstStyle>
            <a:lvl1pPr algn="l">
              <a:defRPr sz="3900"/>
            </a:lvl1pPr>
          </a:lstStyle>
          <a:p>
            <a:r>
              <a:rPr lang="en-US"/>
              <a:t>Click to edit Master title style</a:t>
            </a:r>
            <a:endParaRPr lang="en-NZ"/>
          </a:p>
        </p:txBody>
      </p:sp>
      <p:cxnSp>
        <p:nvCxnSpPr>
          <p:cNvPr id="8" name="Straight Connector 7">
            <a:extLst>
              <a:ext uri="{FF2B5EF4-FFF2-40B4-BE49-F238E27FC236}">
                <a16:creationId xmlns:a16="http://schemas.microsoft.com/office/drawing/2014/main" id="{A0CA93CF-5543-E870-FD49-5F77803CF394}"/>
              </a:ext>
            </a:extLst>
          </p:cNvPr>
          <p:cNvCxnSpPr>
            <a:cxnSpLocks/>
          </p:cNvCxnSpPr>
          <p:nvPr userDrawn="1"/>
        </p:nvCxnSpPr>
        <p:spPr>
          <a:xfrm>
            <a:off x="1079500" y="3963307"/>
            <a:ext cx="3202214" cy="0"/>
          </a:xfrm>
          <a:prstGeom prst="line">
            <a:avLst/>
          </a:prstGeom>
          <a:ln w="57150">
            <a:solidFill>
              <a:srgbClr val="1A9AA9"/>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shape&#10;&#10;Description automatically generated">
            <a:extLst>
              <a:ext uri="{FF2B5EF4-FFF2-40B4-BE49-F238E27FC236}">
                <a16:creationId xmlns:a16="http://schemas.microsoft.com/office/drawing/2014/main" id="{7B144A23-6050-3A4B-EC01-7B7AA82E75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0893" y="-219070"/>
            <a:ext cx="4292640" cy="8208679"/>
          </a:xfrm>
          <a:prstGeom prst="rect">
            <a:avLst/>
          </a:prstGeom>
        </p:spPr>
      </p:pic>
    </p:spTree>
    <p:extLst>
      <p:ext uri="{BB962C8B-B14F-4D97-AF65-F5344CB8AC3E}">
        <p14:creationId xmlns:p14="http://schemas.microsoft.com/office/powerpoint/2010/main" val="219619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0687B-C3DD-D08A-A252-DD37CC66094B}"/>
              </a:ext>
            </a:extLst>
          </p:cNvPr>
          <p:cNvSpPr>
            <a:spLocks noGrp="1"/>
          </p:cNvSpPr>
          <p:nvPr>
            <p:ph type="title"/>
          </p:nvPr>
        </p:nvSpPr>
        <p:spPr/>
        <p:txBody>
          <a:bodyPr/>
          <a:lstStyle/>
          <a:p>
            <a:r>
              <a:rPr lang="en-US"/>
              <a:t>Click to edit Master title style</a:t>
            </a:r>
            <a:endParaRPr lang="en-NZ"/>
          </a:p>
        </p:txBody>
      </p:sp>
      <p:sp>
        <p:nvSpPr>
          <p:cNvPr id="5" name="Slide Number Placeholder 4">
            <a:extLst>
              <a:ext uri="{FF2B5EF4-FFF2-40B4-BE49-F238E27FC236}">
                <a16:creationId xmlns:a16="http://schemas.microsoft.com/office/drawing/2014/main" id="{8E50ED84-069F-2F7B-6CA2-266C11182BFD}"/>
              </a:ext>
            </a:extLst>
          </p:cNvPr>
          <p:cNvSpPr>
            <a:spLocks noGrp="1"/>
          </p:cNvSpPr>
          <p:nvPr>
            <p:ph type="sldNum" sz="quarter" idx="12"/>
          </p:nvPr>
        </p:nvSpPr>
        <p:spPr>
          <a:xfrm>
            <a:off x="7771614" y="482059"/>
            <a:ext cx="2743200" cy="216981"/>
          </a:xfrm>
        </p:spPr>
        <p:txBody>
          <a:bodyPr/>
          <a:lstStyle/>
          <a:p>
            <a:r>
              <a:rPr lang="en-NZ"/>
              <a:t>Page </a:t>
            </a:r>
            <a:fld id="{6FDC0E35-3AC6-4B9D-AFEB-F61F280406EF}" type="slidenum">
              <a:rPr lang="en-NZ" smtClean="0"/>
              <a:pPr/>
              <a:t>‹#›</a:t>
            </a:fld>
            <a:endParaRPr lang="en-NZ"/>
          </a:p>
        </p:txBody>
      </p:sp>
      <p:sp>
        <p:nvSpPr>
          <p:cNvPr id="9" name="Text Placeholder 8">
            <a:extLst>
              <a:ext uri="{FF2B5EF4-FFF2-40B4-BE49-F238E27FC236}">
                <a16:creationId xmlns:a16="http://schemas.microsoft.com/office/drawing/2014/main" id="{ED898AA6-C494-EA85-CB14-F2C70467876C}"/>
              </a:ext>
            </a:extLst>
          </p:cNvPr>
          <p:cNvSpPr>
            <a:spLocks noGrp="1"/>
          </p:cNvSpPr>
          <p:nvPr>
            <p:ph type="body" sz="quarter" idx="13"/>
          </p:nvPr>
        </p:nvSpPr>
        <p:spPr>
          <a:xfrm>
            <a:off x="1038225" y="2569029"/>
            <a:ext cx="10315575" cy="36984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373986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0687B-C3DD-D08A-A252-DD37CC66094B}"/>
              </a:ext>
            </a:extLst>
          </p:cNvPr>
          <p:cNvSpPr>
            <a:spLocks noGrp="1"/>
          </p:cNvSpPr>
          <p:nvPr>
            <p:ph type="title" hasCustomPrompt="1"/>
          </p:nvPr>
        </p:nvSpPr>
        <p:spPr>
          <a:xfrm>
            <a:off x="1038687" y="1665958"/>
            <a:ext cx="5057548" cy="752900"/>
          </a:xfrm>
        </p:spPr>
        <p:txBody>
          <a:bodyPr/>
          <a:lstStyle>
            <a:lvl1pPr>
              <a:defRPr/>
            </a:lvl1pPr>
          </a:lstStyle>
          <a:p>
            <a:r>
              <a:rPr lang="en-US"/>
              <a:t>Heading</a:t>
            </a:r>
            <a:endParaRPr lang="en-NZ"/>
          </a:p>
        </p:txBody>
      </p:sp>
      <p:sp>
        <p:nvSpPr>
          <p:cNvPr id="9" name="Text Placeholder 8">
            <a:extLst>
              <a:ext uri="{FF2B5EF4-FFF2-40B4-BE49-F238E27FC236}">
                <a16:creationId xmlns:a16="http://schemas.microsoft.com/office/drawing/2014/main" id="{ED898AA6-C494-EA85-CB14-F2C70467876C}"/>
              </a:ext>
            </a:extLst>
          </p:cNvPr>
          <p:cNvSpPr>
            <a:spLocks noGrp="1"/>
          </p:cNvSpPr>
          <p:nvPr>
            <p:ph type="body" sz="quarter" idx="13"/>
          </p:nvPr>
        </p:nvSpPr>
        <p:spPr>
          <a:xfrm>
            <a:off x="1038225" y="2569029"/>
            <a:ext cx="5057775" cy="37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1" name="Picture Placeholder 10">
            <a:extLst>
              <a:ext uri="{FF2B5EF4-FFF2-40B4-BE49-F238E27FC236}">
                <a16:creationId xmlns:a16="http://schemas.microsoft.com/office/drawing/2014/main" id="{3CE2B39F-15F6-4A2A-411B-5C9AFDA1CD6F}"/>
              </a:ext>
            </a:extLst>
          </p:cNvPr>
          <p:cNvSpPr>
            <a:spLocks noGrp="1"/>
          </p:cNvSpPr>
          <p:nvPr>
            <p:ph type="pic" sz="quarter" idx="14"/>
          </p:nvPr>
        </p:nvSpPr>
        <p:spPr>
          <a:xfrm>
            <a:off x="6473825" y="1744980"/>
            <a:ext cx="4629150" cy="4597082"/>
          </a:xfrm>
        </p:spPr>
        <p:txBody>
          <a:bodyPr/>
          <a:lstStyle/>
          <a:p>
            <a:r>
              <a:rPr lang="en-US"/>
              <a:t>Click icon to add picture</a:t>
            </a:r>
            <a:endParaRPr lang="en-NZ"/>
          </a:p>
        </p:txBody>
      </p:sp>
      <p:sp>
        <p:nvSpPr>
          <p:cNvPr id="6" name="Slide Number Placeholder 4">
            <a:extLst>
              <a:ext uri="{FF2B5EF4-FFF2-40B4-BE49-F238E27FC236}">
                <a16:creationId xmlns:a16="http://schemas.microsoft.com/office/drawing/2014/main" id="{1E3CDCE1-E76D-CE66-9642-82E16273D2F0}"/>
              </a:ext>
            </a:extLst>
          </p:cNvPr>
          <p:cNvSpPr>
            <a:spLocks noGrp="1"/>
          </p:cNvSpPr>
          <p:nvPr>
            <p:ph type="sldNum" sz="quarter" idx="12"/>
          </p:nvPr>
        </p:nvSpPr>
        <p:spPr>
          <a:xfrm>
            <a:off x="7771614" y="482059"/>
            <a:ext cx="2743200" cy="216981"/>
          </a:xfrm>
        </p:spPr>
        <p:txBody>
          <a:bodyPr/>
          <a:lstStyle/>
          <a:p>
            <a:r>
              <a:rPr lang="en-NZ"/>
              <a:t>Page </a:t>
            </a:r>
            <a:fld id="{6FDC0E35-3AC6-4B9D-AFEB-F61F280406EF}" type="slidenum">
              <a:rPr lang="en-NZ" smtClean="0"/>
              <a:pPr/>
              <a:t>‹#›</a:t>
            </a:fld>
            <a:endParaRPr lang="en-NZ"/>
          </a:p>
        </p:txBody>
      </p:sp>
    </p:spTree>
    <p:extLst>
      <p:ext uri="{BB962C8B-B14F-4D97-AF65-F5344CB8AC3E}">
        <p14:creationId xmlns:p14="http://schemas.microsoft.com/office/powerpoint/2010/main" val="1719372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Table Placeholder 8">
            <a:extLst>
              <a:ext uri="{FF2B5EF4-FFF2-40B4-BE49-F238E27FC236}">
                <a16:creationId xmlns:a16="http://schemas.microsoft.com/office/drawing/2014/main" id="{5ED09634-4830-331C-3B5B-15ADE604F3B4}"/>
              </a:ext>
            </a:extLst>
          </p:cNvPr>
          <p:cNvSpPr>
            <a:spLocks noGrp="1"/>
          </p:cNvSpPr>
          <p:nvPr>
            <p:ph type="tbl" sz="quarter" idx="13"/>
          </p:nvPr>
        </p:nvSpPr>
        <p:spPr>
          <a:xfrm>
            <a:off x="1054100" y="1689100"/>
            <a:ext cx="10083800" cy="2946400"/>
          </a:xfrm>
        </p:spPr>
        <p:txBody>
          <a:bodyPr/>
          <a:lstStyle/>
          <a:p>
            <a:r>
              <a:rPr lang="en-US"/>
              <a:t>Click icon to add table</a:t>
            </a:r>
            <a:endParaRPr lang="en-NZ"/>
          </a:p>
        </p:txBody>
      </p:sp>
      <p:sp>
        <p:nvSpPr>
          <p:cNvPr id="2" name="Slide Number Placeholder 4">
            <a:extLst>
              <a:ext uri="{FF2B5EF4-FFF2-40B4-BE49-F238E27FC236}">
                <a16:creationId xmlns:a16="http://schemas.microsoft.com/office/drawing/2014/main" id="{69B79A87-7C0B-DA4B-18F2-BDB560056677}"/>
              </a:ext>
            </a:extLst>
          </p:cNvPr>
          <p:cNvSpPr>
            <a:spLocks noGrp="1"/>
          </p:cNvSpPr>
          <p:nvPr>
            <p:ph type="sldNum" sz="quarter" idx="12"/>
          </p:nvPr>
        </p:nvSpPr>
        <p:spPr>
          <a:xfrm>
            <a:off x="7771614" y="482059"/>
            <a:ext cx="2743200" cy="216981"/>
          </a:xfrm>
        </p:spPr>
        <p:txBody>
          <a:bodyPr/>
          <a:lstStyle/>
          <a:p>
            <a:r>
              <a:rPr lang="en-NZ"/>
              <a:t>Page </a:t>
            </a:r>
            <a:fld id="{6FDC0E35-3AC6-4B9D-AFEB-F61F280406EF}" type="slidenum">
              <a:rPr lang="en-NZ" smtClean="0"/>
              <a:pPr/>
              <a:t>‹#›</a:t>
            </a:fld>
            <a:endParaRPr lang="en-NZ"/>
          </a:p>
        </p:txBody>
      </p:sp>
    </p:spTree>
    <p:extLst>
      <p:ext uri="{BB962C8B-B14F-4D97-AF65-F5344CB8AC3E}">
        <p14:creationId xmlns:p14="http://schemas.microsoft.com/office/powerpoint/2010/main" val="253819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Farewel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0C0A6-96FA-C0E2-C42C-571A6B2F06FF}"/>
              </a:ext>
            </a:extLst>
          </p:cNvPr>
          <p:cNvSpPr>
            <a:spLocks noGrp="1"/>
          </p:cNvSpPr>
          <p:nvPr>
            <p:ph type="ctrTitle" hasCustomPrompt="1"/>
          </p:nvPr>
        </p:nvSpPr>
        <p:spPr>
          <a:xfrm>
            <a:off x="1079500" y="1768549"/>
            <a:ext cx="5016500" cy="1747837"/>
          </a:xfrm>
        </p:spPr>
        <p:txBody>
          <a:bodyPr anchor="b">
            <a:normAutofit/>
          </a:bodyPr>
          <a:lstStyle>
            <a:lvl1pPr algn="l">
              <a:defRPr sz="3900"/>
            </a:lvl1pPr>
          </a:lstStyle>
          <a:p>
            <a:r>
              <a:rPr lang="en-US"/>
              <a:t>Kia </a:t>
            </a:r>
            <a:r>
              <a:rPr lang="en-US" err="1"/>
              <a:t>ora</a:t>
            </a:r>
            <a:br>
              <a:rPr lang="en-US"/>
            </a:br>
            <a:r>
              <a:rPr lang="en-US"/>
              <a:t>Thank you</a:t>
            </a:r>
            <a:endParaRPr lang="en-NZ"/>
          </a:p>
        </p:txBody>
      </p:sp>
      <p:sp>
        <p:nvSpPr>
          <p:cNvPr id="3" name="Subtitle 2">
            <a:extLst>
              <a:ext uri="{FF2B5EF4-FFF2-40B4-BE49-F238E27FC236}">
                <a16:creationId xmlns:a16="http://schemas.microsoft.com/office/drawing/2014/main" id="{653FC412-9A2E-E196-0D8F-71FB55B07EA7}"/>
              </a:ext>
            </a:extLst>
          </p:cNvPr>
          <p:cNvSpPr>
            <a:spLocks noGrp="1"/>
          </p:cNvSpPr>
          <p:nvPr>
            <p:ph type="subTitle" idx="1"/>
          </p:nvPr>
        </p:nvSpPr>
        <p:spPr>
          <a:xfrm>
            <a:off x="1079500" y="3987800"/>
            <a:ext cx="5016500" cy="1135061"/>
          </a:xfrm>
        </p:spPr>
        <p:txBody>
          <a:bodyPr>
            <a:normAutofit/>
          </a:bodyPr>
          <a:lstStyle>
            <a:lvl1pPr marL="0" indent="0" algn="l">
              <a:buNone/>
              <a:defRPr sz="15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cxnSp>
        <p:nvCxnSpPr>
          <p:cNvPr id="8" name="Straight Connector 7">
            <a:extLst>
              <a:ext uri="{FF2B5EF4-FFF2-40B4-BE49-F238E27FC236}">
                <a16:creationId xmlns:a16="http://schemas.microsoft.com/office/drawing/2014/main" id="{A0CA93CF-5543-E870-FD49-5F77803CF394}"/>
              </a:ext>
            </a:extLst>
          </p:cNvPr>
          <p:cNvCxnSpPr>
            <a:cxnSpLocks/>
          </p:cNvCxnSpPr>
          <p:nvPr userDrawn="1"/>
        </p:nvCxnSpPr>
        <p:spPr>
          <a:xfrm>
            <a:off x="1079500" y="3600450"/>
            <a:ext cx="2489200" cy="0"/>
          </a:xfrm>
          <a:prstGeom prst="line">
            <a:avLst/>
          </a:prstGeom>
          <a:ln w="57150">
            <a:solidFill>
              <a:srgbClr val="1A9AA9"/>
            </a:solidFill>
          </a:ln>
        </p:spPr>
        <p:style>
          <a:lnRef idx="1">
            <a:schemeClr val="accent1"/>
          </a:lnRef>
          <a:fillRef idx="0">
            <a:schemeClr val="accent1"/>
          </a:fillRef>
          <a:effectRef idx="0">
            <a:schemeClr val="accent1"/>
          </a:effectRef>
          <a:fontRef idx="minor">
            <a:schemeClr val="tx1"/>
          </a:fontRef>
        </p:style>
      </p:cxnSp>
      <p:pic>
        <p:nvPicPr>
          <p:cNvPr id="13" name="Picture 12" descr="Graphical user interface, text&#10;&#10;Description automatically generated with medium confidence">
            <a:extLst>
              <a:ext uri="{FF2B5EF4-FFF2-40B4-BE49-F238E27FC236}">
                <a16:creationId xmlns:a16="http://schemas.microsoft.com/office/drawing/2014/main" id="{8ECEEAC0-392F-B846-0CFE-573BD0251D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820" y="5754813"/>
            <a:ext cx="4175768" cy="765050"/>
          </a:xfrm>
          <a:prstGeom prst="rect">
            <a:avLst/>
          </a:prstGeom>
        </p:spPr>
      </p:pic>
      <p:pic>
        <p:nvPicPr>
          <p:cNvPr id="4" name="Picture 3" descr="A picture containing shape&#10;&#10;Description automatically generated">
            <a:extLst>
              <a:ext uri="{FF2B5EF4-FFF2-40B4-BE49-F238E27FC236}">
                <a16:creationId xmlns:a16="http://schemas.microsoft.com/office/drawing/2014/main" id="{6DA1729C-1B8A-20C0-94EF-0F544321F9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0893" y="-219070"/>
            <a:ext cx="4292640" cy="8208679"/>
          </a:xfrm>
          <a:prstGeom prst="rect">
            <a:avLst/>
          </a:prstGeom>
        </p:spPr>
      </p:pic>
    </p:spTree>
    <p:extLst>
      <p:ext uri="{BB962C8B-B14F-4D97-AF65-F5344CB8AC3E}">
        <p14:creationId xmlns:p14="http://schemas.microsoft.com/office/powerpoint/2010/main" val="1336499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C2AF6B-6A58-F975-244D-908D6D228787}"/>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b="82017"/>
          <a:stretch/>
        </p:blipFill>
        <p:spPr>
          <a:xfrm>
            <a:off x="0" y="-135770"/>
            <a:ext cx="12191999" cy="1228725"/>
          </a:xfrm>
          <a:prstGeom prst="rect">
            <a:avLst/>
          </a:prstGeom>
        </p:spPr>
      </p:pic>
      <p:sp>
        <p:nvSpPr>
          <p:cNvPr id="2" name="Title Placeholder 1">
            <a:extLst>
              <a:ext uri="{FF2B5EF4-FFF2-40B4-BE49-F238E27FC236}">
                <a16:creationId xmlns:a16="http://schemas.microsoft.com/office/drawing/2014/main" id="{9708915D-05ED-00E1-23D4-3842BB4671A1}"/>
              </a:ext>
            </a:extLst>
          </p:cNvPr>
          <p:cNvSpPr>
            <a:spLocks noGrp="1"/>
          </p:cNvSpPr>
          <p:nvPr>
            <p:ph type="title"/>
          </p:nvPr>
        </p:nvSpPr>
        <p:spPr>
          <a:xfrm>
            <a:off x="1038686" y="1665958"/>
            <a:ext cx="10315113" cy="737878"/>
          </a:xfrm>
          <a:prstGeom prst="rect">
            <a:avLst/>
          </a:prstGeom>
        </p:spPr>
        <p:txBody>
          <a:bodyPr vert="horz" lIns="0" tIns="0" rIns="0" bIns="0" rtlCol="0" anchor="t" anchorCtr="0">
            <a:normAutofit/>
          </a:bodyPr>
          <a:lstStyle/>
          <a:p>
            <a:r>
              <a:rPr lang="en-US"/>
              <a:t>Header 1 goes here</a:t>
            </a:r>
            <a:endParaRPr lang="en-NZ"/>
          </a:p>
        </p:txBody>
      </p:sp>
      <p:sp>
        <p:nvSpPr>
          <p:cNvPr id="3" name="Text Placeholder 2">
            <a:extLst>
              <a:ext uri="{FF2B5EF4-FFF2-40B4-BE49-F238E27FC236}">
                <a16:creationId xmlns:a16="http://schemas.microsoft.com/office/drawing/2014/main" id="{EC51CD28-569B-3E0E-48EA-90C327583F02}"/>
              </a:ext>
            </a:extLst>
          </p:cNvPr>
          <p:cNvSpPr>
            <a:spLocks noGrp="1"/>
          </p:cNvSpPr>
          <p:nvPr>
            <p:ph type="body" idx="1"/>
          </p:nvPr>
        </p:nvSpPr>
        <p:spPr>
          <a:xfrm>
            <a:off x="1038686" y="2535810"/>
            <a:ext cx="10315113" cy="3641153"/>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Slide Number Placeholder 5">
            <a:extLst>
              <a:ext uri="{FF2B5EF4-FFF2-40B4-BE49-F238E27FC236}">
                <a16:creationId xmlns:a16="http://schemas.microsoft.com/office/drawing/2014/main" id="{212325FD-4297-EAEF-5AB4-0BD9DC593CA8}"/>
              </a:ext>
            </a:extLst>
          </p:cNvPr>
          <p:cNvSpPr>
            <a:spLocks noGrp="1"/>
          </p:cNvSpPr>
          <p:nvPr>
            <p:ph type="sldNum" sz="quarter" idx="4"/>
          </p:nvPr>
        </p:nvSpPr>
        <p:spPr>
          <a:xfrm>
            <a:off x="7771614" y="591205"/>
            <a:ext cx="2743200" cy="216981"/>
          </a:xfrm>
          <a:prstGeom prst="rect">
            <a:avLst/>
          </a:prstGeom>
        </p:spPr>
        <p:txBody>
          <a:bodyPr vert="horz" lIns="91440" tIns="45720" rIns="91440" bIns="45720" rtlCol="0" anchor="ctr"/>
          <a:lstStyle>
            <a:lvl1pPr algn="r">
              <a:defRPr sz="1000">
                <a:solidFill>
                  <a:schemeClr val="tx1"/>
                </a:solidFill>
              </a:defRPr>
            </a:lvl1pPr>
          </a:lstStyle>
          <a:p>
            <a:r>
              <a:rPr lang="en-NZ"/>
              <a:t>Page </a:t>
            </a:r>
            <a:fld id="{6FDC0E35-3AC6-4B9D-AFEB-F61F280406EF}" type="slidenum">
              <a:rPr lang="en-NZ" smtClean="0"/>
              <a:pPr/>
              <a:t>‹#›</a:t>
            </a:fld>
            <a:endParaRPr lang="en-NZ"/>
          </a:p>
        </p:txBody>
      </p:sp>
    </p:spTree>
    <p:extLst>
      <p:ext uri="{BB962C8B-B14F-4D97-AF65-F5344CB8AC3E}">
        <p14:creationId xmlns:p14="http://schemas.microsoft.com/office/powerpoint/2010/main" val="2016997367"/>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p:txStyles>
    <p:titleStyle>
      <a:lvl1pPr algn="l" defTabSz="914400" rtl="0" eaLnBrk="1" latinLnBrk="0" hangingPunct="1">
        <a:lnSpc>
          <a:spcPct val="90000"/>
        </a:lnSpc>
        <a:spcBef>
          <a:spcPct val="0"/>
        </a:spcBef>
        <a:buNone/>
        <a:defRPr sz="39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0000" indent="-228600" algn="l" defTabSz="914400" rtl="0" eaLnBrk="1" latinLnBrk="0" hangingPunct="1">
        <a:lnSpc>
          <a:spcPct val="9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3pPr>
      <a:lvl4pPr marL="89535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527175"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pxhere.com/en/photo/742329"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ccagw.org/ways-means-hearing-highlights-the-battle-over-medicare-for-al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pose.open.ubc.ca/open-education/oer/genai-as-a-tool-for-oer/"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pose.open.ubc.ca/open-education/oer/genai-as-a-tool-for-oer/"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drive.google.com/drive/folders/1RbkqQ3PUq8xYOhjldKAcPhfH9YIJwKmk?usp=drive_link"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hyperlink" Target="https://www2.nzqa.govt.nz/ncea/ncea-for-teachers-and-schools/myths-about-ncea-assessment/" TargetMode="External"/><Relationship Id="rId5" Type="http://schemas.openxmlformats.org/officeDocument/2006/relationships/hyperlink" Target="https://lms.nzqa.govt.nz/local/login/index.php" TargetMode="External"/><Relationship Id="rId4" Type="http://schemas.openxmlformats.org/officeDocument/2006/relationships/hyperlink" Target="https://www2.nzqa.govt.nz/ncea/ncea-for-teachers-and-schools/principals-nominee/resources-for-pns/"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2.nzqa.govt.nz/ncea/ncea-for-teachers-and-schools/special-assessment-conditions/about-the-new-notifications-gateway/" TargetMode="External"/><Relationship Id="rId7" Type="http://schemas.openxmlformats.org/officeDocument/2006/relationships/hyperlink" Target="mailto:anzpnn@gmail.com"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https://ncea.education.govt.nz/" TargetMode="External"/><Relationship Id="rId5" Type="http://schemas.openxmlformats.org/officeDocument/2006/relationships/hyperlink" Target="https://www2.nzqa.govt.nz/about-us/publications/newsletters-circulars/assessment-matters/" TargetMode="External"/><Relationship Id="rId4" Type="http://schemas.openxmlformats.org/officeDocument/2006/relationships/hyperlink" Target="https://www2.nzqa.govt.nz/about-us/publications/newsletters-circulars/emaillink/" TargetMode="External"/><Relationship Id="rId9" Type="http://schemas.openxmlformats.org/officeDocument/2006/relationships/hyperlink" Target="https://anglo-celtic-connections.blogspot.com/2017/12/society-membership-renewal-and-giving.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E0BC7-96C7-6F7D-8B73-F8640BAC19AB}"/>
              </a:ext>
            </a:extLst>
          </p:cNvPr>
          <p:cNvSpPr>
            <a:spLocks noGrp="1"/>
          </p:cNvSpPr>
          <p:nvPr>
            <p:ph type="ctrTitle"/>
          </p:nvPr>
        </p:nvSpPr>
        <p:spPr/>
        <p:txBody>
          <a:bodyPr>
            <a:normAutofit/>
          </a:bodyPr>
          <a:lstStyle/>
          <a:p>
            <a:r>
              <a:rPr lang="en-NZ" sz="4000">
                <a:solidFill>
                  <a:srgbClr val="004150"/>
                </a:solidFill>
              </a:rPr>
              <a:t>Find the LNA Seminar handbook in your email, or in the PN resources on the NZQA website</a:t>
            </a:r>
            <a:endParaRPr lang="en-NZ" sz="4000"/>
          </a:p>
        </p:txBody>
      </p:sp>
      <p:pic>
        <p:nvPicPr>
          <p:cNvPr id="5" name="Picture 4">
            <a:extLst>
              <a:ext uri="{FF2B5EF4-FFF2-40B4-BE49-F238E27FC236}">
                <a16:creationId xmlns:a16="http://schemas.microsoft.com/office/drawing/2014/main" id="{690735B9-C8ED-7057-B9AD-EA3C19EF0645}"/>
              </a:ext>
            </a:extLst>
          </p:cNvPr>
          <p:cNvPicPr>
            <a:picLocks noChangeAspect="1"/>
          </p:cNvPicPr>
          <p:nvPr/>
        </p:nvPicPr>
        <p:blipFill>
          <a:blip r:embed="rId3"/>
          <a:stretch>
            <a:fillRect/>
          </a:stretch>
        </p:blipFill>
        <p:spPr>
          <a:xfrm>
            <a:off x="7174256" y="1133409"/>
            <a:ext cx="2391227" cy="2391227"/>
          </a:xfrm>
          <a:prstGeom prst="rect">
            <a:avLst/>
          </a:prstGeom>
        </p:spPr>
      </p:pic>
    </p:spTree>
    <p:extLst>
      <p:ext uri="{BB962C8B-B14F-4D97-AF65-F5344CB8AC3E}">
        <p14:creationId xmlns:p14="http://schemas.microsoft.com/office/powerpoint/2010/main" val="1385922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38041-4D7F-2822-0E28-1D056EB8695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262BF7D-6719-9449-9083-D8AF09B42735}"/>
              </a:ext>
            </a:extLst>
          </p:cNvPr>
          <p:cNvSpPr>
            <a:spLocks noGrp="1"/>
          </p:cNvSpPr>
          <p:nvPr>
            <p:ph type="title"/>
          </p:nvPr>
        </p:nvSpPr>
        <p:spPr>
          <a:xfrm>
            <a:off x="1035698" y="1665958"/>
            <a:ext cx="10524931" cy="752900"/>
          </a:xfrm>
        </p:spPr>
        <p:txBody>
          <a:bodyPr>
            <a:normAutofit fontScale="90000"/>
          </a:bodyPr>
          <a:lstStyle/>
          <a:p>
            <a:r>
              <a:rPr lang="en-NZ"/>
              <a:t>Updates and reminders </a:t>
            </a:r>
            <a:br>
              <a:rPr lang="en-NZ"/>
            </a:br>
            <a:r>
              <a:rPr lang="en-NZ"/>
              <a:t>– the co-requisite assessments</a:t>
            </a:r>
          </a:p>
        </p:txBody>
      </p:sp>
      <p:sp>
        <p:nvSpPr>
          <p:cNvPr id="4" name="Text Placeholder 3">
            <a:extLst>
              <a:ext uri="{FF2B5EF4-FFF2-40B4-BE49-F238E27FC236}">
                <a16:creationId xmlns:a16="http://schemas.microsoft.com/office/drawing/2014/main" id="{ADFA569B-96EC-668D-C681-C56E787BC4D5}"/>
              </a:ext>
            </a:extLst>
          </p:cNvPr>
          <p:cNvSpPr>
            <a:spLocks noGrp="1"/>
          </p:cNvSpPr>
          <p:nvPr>
            <p:ph type="body" sz="quarter" idx="13"/>
          </p:nvPr>
        </p:nvSpPr>
        <p:spPr>
          <a:xfrm>
            <a:off x="1112870" y="2855167"/>
            <a:ext cx="10130517" cy="3711510"/>
          </a:xfrm>
        </p:spPr>
        <p:txBody>
          <a:bodyPr>
            <a:normAutofit fontScale="77500" lnSpcReduction="20000"/>
          </a:bodyPr>
          <a:lstStyle/>
          <a:p>
            <a:pPr lvl="0"/>
            <a:endParaRPr lang="en-NZ" sz="1800"/>
          </a:p>
          <a:p>
            <a:pPr marL="285750" lvl="0" indent="-285750">
              <a:buFont typeface="Arial" panose="020B0604020202020204" pitchFamily="34" charset="0"/>
              <a:buChar char="•"/>
            </a:pPr>
            <a:r>
              <a:rPr lang="en-NZ" sz="1900" b="0"/>
              <a:t>CAAs and TAPā will be held in the same two 2-week assessment windows in 2026: </a:t>
            </a:r>
          </a:p>
          <a:p>
            <a:pPr lvl="0"/>
            <a:r>
              <a:rPr lang="en-NZ" sz="1900" b="0"/>
              <a:t>     18 – 29 May, and 7 – 18 September</a:t>
            </a:r>
            <a:br>
              <a:rPr lang="en-NZ" sz="1900" b="0"/>
            </a:br>
            <a:endParaRPr lang="en-NZ" sz="1900"/>
          </a:p>
          <a:p>
            <a:pPr marL="342900" lvl="1" indent="-342900">
              <a:buFont typeface="Arial" panose="020B0604020202020204" pitchFamily="34" charset="0"/>
              <a:buChar char="•"/>
            </a:pPr>
            <a:r>
              <a:rPr lang="en-NZ" sz="1900"/>
              <a:t>All portfolios and kete manarua must be uploaded by 28 October.</a:t>
            </a:r>
            <a:br>
              <a:rPr lang="en-NZ" sz="1900"/>
            </a:br>
            <a:endParaRPr lang="en-NZ" sz="1900"/>
          </a:p>
          <a:p>
            <a:pPr marL="342900" lvl="1" indent="-342900">
              <a:buFont typeface="Arial" panose="020B0604020202020204" pitchFamily="34" charset="0"/>
              <a:buChar char="•"/>
            </a:pPr>
            <a:r>
              <a:rPr lang="en-NZ" sz="1900" b="0"/>
              <a:t>You </a:t>
            </a:r>
            <a:r>
              <a:rPr lang="en-NZ" sz="1900" b="1"/>
              <a:t>will not need </a:t>
            </a:r>
            <a:r>
              <a:rPr lang="en-NZ" sz="1900" b="0"/>
              <a:t>to advise NZQA of your planned assessment dates for the co-requisite CAAs and TAPā in 2026. </a:t>
            </a:r>
            <a:br>
              <a:rPr lang="en-NZ" sz="1900" b="0"/>
            </a:br>
            <a:endParaRPr lang="en-NZ" sz="1900" b="0"/>
          </a:p>
          <a:p>
            <a:pPr marL="342900" lvl="1" indent="-342900">
              <a:buFont typeface="Arial" panose="020B0604020202020204" pitchFamily="34" charset="0"/>
              <a:buChar char="•"/>
            </a:pPr>
            <a:r>
              <a:rPr lang="en-NZ" sz="1900"/>
              <a:t>Reminder: Co-requisite CAAs and TAPā are digital assessments</a:t>
            </a:r>
          </a:p>
          <a:p>
            <a:pPr lvl="1"/>
            <a:endParaRPr lang="en-NZ" sz="1900"/>
          </a:p>
          <a:p>
            <a:r>
              <a:rPr lang="en-NZ" sz="1900"/>
              <a:t>Activity - Discuss:</a:t>
            </a:r>
          </a:p>
          <a:p>
            <a:r>
              <a:rPr lang="en-NZ" sz="1900" b="0"/>
              <a:t>What worked well with your co-requisite assessments in 2025?</a:t>
            </a:r>
          </a:p>
          <a:p>
            <a:r>
              <a:rPr lang="en-NZ" sz="1900" b="0"/>
              <a:t>Are there any systems or processes you need to review before the CAAs and TAPā in 2026?</a:t>
            </a:r>
          </a:p>
          <a:p>
            <a:pPr lvl="0"/>
            <a:endParaRPr lang="en-NZ" sz="1800" b="0"/>
          </a:p>
        </p:txBody>
      </p:sp>
      <p:sp>
        <p:nvSpPr>
          <p:cNvPr id="7" name="Slide Number Placeholder 6">
            <a:extLst>
              <a:ext uri="{FF2B5EF4-FFF2-40B4-BE49-F238E27FC236}">
                <a16:creationId xmlns:a16="http://schemas.microsoft.com/office/drawing/2014/main" id="{DB8DD999-36C8-84F5-7851-18C7E6D3464A}"/>
              </a:ext>
            </a:extLst>
          </p:cNvPr>
          <p:cNvSpPr>
            <a:spLocks noGrp="1"/>
          </p:cNvSpPr>
          <p:nvPr>
            <p:ph type="sldNum" sz="quarter" idx="12"/>
          </p:nvPr>
        </p:nvSpPr>
        <p:spPr/>
        <p:txBody>
          <a:bodyPr/>
          <a:lstStyle/>
          <a:p>
            <a:r>
              <a:rPr lang="en-NZ"/>
              <a:t>Page </a:t>
            </a:r>
            <a:fld id="{6FDC0E35-3AC6-4B9D-AFEB-F61F280406EF}" type="slidenum">
              <a:rPr lang="en-NZ" smtClean="0"/>
              <a:pPr/>
              <a:t>10</a:t>
            </a:fld>
            <a:endParaRPr lang="en-NZ"/>
          </a:p>
        </p:txBody>
      </p:sp>
    </p:spTree>
    <p:extLst>
      <p:ext uri="{BB962C8B-B14F-4D97-AF65-F5344CB8AC3E}">
        <p14:creationId xmlns:p14="http://schemas.microsoft.com/office/powerpoint/2010/main" val="3244665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5D003-0CD4-72F0-AC52-1752928E353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93BD7A-474C-BC82-DEAB-AEB49EB40E31}"/>
              </a:ext>
            </a:extLst>
          </p:cNvPr>
          <p:cNvSpPr>
            <a:spLocks noGrp="1"/>
          </p:cNvSpPr>
          <p:nvPr>
            <p:ph type="title"/>
          </p:nvPr>
        </p:nvSpPr>
        <p:spPr>
          <a:xfrm>
            <a:off x="1035698" y="1665958"/>
            <a:ext cx="10524931" cy="752900"/>
          </a:xfrm>
        </p:spPr>
        <p:txBody>
          <a:bodyPr>
            <a:normAutofit/>
          </a:bodyPr>
          <a:lstStyle/>
          <a:p>
            <a:r>
              <a:rPr lang="en-NZ"/>
              <a:t>Administration update – the API</a:t>
            </a:r>
          </a:p>
        </p:txBody>
      </p:sp>
      <p:sp>
        <p:nvSpPr>
          <p:cNvPr id="4" name="Text Placeholder 3">
            <a:extLst>
              <a:ext uri="{FF2B5EF4-FFF2-40B4-BE49-F238E27FC236}">
                <a16:creationId xmlns:a16="http://schemas.microsoft.com/office/drawing/2014/main" id="{B6C1170D-CF46-248B-F359-1A00D987573D}"/>
              </a:ext>
            </a:extLst>
          </p:cNvPr>
          <p:cNvSpPr>
            <a:spLocks noGrp="1"/>
          </p:cNvSpPr>
          <p:nvPr>
            <p:ph type="body" sz="quarter" idx="13"/>
          </p:nvPr>
        </p:nvSpPr>
        <p:spPr>
          <a:xfrm>
            <a:off x="1035698" y="2560373"/>
            <a:ext cx="10130517" cy="4147819"/>
          </a:xfrm>
        </p:spPr>
        <p:txBody>
          <a:bodyPr>
            <a:normAutofit lnSpcReduction="10000"/>
          </a:bodyPr>
          <a:lstStyle/>
          <a:p>
            <a:pPr marL="342900" lvl="0" indent="-342900">
              <a:buFont typeface="Arial" panose="020B0604020202020204" pitchFamily="34" charset="0"/>
              <a:buChar char="•"/>
            </a:pPr>
            <a:r>
              <a:rPr lang="en-NZ" b="0"/>
              <a:t>From 2026, all school data will be sent to NZQA by your SMS, using an API.</a:t>
            </a:r>
          </a:p>
          <a:p>
            <a:pPr marL="342900" lvl="0" indent="-342900">
              <a:buFont typeface="Arial" panose="020B0604020202020204" pitchFamily="34" charset="0"/>
              <a:buChar char="•"/>
            </a:pPr>
            <a:r>
              <a:rPr lang="en-NZ" b="0"/>
              <a:t>You no longer have to upload data files to NZQA with entries and/or results.</a:t>
            </a:r>
          </a:p>
          <a:p>
            <a:pPr marL="342900" lvl="0" indent="-342900">
              <a:buFont typeface="Arial" panose="020B0604020202020204" pitchFamily="34" charset="0"/>
              <a:buChar char="•"/>
            </a:pPr>
            <a:r>
              <a:rPr lang="en-NZ" b="0"/>
              <a:t>Error messages will appear in your SMS, not in your NZQA login.</a:t>
            </a:r>
          </a:p>
          <a:p>
            <a:pPr lvl="0"/>
            <a:endParaRPr lang="en-NZ" b="0"/>
          </a:p>
          <a:p>
            <a:pPr lvl="0"/>
            <a:r>
              <a:rPr lang="en-NZ" b="0"/>
              <a:t>Read the key questions and answers on page 14 of the handbook.</a:t>
            </a:r>
          </a:p>
          <a:p>
            <a:pPr lvl="0"/>
            <a:endParaRPr lang="en-NZ" b="0"/>
          </a:p>
          <a:p>
            <a:r>
              <a:rPr lang="en-NZ"/>
              <a:t>Activity - Consider and discuss: </a:t>
            </a:r>
          </a:p>
          <a:p>
            <a:pPr marL="457200" indent="-457200">
              <a:buFont typeface="+mj-lt"/>
              <a:buAutoNum type="arabicPeriod"/>
            </a:pPr>
            <a:r>
              <a:rPr lang="en-NZ" b="0"/>
              <a:t>What are the implications of the API for how you manage entries and results?</a:t>
            </a:r>
          </a:p>
          <a:p>
            <a:pPr marL="457200" indent="-457200">
              <a:buFont typeface="+mj-lt"/>
              <a:buAutoNum type="arabicPeriod"/>
            </a:pPr>
            <a:r>
              <a:rPr lang="en-NZ" b="0"/>
              <a:t>What questions do you have for your SMS provider?</a:t>
            </a:r>
          </a:p>
          <a:p>
            <a:pPr marL="457200" indent="-457200">
              <a:buFont typeface="+mj-lt"/>
              <a:buAutoNum type="arabicPeriod"/>
            </a:pPr>
            <a:r>
              <a:rPr lang="en-NZ" b="0"/>
              <a:t>What questions do you have about data management in general?</a:t>
            </a:r>
          </a:p>
          <a:p>
            <a:pPr lvl="0"/>
            <a:endParaRPr lang="en-NZ" sz="1800" b="0"/>
          </a:p>
        </p:txBody>
      </p:sp>
      <p:sp>
        <p:nvSpPr>
          <p:cNvPr id="7" name="Slide Number Placeholder 6">
            <a:extLst>
              <a:ext uri="{FF2B5EF4-FFF2-40B4-BE49-F238E27FC236}">
                <a16:creationId xmlns:a16="http://schemas.microsoft.com/office/drawing/2014/main" id="{B0035CC0-E005-66B6-08FA-09E49943F5AD}"/>
              </a:ext>
            </a:extLst>
          </p:cNvPr>
          <p:cNvSpPr>
            <a:spLocks noGrp="1"/>
          </p:cNvSpPr>
          <p:nvPr>
            <p:ph type="sldNum" sz="quarter" idx="12"/>
          </p:nvPr>
        </p:nvSpPr>
        <p:spPr/>
        <p:txBody>
          <a:bodyPr/>
          <a:lstStyle/>
          <a:p>
            <a:r>
              <a:rPr lang="en-NZ"/>
              <a:t>Page </a:t>
            </a:r>
            <a:fld id="{6FDC0E35-3AC6-4B9D-AFEB-F61F280406EF}" type="slidenum">
              <a:rPr lang="en-NZ" smtClean="0"/>
              <a:pPr/>
              <a:t>11</a:t>
            </a:fld>
            <a:endParaRPr lang="en-NZ"/>
          </a:p>
        </p:txBody>
      </p:sp>
    </p:spTree>
    <p:extLst>
      <p:ext uri="{BB962C8B-B14F-4D97-AF65-F5344CB8AC3E}">
        <p14:creationId xmlns:p14="http://schemas.microsoft.com/office/powerpoint/2010/main" val="1305819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14EC2-A972-555F-D940-7E3486A411E4}"/>
              </a:ext>
            </a:extLst>
          </p:cNvPr>
          <p:cNvSpPr>
            <a:spLocks noGrp="1"/>
          </p:cNvSpPr>
          <p:nvPr>
            <p:ph type="title"/>
          </p:nvPr>
        </p:nvSpPr>
        <p:spPr>
          <a:xfrm>
            <a:off x="1038687" y="1665957"/>
            <a:ext cx="10192530" cy="1295903"/>
          </a:xfrm>
        </p:spPr>
        <p:txBody>
          <a:bodyPr>
            <a:normAutofit fontScale="90000"/>
          </a:bodyPr>
          <a:lstStyle/>
          <a:p>
            <a:pPr algn="ctr"/>
            <a:r>
              <a:rPr lang="en-NZ" b="1"/>
              <a:t>Polly 2026 Text-to-Speech Trial </a:t>
            </a:r>
            <a:br>
              <a:rPr lang="en-NZ" b="1"/>
            </a:br>
            <a:r>
              <a:rPr lang="en-NZ" b="1"/>
              <a:t> Expressions of Interest</a:t>
            </a:r>
            <a:br>
              <a:rPr lang="en-NZ"/>
            </a:br>
            <a:endParaRPr lang="en-NZ"/>
          </a:p>
        </p:txBody>
      </p:sp>
      <p:sp>
        <p:nvSpPr>
          <p:cNvPr id="5" name="Slide Number Placeholder 4">
            <a:extLst>
              <a:ext uri="{FF2B5EF4-FFF2-40B4-BE49-F238E27FC236}">
                <a16:creationId xmlns:a16="http://schemas.microsoft.com/office/drawing/2014/main" id="{2FABCBC3-271C-6AA1-D336-81139080C911}"/>
              </a:ext>
            </a:extLst>
          </p:cNvPr>
          <p:cNvSpPr>
            <a:spLocks noGrp="1"/>
          </p:cNvSpPr>
          <p:nvPr>
            <p:ph type="sldNum" sz="quarter" idx="12"/>
          </p:nvPr>
        </p:nvSpPr>
        <p:spPr/>
        <p:txBody>
          <a:bodyPr/>
          <a:lstStyle/>
          <a:p>
            <a:r>
              <a:rPr lang="en-NZ"/>
              <a:t>Page </a:t>
            </a:r>
            <a:fld id="{6FDC0E35-3AC6-4B9D-AFEB-F61F280406EF}" type="slidenum">
              <a:rPr lang="en-NZ" smtClean="0"/>
              <a:pPr/>
              <a:t>12</a:t>
            </a:fld>
            <a:endParaRPr lang="en-NZ"/>
          </a:p>
        </p:txBody>
      </p:sp>
      <p:pic>
        <p:nvPicPr>
          <p:cNvPr id="7" name="Picture 6">
            <a:extLst>
              <a:ext uri="{FF2B5EF4-FFF2-40B4-BE49-F238E27FC236}">
                <a16:creationId xmlns:a16="http://schemas.microsoft.com/office/drawing/2014/main" id="{A02E3E68-E0B2-BCDC-9E7F-CD8ED9C9268D}"/>
              </a:ext>
            </a:extLst>
          </p:cNvPr>
          <p:cNvPicPr>
            <a:picLocks noChangeAspect="1"/>
          </p:cNvPicPr>
          <p:nvPr/>
        </p:nvPicPr>
        <p:blipFill>
          <a:blip r:embed="rId3"/>
          <a:stretch>
            <a:fillRect/>
          </a:stretch>
        </p:blipFill>
        <p:spPr>
          <a:xfrm>
            <a:off x="4656779" y="3181785"/>
            <a:ext cx="2956346" cy="2205223"/>
          </a:xfrm>
          <a:prstGeom prst="rect">
            <a:avLst/>
          </a:prstGeom>
        </p:spPr>
      </p:pic>
    </p:spTree>
    <p:extLst>
      <p:ext uri="{BB962C8B-B14F-4D97-AF65-F5344CB8AC3E}">
        <p14:creationId xmlns:p14="http://schemas.microsoft.com/office/powerpoint/2010/main" val="4064995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E4AE8-4B35-83C9-45D6-08DE45EA9CE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83BF109-D7CE-4608-31EB-BF97C79E0528}"/>
              </a:ext>
            </a:extLst>
          </p:cNvPr>
          <p:cNvSpPr>
            <a:spLocks noGrp="1"/>
          </p:cNvSpPr>
          <p:nvPr>
            <p:ph type="title"/>
          </p:nvPr>
        </p:nvSpPr>
        <p:spPr>
          <a:xfrm>
            <a:off x="1035698" y="1665958"/>
            <a:ext cx="10524931" cy="752900"/>
          </a:xfrm>
        </p:spPr>
        <p:txBody>
          <a:bodyPr>
            <a:normAutofit/>
          </a:bodyPr>
          <a:lstStyle/>
          <a:p>
            <a:r>
              <a:rPr lang="en-NZ"/>
              <a:t>Digital-by-default examinations</a:t>
            </a:r>
          </a:p>
        </p:txBody>
      </p:sp>
      <p:sp>
        <p:nvSpPr>
          <p:cNvPr id="4" name="Text Placeholder 3">
            <a:extLst>
              <a:ext uri="{FF2B5EF4-FFF2-40B4-BE49-F238E27FC236}">
                <a16:creationId xmlns:a16="http://schemas.microsoft.com/office/drawing/2014/main" id="{7FC458C2-D9F6-9CDB-41BD-7DD00C9C75A1}"/>
              </a:ext>
            </a:extLst>
          </p:cNvPr>
          <p:cNvSpPr>
            <a:spLocks noGrp="1"/>
          </p:cNvSpPr>
          <p:nvPr>
            <p:ph type="body" sz="quarter" idx="13"/>
          </p:nvPr>
        </p:nvSpPr>
        <p:spPr>
          <a:xfrm>
            <a:off x="1112870" y="2584580"/>
            <a:ext cx="5298816" cy="3982097"/>
          </a:xfrm>
        </p:spPr>
        <p:txBody>
          <a:bodyPr>
            <a:normAutofit/>
          </a:bodyPr>
          <a:lstStyle/>
          <a:p>
            <a:r>
              <a:rPr lang="en-NZ" sz="1800" b="0"/>
              <a:t>Level 1 digital examinations are designed to be completed digitally. </a:t>
            </a:r>
          </a:p>
          <a:p>
            <a:r>
              <a:rPr lang="en-NZ" sz="1800" b="0"/>
              <a:t>The expectation is that a clear decision-making process is undertaken before ākonga are entered for paper-based examinations in 2026.</a:t>
            </a:r>
          </a:p>
          <a:p>
            <a:r>
              <a:rPr lang="en-NZ" sz="1800"/>
              <a:t>Discuss</a:t>
            </a:r>
            <a:r>
              <a:rPr lang="en-NZ" sz="1800" b="0"/>
              <a:t>:</a:t>
            </a:r>
          </a:p>
          <a:p>
            <a:r>
              <a:rPr lang="en-NZ" sz="1800" b="0"/>
              <a:t>Does each of your ākonga have the option of completing digital examinations?</a:t>
            </a:r>
          </a:p>
          <a:p>
            <a:r>
              <a:rPr lang="en-NZ" sz="1800" b="0"/>
              <a:t>Who decides, and how?</a:t>
            </a:r>
          </a:p>
          <a:p>
            <a:r>
              <a:rPr lang="en-NZ" sz="1800" b="0"/>
              <a:t>How might you adapt the example guidelines?</a:t>
            </a:r>
          </a:p>
        </p:txBody>
      </p:sp>
      <p:sp>
        <p:nvSpPr>
          <p:cNvPr id="7" name="Slide Number Placeholder 6">
            <a:extLst>
              <a:ext uri="{FF2B5EF4-FFF2-40B4-BE49-F238E27FC236}">
                <a16:creationId xmlns:a16="http://schemas.microsoft.com/office/drawing/2014/main" id="{8F27CFAC-DBBE-8009-0F37-4E414331C3EC}"/>
              </a:ext>
            </a:extLst>
          </p:cNvPr>
          <p:cNvSpPr>
            <a:spLocks noGrp="1"/>
          </p:cNvSpPr>
          <p:nvPr>
            <p:ph type="sldNum" sz="quarter" idx="12"/>
          </p:nvPr>
        </p:nvSpPr>
        <p:spPr/>
        <p:txBody>
          <a:bodyPr/>
          <a:lstStyle/>
          <a:p>
            <a:r>
              <a:rPr lang="en-NZ"/>
              <a:t>Page </a:t>
            </a:r>
            <a:fld id="{6FDC0E35-3AC6-4B9D-AFEB-F61F280406EF}" type="slidenum">
              <a:rPr lang="en-NZ" smtClean="0"/>
              <a:pPr/>
              <a:t>13</a:t>
            </a:fld>
            <a:endParaRPr lang="en-NZ"/>
          </a:p>
        </p:txBody>
      </p:sp>
      <p:pic>
        <p:nvPicPr>
          <p:cNvPr id="2" name="Picture 1">
            <a:extLst>
              <a:ext uri="{FF2B5EF4-FFF2-40B4-BE49-F238E27FC236}">
                <a16:creationId xmlns:a16="http://schemas.microsoft.com/office/drawing/2014/main" id="{2E58C8E6-32EB-76D0-157A-ECE1B1380F7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1686" y="2792241"/>
            <a:ext cx="5148943" cy="2341268"/>
          </a:xfrm>
          <a:prstGeom prst="rect">
            <a:avLst/>
          </a:prstGeom>
          <a:noFill/>
          <a:ln w="25400">
            <a:solidFill>
              <a:schemeClr val="accent1">
                <a:lumMod val="60000"/>
                <a:lumOff val="40000"/>
              </a:schemeClr>
            </a:solidFill>
          </a:ln>
        </p:spPr>
      </p:pic>
    </p:spTree>
    <p:extLst>
      <p:ext uri="{BB962C8B-B14F-4D97-AF65-F5344CB8AC3E}">
        <p14:creationId xmlns:p14="http://schemas.microsoft.com/office/powerpoint/2010/main" val="1178450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CABD6-273A-3C27-0B27-2D2BF5AAA4CC}"/>
              </a:ext>
            </a:extLst>
          </p:cNvPr>
          <p:cNvSpPr>
            <a:spLocks noGrp="1"/>
          </p:cNvSpPr>
          <p:nvPr>
            <p:ph type="ctrTitle"/>
          </p:nvPr>
        </p:nvSpPr>
        <p:spPr/>
        <p:txBody>
          <a:bodyPr/>
          <a:lstStyle/>
          <a:p>
            <a:r>
              <a:rPr lang="en-NZ"/>
              <a:t>Assessment Practice</a:t>
            </a:r>
          </a:p>
        </p:txBody>
      </p:sp>
    </p:spTree>
    <p:extLst>
      <p:ext uri="{BB962C8B-B14F-4D97-AF65-F5344CB8AC3E}">
        <p14:creationId xmlns:p14="http://schemas.microsoft.com/office/powerpoint/2010/main" val="1067019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EB30B-1515-8F42-1C60-71359B4A4CC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CA9DA7-1359-C2AC-6C30-ABF366D17304}"/>
              </a:ext>
            </a:extLst>
          </p:cNvPr>
          <p:cNvSpPr>
            <a:spLocks noGrp="1"/>
          </p:cNvSpPr>
          <p:nvPr>
            <p:ph type="title"/>
          </p:nvPr>
        </p:nvSpPr>
        <p:spPr>
          <a:xfrm>
            <a:off x="1035698" y="1665958"/>
            <a:ext cx="10524931" cy="752900"/>
          </a:xfrm>
        </p:spPr>
        <p:txBody>
          <a:bodyPr>
            <a:normAutofit fontScale="90000"/>
          </a:bodyPr>
          <a:lstStyle/>
          <a:p>
            <a:r>
              <a:rPr lang="en-NZ"/>
              <a:t>Authenticity and the Conditions of Assessment</a:t>
            </a:r>
          </a:p>
        </p:txBody>
      </p:sp>
      <p:sp>
        <p:nvSpPr>
          <p:cNvPr id="4" name="Text Placeholder 3">
            <a:extLst>
              <a:ext uri="{FF2B5EF4-FFF2-40B4-BE49-F238E27FC236}">
                <a16:creationId xmlns:a16="http://schemas.microsoft.com/office/drawing/2014/main" id="{72CA58A7-44C9-86CF-EB09-23F32374D6E1}"/>
              </a:ext>
            </a:extLst>
          </p:cNvPr>
          <p:cNvSpPr>
            <a:spLocks noGrp="1"/>
          </p:cNvSpPr>
          <p:nvPr>
            <p:ph type="body" sz="quarter" idx="13"/>
          </p:nvPr>
        </p:nvSpPr>
        <p:spPr>
          <a:xfrm>
            <a:off x="1112870" y="2855167"/>
            <a:ext cx="10130517" cy="3711510"/>
          </a:xfrm>
        </p:spPr>
        <p:txBody>
          <a:bodyPr>
            <a:normAutofit/>
          </a:bodyPr>
          <a:lstStyle/>
          <a:p>
            <a:r>
              <a:rPr lang="en-NZ" b="0"/>
              <a:t>The Conditions of Assessment (COA) across all Level 1 internally assessed standards have been updated to include clearer guidance about authenticity.</a:t>
            </a:r>
          </a:p>
          <a:p>
            <a:pPr algn="ctr"/>
            <a:r>
              <a:rPr lang="en-NZ" b="0" i="1"/>
              <a:t>What evidence has the student shown you that their work </a:t>
            </a:r>
            <a:r>
              <a:rPr lang="en-NZ" i="1"/>
              <a:t>is</a:t>
            </a:r>
            <a:r>
              <a:rPr lang="en-NZ" b="0" i="1"/>
              <a:t> their own?</a:t>
            </a:r>
          </a:p>
          <a:p>
            <a:pPr lvl="0"/>
            <a:endParaRPr lang="en-NZ" sz="1800" b="0"/>
          </a:p>
          <a:p>
            <a:pPr lvl="0"/>
            <a:r>
              <a:rPr lang="en-NZ" sz="1800" b="0"/>
              <a:t>Activity:</a:t>
            </a:r>
          </a:p>
          <a:p>
            <a:pPr marL="285750" lvl="0" indent="-285750">
              <a:buFont typeface="Arial" panose="020B0604020202020204" pitchFamily="34" charset="0"/>
              <a:buChar char="•"/>
            </a:pPr>
            <a:r>
              <a:rPr lang="en-NZ" sz="1800" b="0" u="sng"/>
              <a:t>Underline</a:t>
            </a:r>
            <a:r>
              <a:rPr lang="en-NZ" sz="1800" b="0"/>
              <a:t> what’s new</a:t>
            </a:r>
          </a:p>
          <a:p>
            <a:pPr marL="285750" lvl="0" indent="-285750">
              <a:buFont typeface="Arial" panose="020B0604020202020204" pitchFamily="34" charset="0"/>
              <a:buChar char="•"/>
            </a:pPr>
            <a:r>
              <a:rPr lang="en-NZ" sz="1800" b="0">
                <a:highlight>
                  <a:srgbClr val="FFFF00"/>
                </a:highlight>
              </a:rPr>
              <a:t>Highlight</a:t>
            </a:r>
            <a:r>
              <a:rPr lang="en-NZ" sz="1800" b="0"/>
              <a:t> what you will need to monitor</a:t>
            </a:r>
          </a:p>
          <a:p>
            <a:pPr marL="285750" lvl="0" indent="-285750">
              <a:buFont typeface="Arial" panose="020B0604020202020204" pitchFamily="34" charset="0"/>
              <a:buChar char="•"/>
            </a:pPr>
            <a:r>
              <a:rPr lang="en-NZ" sz="1800" b="0"/>
              <a:t>Circle anything to add to your staff and/or student assessment communications</a:t>
            </a:r>
          </a:p>
          <a:p>
            <a:pPr marL="285750" lvl="0" indent="-285750">
              <a:buFont typeface="Arial" panose="020B0604020202020204" pitchFamily="34" charset="0"/>
              <a:buChar char="•"/>
            </a:pPr>
            <a:r>
              <a:rPr lang="en-NZ" sz="1800" b="0"/>
              <a:t>Asterisk* what you need to discuss with your middle leaders.</a:t>
            </a:r>
          </a:p>
        </p:txBody>
      </p:sp>
      <p:sp>
        <p:nvSpPr>
          <p:cNvPr id="7" name="Slide Number Placeholder 6">
            <a:extLst>
              <a:ext uri="{FF2B5EF4-FFF2-40B4-BE49-F238E27FC236}">
                <a16:creationId xmlns:a16="http://schemas.microsoft.com/office/drawing/2014/main" id="{FDF91810-B1FE-527C-417B-147EC2B38A25}"/>
              </a:ext>
            </a:extLst>
          </p:cNvPr>
          <p:cNvSpPr>
            <a:spLocks noGrp="1"/>
          </p:cNvSpPr>
          <p:nvPr>
            <p:ph type="sldNum" sz="quarter" idx="12"/>
          </p:nvPr>
        </p:nvSpPr>
        <p:spPr/>
        <p:txBody>
          <a:bodyPr/>
          <a:lstStyle/>
          <a:p>
            <a:r>
              <a:rPr lang="en-NZ"/>
              <a:t>Page </a:t>
            </a:r>
            <a:fld id="{6FDC0E35-3AC6-4B9D-AFEB-F61F280406EF}" type="slidenum">
              <a:rPr lang="en-NZ" smtClean="0"/>
              <a:pPr/>
              <a:t>15</a:t>
            </a:fld>
            <a:endParaRPr lang="en-NZ"/>
          </a:p>
        </p:txBody>
      </p:sp>
      <p:sp>
        <p:nvSpPr>
          <p:cNvPr id="12" name="Oval 11">
            <a:extLst>
              <a:ext uri="{FF2B5EF4-FFF2-40B4-BE49-F238E27FC236}">
                <a16:creationId xmlns:a16="http://schemas.microsoft.com/office/drawing/2014/main" id="{02706C0C-36DC-08F7-1BBB-D3D02A368197}"/>
              </a:ext>
            </a:extLst>
          </p:cNvPr>
          <p:cNvSpPr/>
          <p:nvPr/>
        </p:nvSpPr>
        <p:spPr>
          <a:xfrm>
            <a:off x="1242902" y="5568780"/>
            <a:ext cx="1600835" cy="266700"/>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Tree>
    <p:extLst>
      <p:ext uri="{BB962C8B-B14F-4D97-AF65-F5344CB8AC3E}">
        <p14:creationId xmlns:p14="http://schemas.microsoft.com/office/powerpoint/2010/main" val="3795886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2642C-5528-B119-E46C-F9148A58DA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D94E7D-8B53-CF36-91DC-5FC8086C979E}"/>
              </a:ext>
            </a:extLst>
          </p:cNvPr>
          <p:cNvSpPr>
            <a:spLocks noGrp="1"/>
          </p:cNvSpPr>
          <p:nvPr>
            <p:ph type="title"/>
          </p:nvPr>
        </p:nvSpPr>
        <p:spPr>
          <a:xfrm>
            <a:off x="1035698" y="1665958"/>
            <a:ext cx="10524931" cy="752900"/>
          </a:xfrm>
        </p:spPr>
        <p:txBody>
          <a:bodyPr>
            <a:normAutofit fontScale="90000"/>
          </a:bodyPr>
          <a:lstStyle/>
          <a:p>
            <a:r>
              <a:rPr lang="en-NZ"/>
              <a:t>Authenticity and the Conditions of Assessment</a:t>
            </a:r>
          </a:p>
        </p:txBody>
      </p:sp>
      <p:sp>
        <p:nvSpPr>
          <p:cNvPr id="4" name="Text Placeholder 3">
            <a:extLst>
              <a:ext uri="{FF2B5EF4-FFF2-40B4-BE49-F238E27FC236}">
                <a16:creationId xmlns:a16="http://schemas.microsoft.com/office/drawing/2014/main" id="{1D4F89EB-D687-8C42-35A3-C8CF01F85472}"/>
              </a:ext>
            </a:extLst>
          </p:cNvPr>
          <p:cNvSpPr>
            <a:spLocks noGrp="1"/>
          </p:cNvSpPr>
          <p:nvPr>
            <p:ph type="body" sz="quarter" idx="13"/>
          </p:nvPr>
        </p:nvSpPr>
        <p:spPr>
          <a:xfrm>
            <a:off x="1112870" y="2855167"/>
            <a:ext cx="10130517" cy="3711510"/>
          </a:xfrm>
        </p:spPr>
        <p:txBody>
          <a:bodyPr>
            <a:normAutofit/>
          </a:bodyPr>
          <a:lstStyle/>
          <a:p>
            <a:r>
              <a:rPr lang="en-NZ" sz="1800"/>
              <a:t>Discuss with your group:</a:t>
            </a:r>
          </a:p>
          <a:p>
            <a:endParaRPr lang="en-NZ" sz="1800" b="0"/>
          </a:p>
          <a:p>
            <a:pPr marL="457200" indent="-457200">
              <a:buFont typeface="+mj-lt"/>
              <a:buAutoNum type="arabicPeriod"/>
            </a:pPr>
            <a:r>
              <a:rPr lang="en-NZ" b="0"/>
              <a:t>How has your Authenticity and GenAI policy changed over the last year?</a:t>
            </a:r>
          </a:p>
          <a:p>
            <a:pPr marL="457200" indent="-457200">
              <a:buFont typeface="+mj-lt"/>
              <a:buAutoNum type="arabicPeriod"/>
            </a:pPr>
            <a:r>
              <a:rPr lang="en-NZ" b="0"/>
              <a:t>What tools or practices would you recommend to others?</a:t>
            </a:r>
          </a:p>
          <a:p>
            <a:pPr marL="457200" indent="-457200">
              <a:buFont typeface="+mj-lt"/>
              <a:buAutoNum type="arabicPeriod"/>
            </a:pPr>
            <a:r>
              <a:rPr lang="en-NZ" b="0"/>
              <a:t>What will you review or do differently in 2026?</a:t>
            </a:r>
          </a:p>
          <a:p>
            <a:endParaRPr lang="en-NZ" sz="1800" b="0"/>
          </a:p>
        </p:txBody>
      </p:sp>
      <p:sp>
        <p:nvSpPr>
          <p:cNvPr id="7" name="Slide Number Placeholder 6">
            <a:extLst>
              <a:ext uri="{FF2B5EF4-FFF2-40B4-BE49-F238E27FC236}">
                <a16:creationId xmlns:a16="http://schemas.microsoft.com/office/drawing/2014/main" id="{1E8F0BFF-6B2A-7338-21D7-3C954BB6C2B9}"/>
              </a:ext>
            </a:extLst>
          </p:cNvPr>
          <p:cNvSpPr>
            <a:spLocks noGrp="1"/>
          </p:cNvSpPr>
          <p:nvPr>
            <p:ph type="sldNum" sz="quarter" idx="12"/>
          </p:nvPr>
        </p:nvSpPr>
        <p:spPr/>
        <p:txBody>
          <a:bodyPr/>
          <a:lstStyle/>
          <a:p>
            <a:r>
              <a:rPr lang="en-NZ"/>
              <a:t>Page </a:t>
            </a:r>
            <a:fld id="{6FDC0E35-3AC6-4B9D-AFEB-F61F280406EF}" type="slidenum">
              <a:rPr lang="en-NZ" smtClean="0"/>
              <a:pPr/>
              <a:t>16</a:t>
            </a:fld>
            <a:endParaRPr lang="en-NZ"/>
          </a:p>
        </p:txBody>
      </p:sp>
    </p:spTree>
    <p:extLst>
      <p:ext uri="{BB962C8B-B14F-4D97-AF65-F5344CB8AC3E}">
        <p14:creationId xmlns:p14="http://schemas.microsoft.com/office/powerpoint/2010/main" val="824225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F9F5-515D-AB67-2482-AB04412685DB}"/>
              </a:ext>
            </a:extLst>
          </p:cNvPr>
          <p:cNvSpPr>
            <a:spLocks noGrp="1"/>
          </p:cNvSpPr>
          <p:nvPr>
            <p:ph type="title"/>
          </p:nvPr>
        </p:nvSpPr>
        <p:spPr>
          <a:xfrm>
            <a:off x="1038686" y="1665958"/>
            <a:ext cx="10452859" cy="752900"/>
          </a:xfrm>
        </p:spPr>
        <p:txBody>
          <a:bodyPr>
            <a:normAutofit fontScale="90000"/>
          </a:bodyPr>
          <a:lstStyle/>
          <a:p>
            <a:r>
              <a:rPr lang="en-NZ"/>
              <a:t>Guidance for Marking - </a:t>
            </a:r>
            <a:r>
              <a:rPr lang="en-NZ" sz="4000" u="sng"/>
              <a:t>How</a:t>
            </a:r>
            <a:r>
              <a:rPr lang="en-NZ" sz="4000"/>
              <a:t> do you mark?</a:t>
            </a:r>
            <a:br>
              <a:rPr lang="en-NZ" sz="4000"/>
            </a:br>
            <a:endParaRPr lang="en-NZ"/>
          </a:p>
        </p:txBody>
      </p:sp>
      <p:sp>
        <p:nvSpPr>
          <p:cNvPr id="3" name="Text Placeholder 2">
            <a:extLst>
              <a:ext uri="{FF2B5EF4-FFF2-40B4-BE49-F238E27FC236}">
                <a16:creationId xmlns:a16="http://schemas.microsoft.com/office/drawing/2014/main" id="{64403F39-F506-9C3A-4565-E17DBC7D65A9}"/>
              </a:ext>
            </a:extLst>
          </p:cNvPr>
          <p:cNvSpPr>
            <a:spLocks noGrp="1"/>
          </p:cNvSpPr>
          <p:nvPr>
            <p:ph type="body" sz="quarter" idx="13"/>
          </p:nvPr>
        </p:nvSpPr>
        <p:spPr>
          <a:xfrm>
            <a:off x="1038225" y="2569029"/>
            <a:ext cx="6733389" cy="3773714"/>
          </a:xfrm>
        </p:spPr>
        <p:txBody>
          <a:bodyPr>
            <a:normAutofit/>
          </a:bodyPr>
          <a:lstStyle/>
          <a:p>
            <a:r>
              <a:rPr lang="en-NZ" sz="2400"/>
              <a:t>Internal assessment: </a:t>
            </a:r>
            <a:r>
              <a:rPr lang="en-NZ" sz="2400" b="0"/>
              <a:t>Bottom-Up, Holistic</a:t>
            </a:r>
          </a:p>
          <a:p>
            <a:r>
              <a:rPr lang="en-NZ" sz="2400"/>
              <a:t>External assessment: </a:t>
            </a:r>
            <a:r>
              <a:rPr lang="en-NZ" sz="2400" b="0"/>
              <a:t>Top-Down</a:t>
            </a:r>
          </a:p>
          <a:p>
            <a:endParaRPr lang="en-NZ" sz="2400"/>
          </a:p>
          <a:p>
            <a:r>
              <a:rPr lang="en-NZ" sz="2400"/>
              <a:t>Consider:</a:t>
            </a:r>
          </a:p>
          <a:p>
            <a:r>
              <a:rPr lang="en-NZ" sz="2400" b="0"/>
              <a:t>How might you use these resources to strengthen teachers’ understanding of marking, and therefore accurate judgements?</a:t>
            </a:r>
          </a:p>
        </p:txBody>
      </p:sp>
      <p:pic>
        <p:nvPicPr>
          <p:cNvPr id="7" name="Picture Placeholder 6">
            <a:extLst>
              <a:ext uri="{FF2B5EF4-FFF2-40B4-BE49-F238E27FC236}">
                <a16:creationId xmlns:a16="http://schemas.microsoft.com/office/drawing/2014/main" id="{4FB8402F-E587-4F0D-6897-731AC33208D5}"/>
              </a:ext>
            </a:extLst>
          </p:cNvPr>
          <p:cNvPicPr>
            <a:picLocks noGrp="1" noChangeAspect="1"/>
          </p:cNvPicPr>
          <p:nvPr>
            <p:ph type="pic" sz="quarter" idx="14"/>
          </p:nvPr>
        </p:nvPicPr>
        <p:blipFill>
          <a:blip r:embed="rId3"/>
          <a:srcRect l="16534" r="16534"/>
          <a:stretch>
            <a:fillRect/>
          </a:stretch>
        </p:blipFill>
        <p:spPr>
          <a:xfrm>
            <a:off x="8212016" y="2748985"/>
            <a:ext cx="3403896" cy="3380316"/>
          </a:xfrm>
          <a:prstGeom prst="rect">
            <a:avLst/>
          </a:prstGeom>
        </p:spPr>
      </p:pic>
      <p:sp>
        <p:nvSpPr>
          <p:cNvPr id="5" name="Slide Number Placeholder 4">
            <a:extLst>
              <a:ext uri="{FF2B5EF4-FFF2-40B4-BE49-F238E27FC236}">
                <a16:creationId xmlns:a16="http://schemas.microsoft.com/office/drawing/2014/main" id="{84BAB97A-C538-7FD2-961E-A59A9F7BB861}"/>
              </a:ext>
            </a:extLst>
          </p:cNvPr>
          <p:cNvSpPr>
            <a:spLocks noGrp="1"/>
          </p:cNvSpPr>
          <p:nvPr>
            <p:ph type="sldNum" sz="quarter" idx="12"/>
          </p:nvPr>
        </p:nvSpPr>
        <p:spPr/>
        <p:txBody>
          <a:bodyPr/>
          <a:lstStyle/>
          <a:p>
            <a:r>
              <a:rPr lang="en-NZ"/>
              <a:t>Page </a:t>
            </a:r>
            <a:fld id="{6FDC0E35-3AC6-4B9D-AFEB-F61F280406EF}" type="slidenum">
              <a:rPr lang="en-NZ" smtClean="0"/>
              <a:pPr/>
              <a:t>17</a:t>
            </a:fld>
            <a:endParaRPr lang="en-NZ"/>
          </a:p>
        </p:txBody>
      </p:sp>
    </p:spTree>
    <p:extLst>
      <p:ext uri="{BB962C8B-B14F-4D97-AF65-F5344CB8AC3E}">
        <p14:creationId xmlns:p14="http://schemas.microsoft.com/office/powerpoint/2010/main" val="2802551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10A22-1A29-4FE2-3D14-9955871D382C}"/>
              </a:ext>
            </a:extLst>
          </p:cNvPr>
          <p:cNvSpPr>
            <a:spLocks noGrp="1"/>
          </p:cNvSpPr>
          <p:nvPr>
            <p:ph type="ctrTitle"/>
          </p:nvPr>
        </p:nvSpPr>
        <p:spPr/>
        <p:txBody>
          <a:bodyPr/>
          <a:lstStyle/>
          <a:p>
            <a:r>
              <a:rPr lang="en-NZ"/>
              <a:t>Quality Assurance</a:t>
            </a:r>
          </a:p>
        </p:txBody>
      </p:sp>
    </p:spTree>
    <p:extLst>
      <p:ext uri="{BB962C8B-B14F-4D97-AF65-F5344CB8AC3E}">
        <p14:creationId xmlns:p14="http://schemas.microsoft.com/office/powerpoint/2010/main" val="4086511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2DA1F-ED8C-AEFA-3AFF-EFE8E71A64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B00740F-DE03-8F0E-2F87-9E31D8062646}"/>
              </a:ext>
            </a:extLst>
          </p:cNvPr>
          <p:cNvSpPr>
            <a:spLocks noGrp="1"/>
          </p:cNvSpPr>
          <p:nvPr>
            <p:ph type="title"/>
          </p:nvPr>
        </p:nvSpPr>
        <p:spPr>
          <a:xfrm>
            <a:off x="1035698" y="1665958"/>
            <a:ext cx="10524931" cy="752900"/>
          </a:xfrm>
        </p:spPr>
        <p:txBody>
          <a:bodyPr>
            <a:normAutofit/>
          </a:bodyPr>
          <a:lstStyle/>
          <a:p>
            <a:r>
              <a:rPr lang="en-NZ"/>
              <a:t>Quality Assurance - Intervention Framework</a:t>
            </a:r>
          </a:p>
        </p:txBody>
      </p:sp>
      <p:sp>
        <p:nvSpPr>
          <p:cNvPr id="4" name="Text Placeholder 3">
            <a:extLst>
              <a:ext uri="{FF2B5EF4-FFF2-40B4-BE49-F238E27FC236}">
                <a16:creationId xmlns:a16="http://schemas.microsoft.com/office/drawing/2014/main" id="{DC9267AC-13D5-4AB1-8D9B-8C1A997B860F}"/>
              </a:ext>
            </a:extLst>
          </p:cNvPr>
          <p:cNvSpPr>
            <a:spLocks noGrp="1"/>
          </p:cNvSpPr>
          <p:nvPr>
            <p:ph type="body" sz="quarter" idx="13"/>
          </p:nvPr>
        </p:nvSpPr>
        <p:spPr>
          <a:xfrm>
            <a:off x="1112870" y="2426340"/>
            <a:ext cx="8655598" cy="3949601"/>
          </a:xfrm>
        </p:spPr>
        <p:txBody>
          <a:bodyPr>
            <a:normAutofit/>
          </a:bodyPr>
          <a:lstStyle/>
          <a:p>
            <a:r>
              <a:rPr lang="en-NZ" sz="1800" b="0"/>
              <a:t>Te Ara Tukutuku clarifies how the School Quality Assurance and Support team will work with schools and kura to understand and deliver “What Good Looks Like.”</a:t>
            </a:r>
          </a:p>
          <a:p>
            <a:r>
              <a:rPr lang="en-NZ" sz="1800" b="0"/>
              <a:t>You can expect:</a:t>
            </a:r>
          </a:p>
          <a:p>
            <a:pPr marL="285750" indent="-285750">
              <a:buFont typeface="Arial" panose="020B0604020202020204" pitchFamily="34" charset="0"/>
              <a:buChar char="•"/>
            </a:pPr>
            <a:r>
              <a:rPr lang="en-NZ" sz="1800" b="0"/>
              <a:t>MNAs, Quality Assurance visits, and other checks to continue</a:t>
            </a:r>
          </a:p>
          <a:p>
            <a:pPr marL="285750" indent="-285750">
              <a:buFont typeface="Arial" panose="020B0604020202020204" pitchFamily="34" charset="0"/>
              <a:buChar char="•"/>
            </a:pPr>
            <a:r>
              <a:rPr lang="en-NZ" sz="1800" b="0"/>
              <a:t>That how and when NZQA evaluates practice at your kura may vary, according to:</a:t>
            </a:r>
          </a:p>
          <a:p>
            <a:pPr marL="1181100" lvl="3" indent="-285750"/>
            <a:r>
              <a:rPr lang="en-NZ" sz="1600"/>
              <a:t>Completion of required actions from previous reviews</a:t>
            </a:r>
          </a:p>
          <a:p>
            <a:pPr marL="1181100" lvl="3" indent="-285750"/>
            <a:r>
              <a:rPr lang="en-NZ" sz="1600" b="0"/>
              <a:t>Compliance with NZQA policies, processes and procedures</a:t>
            </a:r>
          </a:p>
          <a:p>
            <a:pPr marL="1181100" lvl="3" indent="-285750"/>
            <a:r>
              <a:rPr lang="en-NZ" sz="1600"/>
              <a:t>Concerns arising between reviews</a:t>
            </a:r>
          </a:p>
          <a:p>
            <a:pPr marL="1181100" lvl="3" indent="-285750"/>
            <a:r>
              <a:rPr lang="en-NZ" sz="1600" b="0"/>
              <a:t>Your particular context and support requirements.</a:t>
            </a:r>
          </a:p>
          <a:p>
            <a:pPr marL="285750" indent="-285750">
              <a:buFont typeface="Arial" panose="020B0604020202020204" pitchFamily="34" charset="0"/>
              <a:buChar char="•"/>
            </a:pPr>
            <a:endParaRPr lang="en-NZ" sz="1800" b="0"/>
          </a:p>
        </p:txBody>
      </p:sp>
      <p:sp>
        <p:nvSpPr>
          <p:cNvPr id="7" name="Slide Number Placeholder 6">
            <a:extLst>
              <a:ext uri="{FF2B5EF4-FFF2-40B4-BE49-F238E27FC236}">
                <a16:creationId xmlns:a16="http://schemas.microsoft.com/office/drawing/2014/main" id="{2098DAF1-A843-2B77-E755-70AA6AAC57FD}"/>
              </a:ext>
            </a:extLst>
          </p:cNvPr>
          <p:cNvSpPr>
            <a:spLocks noGrp="1"/>
          </p:cNvSpPr>
          <p:nvPr>
            <p:ph type="sldNum" sz="quarter" idx="12"/>
          </p:nvPr>
        </p:nvSpPr>
        <p:spPr/>
        <p:txBody>
          <a:bodyPr/>
          <a:lstStyle/>
          <a:p>
            <a:r>
              <a:rPr lang="en-NZ"/>
              <a:t>Page </a:t>
            </a:r>
            <a:fld id="{6FDC0E35-3AC6-4B9D-AFEB-F61F280406EF}" type="slidenum">
              <a:rPr lang="en-NZ" smtClean="0"/>
              <a:pPr/>
              <a:t>19</a:t>
            </a:fld>
            <a:endParaRPr lang="en-NZ"/>
          </a:p>
        </p:txBody>
      </p:sp>
      <p:pic>
        <p:nvPicPr>
          <p:cNvPr id="5" name="Picture 4">
            <a:extLst>
              <a:ext uri="{FF2B5EF4-FFF2-40B4-BE49-F238E27FC236}">
                <a16:creationId xmlns:a16="http://schemas.microsoft.com/office/drawing/2014/main" id="{C7CA984B-9ED3-18A6-485D-72E4546E39F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0074" y="2426340"/>
            <a:ext cx="1356685" cy="3982097"/>
          </a:xfrm>
          <a:prstGeom prst="rect">
            <a:avLst/>
          </a:prstGeom>
          <a:noFill/>
          <a:ln>
            <a:noFill/>
          </a:ln>
        </p:spPr>
      </p:pic>
    </p:spTree>
    <p:extLst>
      <p:ext uri="{BB962C8B-B14F-4D97-AF65-F5344CB8AC3E}">
        <p14:creationId xmlns:p14="http://schemas.microsoft.com/office/powerpoint/2010/main" val="3195414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79F16-BBB6-7238-8DEB-8AC2F8499D56}"/>
              </a:ext>
            </a:extLst>
          </p:cNvPr>
          <p:cNvSpPr>
            <a:spLocks noGrp="1"/>
          </p:cNvSpPr>
          <p:nvPr>
            <p:ph type="ctrTitle"/>
          </p:nvPr>
        </p:nvSpPr>
        <p:spPr/>
        <p:txBody>
          <a:bodyPr/>
          <a:lstStyle/>
          <a:p>
            <a:r>
              <a:rPr lang="en-NZ"/>
              <a:t>Leading National Assessment Seminar </a:t>
            </a:r>
            <a:endParaRPr lang="en-US"/>
          </a:p>
        </p:txBody>
      </p:sp>
      <p:sp>
        <p:nvSpPr>
          <p:cNvPr id="3" name="Subtitle 2">
            <a:extLst>
              <a:ext uri="{FF2B5EF4-FFF2-40B4-BE49-F238E27FC236}">
                <a16:creationId xmlns:a16="http://schemas.microsoft.com/office/drawing/2014/main" id="{CE836A66-EB2E-EA47-43C8-616A36BD9906}"/>
              </a:ext>
            </a:extLst>
          </p:cNvPr>
          <p:cNvSpPr>
            <a:spLocks noGrp="1"/>
          </p:cNvSpPr>
          <p:nvPr>
            <p:ph type="subTitle" idx="1"/>
          </p:nvPr>
        </p:nvSpPr>
        <p:spPr>
          <a:xfrm>
            <a:off x="1079500" y="3429000"/>
            <a:ext cx="7051040" cy="1693862"/>
          </a:xfrm>
        </p:spPr>
        <p:txBody>
          <a:bodyPr/>
          <a:lstStyle/>
          <a:p>
            <a:r>
              <a:rPr lang="en-NZ"/>
              <a:t>School Quality Assurance and Support</a:t>
            </a:r>
          </a:p>
          <a:p>
            <a:r>
              <a:rPr lang="en-NZ"/>
              <a:t>February – March 2026</a:t>
            </a:r>
            <a:endParaRPr lang="en-NZ">
              <a:cs typeface="Arial"/>
            </a:endParaRPr>
          </a:p>
        </p:txBody>
      </p:sp>
    </p:spTree>
    <p:extLst>
      <p:ext uri="{BB962C8B-B14F-4D97-AF65-F5344CB8AC3E}">
        <p14:creationId xmlns:p14="http://schemas.microsoft.com/office/powerpoint/2010/main" val="1427879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9BA63-A0CC-A69C-69A8-4831D4D395F9}"/>
              </a:ext>
            </a:extLst>
          </p:cNvPr>
          <p:cNvSpPr>
            <a:spLocks noGrp="1"/>
          </p:cNvSpPr>
          <p:nvPr>
            <p:ph type="title"/>
          </p:nvPr>
        </p:nvSpPr>
        <p:spPr>
          <a:xfrm>
            <a:off x="1038687" y="1665958"/>
            <a:ext cx="10136336" cy="752900"/>
          </a:xfrm>
        </p:spPr>
        <p:txBody>
          <a:bodyPr>
            <a:normAutofit/>
          </a:bodyPr>
          <a:lstStyle/>
          <a:p>
            <a:r>
              <a:rPr lang="en-NZ"/>
              <a:t>Quality Assurance – Moderation Practice</a:t>
            </a:r>
          </a:p>
        </p:txBody>
      </p:sp>
      <p:sp>
        <p:nvSpPr>
          <p:cNvPr id="3" name="Text Placeholder 2">
            <a:extLst>
              <a:ext uri="{FF2B5EF4-FFF2-40B4-BE49-F238E27FC236}">
                <a16:creationId xmlns:a16="http://schemas.microsoft.com/office/drawing/2014/main" id="{4D76F391-4D10-D35E-65AB-D7881095A002}"/>
              </a:ext>
            </a:extLst>
          </p:cNvPr>
          <p:cNvSpPr>
            <a:spLocks noGrp="1"/>
          </p:cNvSpPr>
          <p:nvPr>
            <p:ph type="body" sz="quarter" idx="13"/>
          </p:nvPr>
        </p:nvSpPr>
        <p:spPr>
          <a:xfrm>
            <a:off x="1038224" y="2569028"/>
            <a:ext cx="6313552" cy="3923659"/>
          </a:xfrm>
        </p:spPr>
        <p:txBody>
          <a:bodyPr>
            <a:normAutofit fontScale="85000" lnSpcReduction="10000"/>
          </a:bodyPr>
          <a:lstStyle/>
          <a:p>
            <a:r>
              <a:rPr lang="en-NZ"/>
              <a:t>Monitor that </a:t>
            </a:r>
            <a:r>
              <a:rPr lang="en-NZ" u="sng"/>
              <a:t>all</a:t>
            </a:r>
            <a:r>
              <a:rPr lang="en-NZ"/>
              <a:t> the steps have been completed effectively.</a:t>
            </a:r>
          </a:p>
          <a:p>
            <a:r>
              <a:rPr lang="en-NZ"/>
              <a:t>This year, for external moderation:</a:t>
            </a:r>
          </a:p>
          <a:p>
            <a:pPr marL="702900" lvl="2" indent="-342900"/>
            <a:r>
              <a:rPr lang="en-NZ"/>
              <a:t>Submit it efficiently</a:t>
            </a:r>
          </a:p>
          <a:p>
            <a:pPr marL="702900" lvl="2" indent="-342900"/>
            <a:r>
              <a:rPr lang="en-NZ"/>
              <a:t>Follow up feedback effectively</a:t>
            </a:r>
          </a:p>
          <a:p>
            <a:pPr marL="702900" lvl="2" indent="-342900"/>
            <a:r>
              <a:rPr lang="en-NZ"/>
              <a:t>Act on any requests for submitting and following up confirmatory moderation.</a:t>
            </a:r>
          </a:p>
          <a:p>
            <a:pPr marL="342900" lvl="1" indent="-342900"/>
            <a:endParaRPr lang="en-NZ"/>
          </a:p>
          <a:p>
            <a:pPr marL="342900" lvl="1" indent="-342900"/>
            <a:r>
              <a:rPr lang="en-NZ" b="1"/>
              <a:t>Consider</a:t>
            </a:r>
            <a:r>
              <a:rPr lang="en-NZ"/>
              <a:t>: </a:t>
            </a:r>
          </a:p>
          <a:p>
            <a:pPr marL="342900" lvl="1" indent="-342900"/>
            <a:r>
              <a:rPr lang="en-NZ"/>
              <a:t>Does the confirmatory moderation process make you think of any subject areas that need to improve their practices?  </a:t>
            </a:r>
          </a:p>
          <a:p>
            <a:pPr marL="342900" lvl="1" indent="-342900"/>
            <a:r>
              <a:rPr lang="en-NZ"/>
              <a:t>If so, what could you do within your kura to support more accurate marking?</a:t>
            </a:r>
          </a:p>
          <a:p>
            <a:pPr marL="342900" indent="-342900">
              <a:buFont typeface="Arial" panose="020B0604020202020204" pitchFamily="34" charset="0"/>
              <a:buChar char="•"/>
            </a:pPr>
            <a:endParaRPr lang="en-NZ"/>
          </a:p>
        </p:txBody>
      </p:sp>
      <p:pic>
        <p:nvPicPr>
          <p:cNvPr id="6" name="Picture Placeholder 5">
            <a:extLst>
              <a:ext uri="{FF2B5EF4-FFF2-40B4-BE49-F238E27FC236}">
                <a16:creationId xmlns:a16="http://schemas.microsoft.com/office/drawing/2014/main" id="{B4153476-292D-835D-EDE7-CAF4EAC2FF99}"/>
              </a:ext>
            </a:extLst>
          </p:cNvPr>
          <p:cNvPicPr>
            <a:picLocks noGrp="1" noChangeAspect="1"/>
          </p:cNvPicPr>
          <p:nvPr>
            <p:ph type="pic" sz="quarter" idx="14"/>
          </p:nvPr>
        </p:nvPicPr>
        <p:blipFill>
          <a:blip r:embed="rId3"/>
          <a:srcRect t="1476" b="1476"/>
          <a:stretch>
            <a:fillRect/>
          </a:stretch>
        </p:blipFill>
        <p:spPr>
          <a:xfrm>
            <a:off x="7165365" y="2569029"/>
            <a:ext cx="4192587" cy="3773488"/>
          </a:xfrm>
          <a:prstGeom prst="rect">
            <a:avLst/>
          </a:prstGeom>
        </p:spPr>
      </p:pic>
      <p:sp>
        <p:nvSpPr>
          <p:cNvPr id="5" name="Slide Number Placeholder 4">
            <a:extLst>
              <a:ext uri="{FF2B5EF4-FFF2-40B4-BE49-F238E27FC236}">
                <a16:creationId xmlns:a16="http://schemas.microsoft.com/office/drawing/2014/main" id="{46571098-504D-C4C8-36F8-C2383D6F0239}"/>
              </a:ext>
            </a:extLst>
          </p:cNvPr>
          <p:cNvSpPr>
            <a:spLocks noGrp="1"/>
          </p:cNvSpPr>
          <p:nvPr>
            <p:ph type="sldNum" sz="quarter" idx="12"/>
          </p:nvPr>
        </p:nvSpPr>
        <p:spPr/>
        <p:txBody>
          <a:bodyPr/>
          <a:lstStyle/>
          <a:p>
            <a:r>
              <a:rPr lang="en-NZ"/>
              <a:t>Page </a:t>
            </a:r>
            <a:fld id="{6FDC0E35-3AC6-4B9D-AFEB-F61F280406EF}" type="slidenum">
              <a:rPr lang="en-NZ" smtClean="0"/>
              <a:pPr/>
              <a:t>20</a:t>
            </a:fld>
            <a:endParaRPr lang="en-NZ"/>
          </a:p>
        </p:txBody>
      </p:sp>
    </p:spTree>
    <p:extLst>
      <p:ext uri="{BB962C8B-B14F-4D97-AF65-F5344CB8AC3E}">
        <p14:creationId xmlns:p14="http://schemas.microsoft.com/office/powerpoint/2010/main" val="2674220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F72F8-1DD1-0FE8-5375-0CAB772421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358D0F-997E-9F79-77F9-B7A63E654894}"/>
              </a:ext>
            </a:extLst>
          </p:cNvPr>
          <p:cNvSpPr>
            <a:spLocks noGrp="1"/>
          </p:cNvSpPr>
          <p:nvPr>
            <p:ph type="title"/>
          </p:nvPr>
        </p:nvSpPr>
        <p:spPr>
          <a:xfrm>
            <a:off x="1038687" y="1665958"/>
            <a:ext cx="10136336" cy="752900"/>
          </a:xfrm>
        </p:spPr>
        <p:txBody>
          <a:bodyPr>
            <a:normAutofit/>
          </a:bodyPr>
          <a:lstStyle/>
          <a:p>
            <a:r>
              <a:rPr lang="en-NZ"/>
              <a:t>Quality Assurance – Pūtake courses</a:t>
            </a:r>
          </a:p>
        </p:txBody>
      </p:sp>
      <p:sp>
        <p:nvSpPr>
          <p:cNvPr id="3" name="Text Placeholder 2">
            <a:extLst>
              <a:ext uri="{FF2B5EF4-FFF2-40B4-BE49-F238E27FC236}">
                <a16:creationId xmlns:a16="http://schemas.microsoft.com/office/drawing/2014/main" id="{63E93593-6082-A82F-7443-2F4BF10BDD3D}"/>
              </a:ext>
            </a:extLst>
          </p:cNvPr>
          <p:cNvSpPr>
            <a:spLocks noGrp="1"/>
          </p:cNvSpPr>
          <p:nvPr>
            <p:ph type="body" sz="quarter" idx="13"/>
          </p:nvPr>
        </p:nvSpPr>
        <p:spPr>
          <a:xfrm>
            <a:off x="1038225" y="2569029"/>
            <a:ext cx="2461113" cy="3773034"/>
          </a:xfrm>
        </p:spPr>
        <p:txBody>
          <a:bodyPr>
            <a:normAutofit/>
          </a:bodyPr>
          <a:lstStyle/>
          <a:p>
            <a:r>
              <a:rPr lang="en-NZ"/>
              <a:t>Discuss:</a:t>
            </a:r>
          </a:p>
          <a:p>
            <a:pPr marL="342900" indent="-342900">
              <a:buFont typeface="Arial" panose="020B0604020202020204" pitchFamily="34" charset="0"/>
              <a:buChar char="•"/>
            </a:pPr>
            <a:r>
              <a:rPr lang="en-NZ" b="0"/>
              <a:t>What have you done in Pūtake?</a:t>
            </a:r>
          </a:p>
          <a:p>
            <a:pPr marL="342900" indent="-342900">
              <a:buFont typeface="Arial" panose="020B0604020202020204" pitchFamily="34" charset="0"/>
              <a:buChar char="•"/>
            </a:pPr>
            <a:r>
              <a:rPr lang="en-NZ" b="0"/>
              <a:t>What have your teachers done?</a:t>
            </a:r>
          </a:p>
          <a:p>
            <a:pPr marL="342900" indent="-342900">
              <a:buFont typeface="Arial" panose="020B0604020202020204" pitchFamily="34" charset="0"/>
              <a:buChar char="•"/>
            </a:pPr>
            <a:r>
              <a:rPr lang="en-NZ" b="0"/>
              <a:t>How are you encouraging teachers to access these resources? </a:t>
            </a:r>
          </a:p>
        </p:txBody>
      </p:sp>
      <p:sp>
        <p:nvSpPr>
          <p:cNvPr id="5" name="Slide Number Placeholder 4">
            <a:extLst>
              <a:ext uri="{FF2B5EF4-FFF2-40B4-BE49-F238E27FC236}">
                <a16:creationId xmlns:a16="http://schemas.microsoft.com/office/drawing/2014/main" id="{3BC4F35C-67BA-A992-8CD3-3121DC62F811}"/>
              </a:ext>
            </a:extLst>
          </p:cNvPr>
          <p:cNvSpPr>
            <a:spLocks noGrp="1"/>
          </p:cNvSpPr>
          <p:nvPr>
            <p:ph type="sldNum" sz="quarter" idx="12"/>
          </p:nvPr>
        </p:nvSpPr>
        <p:spPr/>
        <p:txBody>
          <a:bodyPr/>
          <a:lstStyle/>
          <a:p>
            <a:r>
              <a:rPr lang="en-NZ"/>
              <a:t>Page </a:t>
            </a:r>
            <a:fld id="{6FDC0E35-3AC6-4B9D-AFEB-F61F280406EF}" type="slidenum">
              <a:rPr lang="en-NZ" smtClean="0"/>
              <a:pPr/>
              <a:t>21</a:t>
            </a:fld>
            <a:endParaRPr lang="en-NZ"/>
          </a:p>
        </p:txBody>
      </p:sp>
      <p:pic>
        <p:nvPicPr>
          <p:cNvPr id="9" name="Picture 8">
            <a:extLst>
              <a:ext uri="{FF2B5EF4-FFF2-40B4-BE49-F238E27FC236}">
                <a16:creationId xmlns:a16="http://schemas.microsoft.com/office/drawing/2014/main" id="{B841B773-C21B-0DA9-9810-D43DA169442C}"/>
              </a:ext>
            </a:extLst>
          </p:cNvPr>
          <p:cNvPicPr>
            <a:picLocks noChangeAspect="1"/>
          </p:cNvPicPr>
          <p:nvPr/>
        </p:nvPicPr>
        <p:blipFill>
          <a:blip r:embed="rId3"/>
          <a:stretch>
            <a:fillRect/>
          </a:stretch>
        </p:blipFill>
        <p:spPr>
          <a:xfrm>
            <a:off x="4038601" y="2418858"/>
            <a:ext cx="7520283" cy="3533534"/>
          </a:xfrm>
          <a:prstGeom prst="rect">
            <a:avLst/>
          </a:prstGeom>
        </p:spPr>
      </p:pic>
    </p:spTree>
    <p:extLst>
      <p:ext uri="{BB962C8B-B14F-4D97-AF65-F5344CB8AC3E}">
        <p14:creationId xmlns:p14="http://schemas.microsoft.com/office/powerpoint/2010/main" val="1118812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9FA38-AFF8-865A-5395-ED9B3D3A0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E7B28F-0811-4EE6-A78F-A03076326926}"/>
              </a:ext>
            </a:extLst>
          </p:cNvPr>
          <p:cNvSpPr>
            <a:spLocks noGrp="1"/>
          </p:cNvSpPr>
          <p:nvPr>
            <p:ph type="ctrTitle"/>
          </p:nvPr>
        </p:nvSpPr>
        <p:spPr/>
        <p:txBody>
          <a:bodyPr/>
          <a:lstStyle/>
          <a:p>
            <a:r>
              <a:rPr lang="en-NZ"/>
              <a:t>Consent to Assess</a:t>
            </a:r>
          </a:p>
        </p:txBody>
      </p:sp>
    </p:spTree>
    <p:extLst>
      <p:ext uri="{BB962C8B-B14F-4D97-AF65-F5344CB8AC3E}">
        <p14:creationId xmlns:p14="http://schemas.microsoft.com/office/powerpoint/2010/main" val="3629423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878F8-F47B-1F30-5F65-9A47862CE22D}"/>
              </a:ext>
            </a:extLst>
          </p:cNvPr>
          <p:cNvSpPr>
            <a:spLocks noGrp="1"/>
          </p:cNvSpPr>
          <p:nvPr>
            <p:ph type="title"/>
          </p:nvPr>
        </p:nvSpPr>
        <p:spPr>
          <a:xfrm>
            <a:off x="1038687" y="1665958"/>
            <a:ext cx="10064288" cy="752900"/>
          </a:xfrm>
        </p:spPr>
        <p:txBody>
          <a:bodyPr>
            <a:normAutofit fontScale="90000"/>
          </a:bodyPr>
          <a:lstStyle/>
          <a:p>
            <a:r>
              <a:rPr lang="en-NZ"/>
              <a:t>Extension of Consent – Industry Skills Boards</a:t>
            </a:r>
          </a:p>
        </p:txBody>
      </p:sp>
      <p:sp>
        <p:nvSpPr>
          <p:cNvPr id="3" name="Text Placeholder 2">
            <a:extLst>
              <a:ext uri="{FF2B5EF4-FFF2-40B4-BE49-F238E27FC236}">
                <a16:creationId xmlns:a16="http://schemas.microsoft.com/office/drawing/2014/main" id="{0EF09B2D-81C3-54BB-3D97-7461E58C2C7E}"/>
              </a:ext>
            </a:extLst>
          </p:cNvPr>
          <p:cNvSpPr>
            <a:spLocks noGrp="1"/>
          </p:cNvSpPr>
          <p:nvPr>
            <p:ph type="body" sz="quarter" idx="13"/>
          </p:nvPr>
        </p:nvSpPr>
        <p:spPr>
          <a:xfrm>
            <a:off x="1038226" y="2569029"/>
            <a:ext cx="3433414" cy="3820620"/>
          </a:xfrm>
        </p:spPr>
        <p:txBody>
          <a:bodyPr>
            <a:normAutofit/>
          </a:bodyPr>
          <a:lstStyle/>
          <a:p>
            <a:r>
              <a:rPr lang="en-NZ" b="0"/>
              <a:t>Eight Industry Skills Boards (ISBs) began operating in January 2026, replacing Workforce Development Councils (WDCs).</a:t>
            </a:r>
          </a:p>
          <a:p>
            <a:r>
              <a:rPr lang="en-NZ" b="0"/>
              <a:t>Use the usual process to apply to extend your consent to assess, via Applications in the old portal.</a:t>
            </a:r>
            <a:endParaRPr lang="en-NZ" b="0">
              <a:cs typeface="Arial"/>
            </a:endParaRPr>
          </a:p>
          <a:p>
            <a:r>
              <a:rPr lang="en-NZ" b="0"/>
              <a:t>Contact the relevant ISB for an endorsement letter.</a:t>
            </a:r>
          </a:p>
          <a:p>
            <a:endParaRPr lang="en-NZ" b="0"/>
          </a:p>
          <a:p>
            <a:endParaRPr lang="en-NZ"/>
          </a:p>
        </p:txBody>
      </p:sp>
      <p:sp>
        <p:nvSpPr>
          <p:cNvPr id="5" name="Slide Number Placeholder 4">
            <a:extLst>
              <a:ext uri="{FF2B5EF4-FFF2-40B4-BE49-F238E27FC236}">
                <a16:creationId xmlns:a16="http://schemas.microsoft.com/office/drawing/2014/main" id="{D3866A01-94E4-0F47-CEEB-37BE7BC1B1A8}"/>
              </a:ext>
            </a:extLst>
          </p:cNvPr>
          <p:cNvSpPr>
            <a:spLocks noGrp="1"/>
          </p:cNvSpPr>
          <p:nvPr>
            <p:ph type="sldNum" sz="quarter" idx="12"/>
          </p:nvPr>
        </p:nvSpPr>
        <p:spPr/>
        <p:txBody>
          <a:bodyPr/>
          <a:lstStyle/>
          <a:p>
            <a:r>
              <a:rPr lang="en-NZ"/>
              <a:t>Page </a:t>
            </a:r>
            <a:fld id="{6FDC0E35-3AC6-4B9D-AFEB-F61F280406EF}" type="slidenum">
              <a:rPr lang="en-NZ" smtClean="0"/>
              <a:pPr/>
              <a:t>23</a:t>
            </a:fld>
            <a:endParaRPr lang="en-NZ"/>
          </a:p>
        </p:txBody>
      </p:sp>
      <p:pic>
        <p:nvPicPr>
          <p:cNvPr id="1028" name="Picture 4" descr="May be a graphic of text that says 'Industry Skills Boards'">
            <a:extLst>
              <a:ext uri="{FF2B5EF4-FFF2-40B4-BE49-F238E27FC236}">
                <a16:creationId xmlns:a16="http://schemas.microsoft.com/office/drawing/2014/main" id="{4623F590-A16E-C9A1-22F0-4020D7B40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997" y="2921183"/>
            <a:ext cx="6782417" cy="268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933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CD5C-F506-6713-1175-19897C061D96}"/>
              </a:ext>
            </a:extLst>
          </p:cNvPr>
          <p:cNvSpPr>
            <a:spLocks noGrp="1"/>
          </p:cNvSpPr>
          <p:nvPr>
            <p:ph type="title"/>
          </p:nvPr>
        </p:nvSpPr>
        <p:spPr>
          <a:xfrm>
            <a:off x="1038687" y="1665958"/>
            <a:ext cx="10692396" cy="752900"/>
          </a:xfrm>
        </p:spPr>
        <p:txBody>
          <a:bodyPr/>
          <a:lstStyle/>
          <a:p>
            <a:r>
              <a:rPr lang="en-NZ"/>
              <a:t>Memoranda of Understanding - MOUs</a:t>
            </a:r>
          </a:p>
        </p:txBody>
      </p:sp>
      <p:sp>
        <p:nvSpPr>
          <p:cNvPr id="3" name="Text Placeholder 2">
            <a:extLst>
              <a:ext uri="{FF2B5EF4-FFF2-40B4-BE49-F238E27FC236}">
                <a16:creationId xmlns:a16="http://schemas.microsoft.com/office/drawing/2014/main" id="{B984E500-1AF7-8E95-4735-0D38B5FF271D}"/>
              </a:ext>
            </a:extLst>
          </p:cNvPr>
          <p:cNvSpPr>
            <a:spLocks noGrp="1"/>
          </p:cNvSpPr>
          <p:nvPr>
            <p:ph type="body" sz="quarter" idx="13"/>
          </p:nvPr>
        </p:nvSpPr>
        <p:spPr>
          <a:xfrm>
            <a:off x="1038225" y="2569029"/>
            <a:ext cx="2764341" cy="3773714"/>
          </a:xfrm>
        </p:spPr>
        <p:txBody>
          <a:bodyPr/>
          <a:lstStyle/>
          <a:p>
            <a:pPr marL="342900" indent="-342900">
              <a:buFont typeface="Arial" panose="020B0604020202020204" pitchFamily="34" charset="0"/>
              <a:buChar char="•"/>
            </a:pPr>
            <a:r>
              <a:rPr lang="en-NZ" b="0"/>
              <a:t>Don’t use an external provider unless you have an MOU.</a:t>
            </a:r>
          </a:p>
          <a:p>
            <a:pPr marL="342900" indent="-342900">
              <a:buFont typeface="Arial" panose="020B0604020202020204" pitchFamily="34" charset="0"/>
              <a:buChar char="•"/>
            </a:pPr>
            <a:r>
              <a:rPr lang="en-NZ" b="0"/>
              <a:t>Upload all your MOUs with consented external providers to NZQA.</a:t>
            </a:r>
          </a:p>
          <a:p>
            <a:pPr marL="342900" indent="-342900">
              <a:buFont typeface="Arial" panose="020B0604020202020204" pitchFamily="34" charset="0"/>
              <a:buChar char="•"/>
            </a:pPr>
            <a:r>
              <a:rPr lang="en-NZ" b="0"/>
              <a:t>If it’s complicated, ask NZQA.</a:t>
            </a:r>
          </a:p>
        </p:txBody>
      </p:sp>
      <p:sp>
        <p:nvSpPr>
          <p:cNvPr id="5" name="Slide Number Placeholder 4">
            <a:extLst>
              <a:ext uri="{FF2B5EF4-FFF2-40B4-BE49-F238E27FC236}">
                <a16:creationId xmlns:a16="http://schemas.microsoft.com/office/drawing/2014/main" id="{3D4065E2-ED19-C5A3-E12D-CFB8721CF710}"/>
              </a:ext>
            </a:extLst>
          </p:cNvPr>
          <p:cNvSpPr>
            <a:spLocks noGrp="1"/>
          </p:cNvSpPr>
          <p:nvPr>
            <p:ph type="sldNum" sz="quarter" idx="12"/>
          </p:nvPr>
        </p:nvSpPr>
        <p:spPr/>
        <p:txBody>
          <a:bodyPr/>
          <a:lstStyle/>
          <a:p>
            <a:r>
              <a:rPr lang="en-NZ"/>
              <a:t>Page </a:t>
            </a:r>
            <a:fld id="{6FDC0E35-3AC6-4B9D-AFEB-F61F280406EF}" type="slidenum">
              <a:rPr lang="en-NZ" smtClean="0"/>
              <a:pPr/>
              <a:t>24</a:t>
            </a:fld>
            <a:endParaRPr lang="en-NZ"/>
          </a:p>
        </p:txBody>
      </p:sp>
      <p:pic>
        <p:nvPicPr>
          <p:cNvPr id="6" name="Picture 5">
            <a:extLst>
              <a:ext uri="{FF2B5EF4-FFF2-40B4-BE49-F238E27FC236}">
                <a16:creationId xmlns:a16="http://schemas.microsoft.com/office/drawing/2014/main" id="{891FCFA7-0FBF-D509-BB35-45F511C49F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2774" y="2569029"/>
            <a:ext cx="7078309" cy="3586445"/>
          </a:xfrm>
          <a:prstGeom prst="rect">
            <a:avLst/>
          </a:prstGeom>
        </p:spPr>
      </p:pic>
    </p:spTree>
    <p:extLst>
      <p:ext uri="{BB962C8B-B14F-4D97-AF65-F5344CB8AC3E}">
        <p14:creationId xmlns:p14="http://schemas.microsoft.com/office/powerpoint/2010/main" val="3769210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E0BC7-96C7-6F7D-8B73-F8640BAC19AB}"/>
              </a:ext>
            </a:extLst>
          </p:cNvPr>
          <p:cNvSpPr>
            <a:spLocks noGrp="1"/>
          </p:cNvSpPr>
          <p:nvPr>
            <p:ph type="ctrTitle"/>
          </p:nvPr>
        </p:nvSpPr>
        <p:spPr/>
        <p:txBody>
          <a:bodyPr/>
          <a:lstStyle/>
          <a:p>
            <a:br>
              <a:rPr lang="en-NZ"/>
            </a:br>
            <a:br>
              <a:rPr lang="en-NZ"/>
            </a:br>
            <a:r>
              <a:rPr lang="en-NZ" err="1">
                <a:solidFill>
                  <a:srgbClr val="004150"/>
                </a:solidFill>
              </a:rPr>
              <a:t>Paramanawa</a:t>
            </a:r>
            <a:br>
              <a:rPr lang="en-NZ">
                <a:solidFill>
                  <a:srgbClr val="004150"/>
                </a:solidFill>
              </a:rPr>
            </a:br>
            <a:r>
              <a:rPr lang="en-NZ">
                <a:solidFill>
                  <a:srgbClr val="004150"/>
                </a:solidFill>
              </a:rPr>
              <a:t>Morning Tea </a:t>
            </a:r>
          </a:p>
        </p:txBody>
      </p:sp>
      <p:sp>
        <p:nvSpPr>
          <p:cNvPr id="3" name="TextBox 2">
            <a:extLst>
              <a:ext uri="{FF2B5EF4-FFF2-40B4-BE49-F238E27FC236}">
                <a16:creationId xmlns:a16="http://schemas.microsoft.com/office/drawing/2014/main" id="{D13B7E11-4DEF-F8B2-4806-0F49118E2C0B}"/>
              </a:ext>
            </a:extLst>
          </p:cNvPr>
          <p:cNvSpPr txBox="1"/>
          <p:nvPr/>
        </p:nvSpPr>
        <p:spPr>
          <a:xfrm>
            <a:off x="10209804" y="7657353"/>
            <a:ext cx="2428870" cy="369332"/>
          </a:xfrm>
          <a:prstGeom prst="rect">
            <a:avLst/>
          </a:prstGeom>
          <a:noFill/>
        </p:spPr>
        <p:txBody>
          <a:bodyPr wrap="none" rtlCol="0">
            <a:spAutoFit/>
          </a:bodyPr>
          <a:lstStyle/>
          <a:p>
            <a:pPr algn="l"/>
            <a:r>
              <a:rPr lang="en-NZ"/>
              <a:t>I question this picture </a:t>
            </a:r>
            <a:endParaRPr lang="en-US"/>
          </a:p>
        </p:txBody>
      </p:sp>
    </p:spTree>
    <p:extLst>
      <p:ext uri="{BB962C8B-B14F-4D97-AF65-F5344CB8AC3E}">
        <p14:creationId xmlns:p14="http://schemas.microsoft.com/office/powerpoint/2010/main" val="41695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5008-85F2-262E-3E5E-EFA9F02923EB}"/>
              </a:ext>
            </a:extLst>
          </p:cNvPr>
          <p:cNvSpPr>
            <a:spLocks noGrp="1"/>
          </p:cNvSpPr>
          <p:nvPr>
            <p:ph type="ctrTitle"/>
          </p:nvPr>
        </p:nvSpPr>
        <p:spPr/>
        <p:txBody>
          <a:bodyPr/>
          <a:lstStyle/>
          <a:p>
            <a:r>
              <a:rPr lang="en-NZ"/>
              <a:t>External Assessment</a:t>
            </a:r>
          </a:p>
        </p:txBody>
      </p:sp>
    </p:spTree>
    <p:extLst>
      <p:ext uri="{BB962C8B-B14F-4D97-AF65-F5344CB8AC3E}">
        <p14:creationId xmlns:p14="http://schemas.microsoft.com/office/powerpoint/2010/main" val="2160492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F8714-C2E0-38E8-C6BC-A0E08345A89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CAA05AB-F46E-6C92-BAC6-C8ADBC453BA4}"/>
              </a:ext>
            </a:extLst>
          </p:cNvPr>
          <p:cNvSpPr>
            <a:spLocks noGrp="1"/>
          </p:cNvSpPr>
          <p:nvPr>
            <p:ph type="title"/>
          </p:nvPr>
        </p:nvSpPr>
        <p:spPr/>
        <p:txBody>
          <a:bodyPr/>
          <a:lstStyle/>
          <a:p>
            <a:r>
              <a:rPr lang="en-NZ"/>
              <a:t>Special Assessment Conditions</a:t>
            </a:r>
          </a:p>
        </p:txBody>
      </p:sp>
      <p:sp>
        <p:nvSpPr>
          <p:cNvPr id="7" name="Slide Number Placeholder 6">
            <a:extLst>
              <a:ext uri="{FF2B5EF4-FFF2-40B4-BE49-F238E27FC236}">
                <a16:creationId xmlns:a16="http://schemas.microsoft.com/office/drawing/2014/main" id="{001832F1-CC73-2975-662B-43C1745D7519}"/>
              </a:ext>
            </a:extLst>
          </p:cNvPr>
          <p:cNvSpPr>
            <a:spLocks noGrp="1"/>
          </p:cNvSpPr>
          <p:nvPr>
            <p:ph type="sldNum" sz="quarter" idx="12"/>
          </p:nvPr>
        </p:nvSpPr>
        <p:spPr/>
        <p:txBody>
          <a:bodyPr/>
          <a:lstStyle/>
          <a:p>
            <a:r>
              <a:rPr lang="en-NZ"/>
              <a:t>Page </a:t>
            </a:r>
            <a:fld id="{6FDC0E35-3AC6-4B9D-AFEB-F61F280406EF}" type="slidenum">
              <a:rPr lang="en-NZ" smtClean="0"/>
              <a:pPr/>
              <a:t>27</a:t>
            </a:fld>
            <a:endParaRPr lang="en-NZ"/>
          </a:p>
        </p:txBody>
      </p:sp>
      <p:sp>
        <p:nvSpPr>
          <p:cNvPr id="4" name="Text Placeholder 3">
            <a:extLst>
              <a:ext uri="{FF2B5EF4-FFF2-40B4-BE49-F238E27FC236}">
                <a16:creationId xmlns:a16="http://schemas.microsoft.com/office/drawing/2014/main" id="{8D4C5BAF-EB10-031F-792E-C0822928D50E}"/>
              </a:ext>
            </a:extLst>
          </p:cNvPr>
          <p:cNvSpPr>
            <a:spLocks noGrp="1"/>
          </p:cNvSpPr>
          <p:nvPr>
            <p:ph type="body" sz="quarter" idx="13"/>
          </p:nvPr>
        </p:nvSpPr>
        <p:spPr>
          <a:xfrm>
            <a:off x="588581" y="2569029"/>
            <a:ext cx="6316716" cy="3310781"/>
          </a:xfrm>
        </p:spPr>
        <p:txBody>
          <a:bodyPr>
            <a:normAutofit fontScale="92500" lnSpcReduction="20000"/>
          </a:bodyPr>
          <a:lstStyle/>
          <a:p>
            <a:pPr marL="342900" indent="-342900">
              <a:buFont typeface="Arial" panose="020B0604020202020204" pitchFamily="34" charset="0"/>
              <a:buChar char="•"/>
            </a:pPr>
            <a:r>
              <a:rPr lang="en-NZ" b="0"/>
              <a:t>The Notifications Gateway may be used for all Year 11-13 ākonga – collect the evidence.</a:t>
            </a:r>
          </a:p>
          <a:p>
            <a:pPr marL="342900" indent="-342900">
              <a:buFont typeface="Arial" panose="020B0604020202020204" pitchFamily="34" charset="0"/>
              <a:buChar char="•"/>
            </a:pPr>
            <a:r>
              <a:rPr lang="en-NZ" b="0"/>
              <a:t>The Approvals Gateway may still be used to confirm provisions – submit the evidence.</a:t>
            </a:r>
          </a:p>
          <a:p>
            <a:pPr marL="342900" indent="-342900">
              <a:buFont typeface="Arial" panose="020B0604020202020204" pitchFamily="34" charset="0"/>
              <a:buChar char="•"/>
            </a:pPr>
            <a:r>
              <a:rPr lang="en-NZ" b="0"/>
              <a:t>Keep all evidence, and submit it for auditing if required</a:t>
            </a:r>
          </a:p>
          <a:p>
            <a:pPr marL="342900" indent="-342900">
              <a:buFont typeface="Arial" panose="020B0604020202020204" pitchFamily="34" charset="0"/>
              <a:buChar char="•"/>
            </a:pPr>
            <a:r>
              <a:rPr lang="en-NZ" b="0"/>
              <a:t>Attach SAC to entries before 1 September. </a:t>
            </a:r>
          </a:p>
          <a:p>
            <a:pPr marL="342900" indent="-342900">
              <a:buFont typeface="Arial" panose="020B0604020202020204" pitchFamily="34" charset="0"/>
              <a:buChar char="•"/>
            </a:pPr>
            <a:endParaRPr lang="en-NZ" b="0"/>
          </a:p>
          <a:p>
            <a:r>
              <a:rPr lang="en-NZ"/>
              <a:t>Consider: </a:t>
            </a:r>
          </a:p>
          <a:p>
            <a:r>
              <a:rPr lang="en-NZ" b="0"/>
              <a:t>What is your SAC evidence? </a:t>
            </a:r>
          </a:p>
          <a:p>
            <a:r>
              <a:rPr lang="en-NZ" b="0"/>
              <a:t>Where is your SAC evidence?</a:t>
            </a:r>
          </a:p>
          <a:p>
            <a:pPr marL="342900" indent="-342900">
              <a:buFont typeface="Arial" panose="020B0604020202020204" pitchFamily="34" charset="0"/>
              <a:buChar char="•"/>
            </a:pPr>
            <a:endParaRPr lang="en-NZ"/>
          </a:p>
        </p:txBody>
      </p:sp>
      <p:pic>
        <p:nvPicPr>
          <p:cNvPr id="2" name="Picture 1">
            <a:extLst>
              <a:ext uri="{FF2B5EF4-FFF2-40B4-BE49-F238E27FC236}">
                <a16:creationId xmlns:a16="http://schemas.microsoft.com/office/drawing/2014/main" id="{63CA4DAF-EF36-254E-00F1-261B011A166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78869" y="2569029"/>
            <a:ext cx="4374930" cy="3310781"/>
          </a:xfrm>
          <a:prstGeom prst="rect">
            <a:avLst/>
          </a:prstGeom>
        </p:spPr>
      </p:pic>
    </p:spTree>
    <p:extLst>
      <p:ext uri="{BB962C8B-B14F-4D97-AF65-F5344CB8AC3E}">
        <p14:creationId xmlns:p14="http://schemas.microsoft.com/office/powerpoint/2010/main" val="1014439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C18C6-836B-64E6-C9CB-9E587AFD0B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ABE487-684E-9865-92AD-90E1184D39DE}"/>
              </a:ext>
            </a:extLst>
          </p:cNvPr>
          <p:cNvSpPr>
            <a:spLocks noGrp="1"/>
          </p:cNvSpPr>
          <p:nvPr>
            <p:ph type="title"/>
          </p:nvPr>
        </p:nvSpPr>
        <p:spPr/>
        <p:txBody>
          <a:bodyPr/>
          <a:lstStyle/>
          <a:p>
            <a:r>
              <a:rPr lang="en-NZ"/>
              <a:t>Submitted Externals</a:t>
            </a:r>
          </a:p>
        </p:txBody>
      </p:sp>
      <p:sp>
        <p:nvSpPr>
          <p:cNvPr id="7" name="Slide Number Placeholder 6">
            <a:extLst>
              <a:ext uri="{FF2B5EF4-FFF2-40B4-BE49-F238E27FC236}">
                <a16:creationId xmlns:a16="http://schemas.microsoft.com/office/drawing/2014/main" id="{1E11F44D-D4EA-BE9E-3B9A-CABC17004E9B}"/>
              </a:ext>
            </a:extLst>
          </p:cNvPr>
          <p:cNvSpPr>
            <a:spLocks noGrp="1"/>
          </p:cNvSpPr>
          <p:nvPr>
            <p:ph type="sldNum" sz="quarter" idx="12"/>
          </p:nvPr>
        </p:nvSpPr>
        <p:spPr/>
        <p:txBody>
          <a:bodyPr/>
          <a:lstStyle/>
          <a:p>
            <a:r>
              <a:rPr lang="en-NZ"/>
              <a:t>Page </a:t>
            </a:r>
            <a:fld id="{6FDC0E35-3AC6-4B9D-AFEB-F61F280406EF}" type="slidenum">
              <a:rPr lang="en-NZ" smtClean="0"/>
              <a:pPr/>
              <a:t>28</a:t>
            </a:fld>
            <a:endParaRPr lang="en-NZ"/>
          </a:p>
        </p:txBody>
      </p:sp>
      <p:sp>
        <p:nvSpPr>
          <p:cNvPr id="4" name="Text Placeholder 3">
            <a:extLst>
              <a:ext uri="{FF2B5EF4-FFF2-40B4-BE49-F238E27FC236}">
                <a16:creationId xmlns:a16="http://schemas.microsoft.com/office/drawing/2014/main" id="{B9062101-1C14-9767-85CC-3DBFD88100E4}"/>
              </a:ext>
            </a:extLst>
          </p:cNvPr>
          <p:cNvSpPr>
            <a:spLocks noGrp="1"/>
          </p:cNvSpPr>
          <p:nvPr>
            <p:ph type="body" sz="quarter" idx="13"/>
          </p:nvPr>
        </p:nvSpPr>
        <p:spPr>
          <a:xfrm>
            <a:off x="1038686" y="5373384"/>
            <a:ext cx="10213059" cy="1002557"/>
          </a:xfrm>
        </p:spPr>
        <p:txBody>
          <a:bodyPr>
            <a:normAutofit fontScale="92500" lnSpcReduction="10000"/>
          </a:bodyPr>
          <a:lstStyle/>
          <a:p>
            <a:pPr algn="ctr"/>
            <a:r>
              <a:rPr lang="en-NZ" dirty="0"/>
              <a:t>Check that everything has been submitted correctly, so that the work can be marked.</a:t>
            </a:r>
          </a:p>
          <a:p>
            <a:pPr algn="ctr"/>
            <a:r>
              <a:rPr lang="en-NZ" dirty="0"/>
              <a:t>Notes: </a:t>
            </a:r>
            <a:r>
              <a:rPr lang="en-NZ" b="0" dirty="0"/>
              <a:t>Level 1 and Level 2 Visual Art must be submitted digitally.</a:t>
            </a:r>
          </a:p>
          <a:p>
            <a:pPr algn="ctr"/>
            <a:r>
              <a:rPr lang="en-NZ" b="0" dirty="0"/>
              <a:t>Level 3 Visual Art is now due on 2 November.</a:t>
            </a:r>
            <a:endParaRPr lang="en-NZ" dirty="0"/>
          </a:p>
        </p:txBody>
      </p:sp>
      <p:pic>
        <p:nvPicPr>
          <p:cNvPr id="5" name="Picture 4">
            <a:extLst>
              <a:ext uri="{FF2B5EF4-FFF2-40B4-BE49-F238E27FC236}">
                <a16:creationId xmlns:a16="http://schemas.microsoft.com/office/drawing/2014/main" id="{82C5F7F8-1A9B-5D1F-150F-9E1D1A2A1EDC}"/>
              </a:ext>
            </a:extLst>
          </p:cNvPr>
          <p:cNvPicPr>
            <a:picLocks noChangeAspect="1"/>
          </p:cNvPicPr>
          <p:nvPr/>
        </p:nvPicPr>
        <p:blipFill>
          <a:blip r:embed="rId3"/>
          <a:srcRect t="12439"/>
          <a:stretch>
            <a:fillRect/>
          </a:stretch>
        </p:blipFill>
        <p:spPr>
          <a:xfrm>
            <a:off x="1859620" y="2347832"/>
            <a:ext cx="7698769" cy="2844210"/>
          </a:xfrm>
          <a:prstGeom prst="rect">
            <a:avLst/>
          </a:prstGeom>
        </p:spPr>
      </p:pic>
      <p:sp>
        <p:nvSpPr>
          <p:cNvPr id="2" name="Oval 1">
            <a:extLst>
              <a:ext uri="{FF2B5EF4-FFF2-40B4-BE49-F238E27FC236}">
                <a16:creationId xmlns:a16="http://schemas.microsoft.com/office/drawing/2014/main" id="{681D4AE0-8411-BC28-C12C-288FCA12FB14}"/>
              </a:ext>
            </a:extLst>
          </p:cNvPr>
          <p:cNvSpPr/>
          <p:nvPr/>
        </p:nvSpPr>
        <p:spPr>
          <a:xfrm>
            <a:off x="8328919" y="4454165"/>
            <a:ext cx="1047964" cy="400692"/>
          </a:xfrm>
          <a:prstGeom prst="ellipse">
            <a:avLst/>
          </a:prstGeom>
          <a:noFill/>
          <a:ln w="76200">
            <a:solidFill>
              <a:srgbClr val="0073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8" name="Straight Arrow Connector 7">
            <a:extLst>
              <a:ext uri="{FF2B5EF4-FFF2-40B4-BE49-F238E27FC236}">
                <a16:creationId xmlns:a16="http://schemas.microsoft.com/office/drawing/2014/main" id="{D4EC6DE0-6950-C8CA-D262-02F786F5CE1E}"/>
              </a:ext>
            </a:extLst>
          </p:cNvPr>
          <p:cNvCxnSpPr/>
          <p:nvPr/>
        </p:nvCxnSpPr>
        <p:spPr>
          <a:xfrm>
            <a:off x="9376883" y="4654511"/>
            <a:ext cx="445211" cy="0"/>
          </a:xfrm>
          <a:prstGeom prst="straightConnector1">
            <a:avLst/>
          </a:prstGeom>
          <a:ln w="76200">
            <a:solidFill>
              <a:srgbClr val="00738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304E647-1D6E-A007-5B29-257ABD8C2541}"/>
              </a:ext>
            </a:extLst>
          </p:cNvPr>
          <p:cNvSpPr txBox="1"/>
          <p:nvPr/>
        </p:nvSpPr>
        <p:spPr>
          <a:xfrm>
            <a:off x="9822094" y="4294598"/>
            <a:ext cx="2044558" cy="646331"/>
          </a:xfrm>
          <a:prstGeom prst="rect">
            <a:avLst/>
          </a:prstGeom>
          <a:noFill/>
        </p:spPr>
        <p:txBody>
          <a:bodyPr wrap="square" rtlCol="0">
            <a:spAutoFit/>
          </a:bodyPr>
          <a:lstStyle/>
          <a:p>
            <a:r>
              <a:rPr lang="en-NZ" b="1" dirty="0"/>
              <a:t>Now due </a:t>
            </a:r>
          </a:p>
          <a:p>
            <a:r>
              <a:rPr lang="en-NZ" b="1" dirty="0"/>
              <a:t>2 November</a:t>
            </a:r>
          </a:p>
        </p:txBody>
      </p:sp>
    </p:spTree>
    <p:extLst>
      <p:ext uri="{BB962C8B-B14F-4D97-AF65-F5344CB8AC3E}">
        <p14:creationId xmlns:p14="http://schemas.microsoft.com/office/powerpoint/2010/main" val="896654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7B987-9F63-4840-68EF-4333167E1B3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1D40582-47B6-DF90-7510-6B1976D7B077}"/>
              </a:ext>
            </a:extLst>
          </p:cNvPr>
          <p:cNvSpPr>
            <a:spLocks noGrp="1"/>
          </p:cNvSpPr>
          <p:nvPr>
            <p:ph type="title"/>
          </p:nvPr>
        </p:nvSpPr>
        <p:spPr>
          <a:xfrm>
            <a:off x="1038687" y="1665958"/>
            <a:ext cx="5057548" cy="752900"/>
          </a:xfrm>
        </p:spPr>
        <p:txBody>
          <a:bodyPr anchor="t">
            <a:normAutofit/>
          </a:bodyPr>
          <a:lstStyle/>
          <a:p>
            <a:r>
              <a:rPr lang="en-NZ"/>
              <a:t>Derived Grades</a:t>
            </a:r>
          </a:p>
        </p:txBody>
      </p:sp>
      <p:sp>
        <p:nvSpPr>
          <p:cNvPr id="4" name="Text Placeholder 3">
            <a:extLst>
              <a:ext uri="{FF2B5EF4-FFF2-40B4-BE49-F238E27FC236}">
                <a16:creationId xmlns:a16="http://schemas.microsoft.com/office/drawing/2014/main" id="{77751539-0E91-A267-77A3-6F7BF3E89F2B}"/>
              </a:ext>
            </a:extLst>
          </p:cNvPr>
          <p:cNvSpPr>
            <a:spLocks noGrp="1"/>
          </p:cNvSpPr>
          <p:nvPr>
            <p:ph type="body" sz="quarter" idx="13"/>
          </p:nvPr>
        </p:nvSpPr>
        <p:spPr>
          <a:xfrm>
            <a:off x="1038225" y="2569029"/>
            <a:ext cx="6355352" cy="3923211"/>
          </a:xfrm>
        </p:spPr>
        <p:txBody>
          <a:bodyPr anchor="t">
            <a:normAutofit/>
          </a:bodyPr>
          <a:lstStyle/>
          <a:p>
            <a:pPr marL="342900" lvl="1" indent="-342900">
              <a:buFont typeface="Arial" panose="020B0604020202020204" pitchFamily="34" charset="0"/>
              <a:buChar char="•"/>
            </a:pPr>
            <a:r>
              <a:rPr lang="en-NZ" sz="1800"/>
              <a:t>The Derived Grade process is for when </a:t>
            </a:r>
            <a:r>
              <a:rPr lang="en-NZ" sz="1800" err="1"/>
              <a:t>ākonga</a:t>
            </a:r>
            <a:r>
              <a:rPr lang="en-NZ" sz="1800"/>
              <a:t> are </a:t>
            </a:r>
            <a:r>
              <a:rPr lang="en-NZ" sz="1800" u="sng"/>
              <a:t>prevented from completing an exam </a:t>
            </a:r>
            <a:r>
              <a:rPr lang="en-NZ" sz="1800"/>
              <a:t>or performing at their best by reasons beyond their control on the day of the exam </a:t>
            </a:r>
          </a:p>
          <a:p>
            <a:pPr marL="342900" lvl="1" indent="-342900">
              <a:buFont typeface="Arial" panose="020B0604020202020204" pitchFamily="34" charset="0"/>
              <a:buChar char="•"/>
            </a:pPr>
            <a:r>
              <a:rPr lang="en-NZ" sz="1800"/>
              <a:t>Decisions are based on evidence, not emotion </a:t>
            </a:r>
          </a:p>
          <a:p>
            <a:pPr marL="342900" lvl="1" indent="-342900">
              <a:buFont typeface="Arial" panose="020B0604020202020204" pitchFamily="34" charset="0"/>
              <a:buChar char="•"/>
            </a:pPr>
            <a:r>
              <a:rPr lang="en-NZ" sz="1800" err="1"/>
              <a:t>Ākonga</a:t>
            </a:r>
            <a:r>
              <a:rPr lang="en-NZ" sz="1800"/>
              <a:t> must take responsibility for things within their control</a:t>
            </a:r>
          </a:p>
          <a:p>
            <a:pPr marL="342900" lvl="1" indent="-342900">
              <a:buFont typeface="Arial" panose="020B0604020202020204" pitchFamily="34" charset="0"/>
              <a:buChar char="•"/>
            </a:pPr>
            <a:r>
              <a:rPr lang="en-NZ" sz="1800"/>
              <a:t>National representation can be pre-approved</a:t>
            </a:r>
          </a:p>
          <a:p>
            <a:pPr marL="342900" lvl="1" indent="-342900">
              <a:buFont typeface="Arial" panose="020B0604020202020204" pitchFamily="34" charset="0"/>
              <a:buChar char="•"/>
            </a:pPr>
            <a:r>
              <a:rPr lang="en-NZ" sz="1800"/>
              <a:t>For Derived Grades at Scale, student-specific evidence of the impact of the event is needed.</a:t>
            </a:r>
          </a:p>
          <a:p>
            <a:pPr lvl="1"/>
            <a:r>
              <a:rPr lang="en-NZ" sz="1800" b="1"/>
              <a:t>Activity</a:t>
            </a:r>
            <a:r>
              <a:rPr lang="en-NZ" sz="1800"/>
              <a:t>: Would you approve the DG application?</a:t>
            </a:r>
          </a:p>
        </p:txBody>
      </p:sp>
      <p:pic>
        <p:nvPicPr>
          <p:cNvPr id="2" name="Picture 1">
            <a:extLst>
              <a:ext uri="{FF2B5EF4-FFF2-40B4-BE49-F238E27FC236}">
                <a16:creationId xmlns:a16="http://schemas.microsoft.com/office/drawing/2014/main" id="{18732375-0E90-62F2-A97D-4F65E01B1F0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666" r="24121" b="3"/>
          <a:stretch>
            <a:fillRect/>
          </a:stretch>
        </p:blipFill>
        <p:spPr>
          <a:xfrm>
            <a:off x="7771614" y="2418858"/>
            <a:ext cx="3800038" cy="3773714"/>
          </a:xfrm>
          <a:prstGeom prst="rect">
            <a:avLst/>
          </a:prstGeom>
          <a:noFill/>
        </p:spPr>
      </p:pic>
      <p:sp>
        <p:nvSpPr>
          <p:cNvPr id="7" name="Slide Number Placeholder 6">
            <a:extLst>
              <a:ext uri="{FF2B5EF4-FFF2-40B4-BE49-F238E27FC236}">
                <a16:creationId xmlns:a16="http://schemas.microsoft.com/office/drawing/2014/main" id="{8A2A7F90-E951-E492-D669-FB3EE172E694}"/>
              </a:ext>
            </a:extLst>
          </p:cNvPr>
          <p:cNvSpPr>
            <a:spLocks noGrp="1"/>
          </p:cNvSpPr>
          <p:nvPr>
            <p:ph type="sldNum" sz="quarter" idx="12"/>
          </p:nvPr>
        </p:nvSpPr>
        <p:spPr>
          <a:xfrm>
            <a:off x="7771614" y="482059"/>
            <a:ext cx="2743200" cy="216981"/>
          </a:xfrm>
        </p:spPr>
        <p:txBody>
          <a:bodyPr anchor="ctr">
            <a:normAutofit/>
          </a:bodyPr>
          <a:lstStyle/>
          <a:p>
            <a:pPr>
              <a:lnSpc>
                <a:spcPct val="90000"/>
              </a:lnSpc>
              <a:spcAft>
                <a:spcPts val="600"/>
              </a:spcAft>
            </a:pPr>
            <a:r>
              <a:rPr lang="en-NZ" sz="900"/>
              <a:t>Page </a:t>
            </a:r>
            <a:fld id="{6FDC0E35-3AC6-4B9D-AFEB-F61F280406EF}" type="slidenum">
              <a:rPr lang="en-NZ" sz="900" smtClean="0"/>
              <a:pPr>
                <a:lnSpc>
                  <a:spcPct val="90000"/>
                </a:lnSpc>
                <a:spcAft>
                  <a:spcPts val="600"/>
                </a:spcAft>
              </a:pPr>
              <a:t>29</a:t>
            </a:fld>
            <a:endParaRPr lang="en-NZ" sz="900"/>
          </a:p>
        </p:txBody>
      </p:sp>
    </p:spTree>
    <p:extLst>
      <p:ext uri="{BB962C8B-B14F-4D97-AF65-F5344CB8AC3E}">
        <p14:creationId xmlns:p14="http://schemas.microsoft.com/office/powerpoint/2010/main" val="3010368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8CE78-A97A-58AE-07AC-4B584EBE79D8}"/>
              </a:ext>
            </a:extLst>
          </p:cNvPr>
          <p:cNvSpPr>
            <a:spLocks noGrp="1"/>
          </p:cNvSpPr>
          <p:nvPr>
            <p:ph type="title"/>
          </p:nvPr>
        </p:nvSpPr>
        <p:spPr/>
        <p:txBody>
          <a:bodyPr/>
          <a:lstStyle/>
          <a:p>
            <a:r>
              <a:rPr lang="en-NZ">
                <a:solidFill>
                  <a:srgbClr val="004150"/>
                </a:solidFill>
              </a:rPr>
              <a:t>Agenda</a:t>
            </a:r>
          </a:p>
        </p:txBody>
      </p:sp>
      <p:sp>
        <p:nvSpPr>
          <p:cNvPr id="6" name="Text Placeholder 5">
            <a:extLst>
              <a:ext uri="{FF2B5EF4-FFF2-40B4-BE49-F238E27FC236}">
                <a16:creationId xmlns:a16="http://schemas.microsoft.com/office/drawing/2014/main" id="{97EF155E-6303-E6E3-C459-67F8BFF6E570}"/>
              </a:ext>
            </a:extLst>
          </p:cNvPr>
          <p:cNvSpPr>
            <a:spLocks noGrp="1"/>
          </p:cNvSpPr>
          <p:nvPr>
            <p:ph type="body" sz="quarter" idx="13"/>
          </p:nvPr>
        </p:nvSpPr>
        <p:spPr>
          <a:xfrm>
            <a:off x="1038224" y="2764229"/>
            <a:ext cx="10315575" cy="3379871"/>
          </a:xfrm>
        </p:spPr>
        <p:txBody>
          <a:bodyPr>
            <a:normAutofit fontScale="92500" lnSpcReduction="10000"/>
          </a:bodyPr>
          <a:lstStyle/>
          <a:p>
            <a:r>
              <a:rPr lang="en-NZ"/>
              <a:t>8.45 		NCEA updates – reviewed standards</a:t>
            </a:r>
          </a:p>
          <a:p>
            <a:r>
              <a:rPr lang="en-NZ"/>
              <a:t>		NZQA updates – assessment and administration</a:t>
            </a:r>
          </a:p>
          <a:p>
            <a:r>
              <a:rPr lang="en-NZ"/>
              <a:t>		Assessment practice – authenticity and marking</a:t>
            </a:r>
          </a:p>
          <a:p>
            <a:r>
              <a:rPr lang="en-NZ"/>
              <a:t>9.30		Quality assurance – intervention framework, moderation practice, Pūtake</a:t>
            </a:r>
          </a:p>
          <a:p>
            <a:r>
              <a:rPr lang="en-US"/>
              <a:t>		Consent to assess – ISBs, MOUs</a:t>
            </a:r>
            <a:r>
              <a:rPr lang="en-NZ"/>
              <a:t>		</a:t>
            </a:r>
            <a:endParaRPr lang="en-NZ">
              <a:cs typeface="Arial"/>
            </a:endParaRPr>
          </a:p>
          <a:p>
            <a:r>
              <a:rPr lang="en-NZ"/>
              <a:t>10.30		Morning tea</a:t>
            </a:r>
            <a:endParaRPr lang="en-NZ">
              <a:cs typeface="Arial"/>
            </a:endParaRPr>
          </a:p>
          <a:p>
            <a:r>
              <a:rPr lang="en-NZ"/>
              <a:t>11.00		External assessment – SAC, submissions, Derived Grades, Breaches</a:t>
            </a:r>
          </a:p>
          <a:p>
            <a:r>
              <a:rPr lang="en-NZ">
                <a:cs typeface="Arial"/>
              </a:rPr>
              <a:t>		PN support – webinars, resources, clusters		</a:t>
            </a:r>
          </a:p>
          <a:p>
            <a:r>
              <a:rPr lang="en-NZ"/>
              <a:t>12.30		Evaluation and finish</a:t>
            </a:r>
            <a:endParaRPr lang="en-NZ">
              <a:cs typeface="Arial"/>
            </a:endParaRPr>
          </a:p>
        </p:txBody>
      </p:sp>
      <p:pic>
        <p:nvPicPr>
          <p:cNvPr id="4" name="Picture 3" descr="A blue and black spiral&#10;&#10;AI-generated content may be incorrect.">
            <a:extLst>
              <a:ext uri="{FF2B5EF4-FFF2-40B4-BE49-F238E27FC236}">
                <a16:creationId xmlns:a16="http://schemas.microsoft.com/office/drawing/2014/main" id="{02AE4427-EFCA-D426-C6E3-963A10180C04}"/>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6727413" y="1418492"/>
            <a:ext cx="4848958" cy="4848958"/>
          </a:xfrm>
          <a:prstGeom prst="rect">
            <a:avLst/>
          </a:prstGeom>
        </p:spPr>
      </p:pic>
    </p:spTree>
    <p:extLst>
      <p:ext uri="{BB962C8B-B14F-4D97-AF65-F5344CB8AC3E}">
        <p14:creationId xmlns:p14="http://schemas.microsoft.com/office/powerpoint/2010/main" val="1929317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25AB9-DE0C-9F29-4D57-960FC93D081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56FEC2-2297-F853-C2E3-A17A4BE4F30F}"/>
              </a:ext>
            </a:extLst>
          </p:cNvPr>
          <p:cNvSpPr>
            <a:spLocks noGrp="1"/>
          </p:cNvSpPr>
          <p:nvPr>
            <p:ph type="title"/>
          </p:nvPr>
        </p:nvSpPr>
        <p:spPr>
          <a:xfrm>
            <a:off x="1038687" y="1665958"/>
            <a:ext cx="5057548" cy="752900"/>
          </a:xfrm>
        </p:spPr>
        <p:txBody>
          <a:bodyPr anchor="t">
            <a:normAutofit/>
          </a:bodyPr>
          <a:lstStyle/>
          <a:p>
            <a:r>
              <a:rPr lang="en-NZ" sz="2700"/>
              <a:t>External Assessment Quality Assurance audits</a:t>
            </a:r>
          </a:p>
        </p:txBody>
      </p:sp>
      <p:sp>
        <p:nvSpPr>
          <p:cNvPr id="4" name="Text Placeholder 3">
            <a:extLst>
              <a:ext uri="{FF2B5EF4-FFF2-40B4-BE49-F238E27FC236}">
                <a16:creationId xmlns:a16="http://schemas.microsoft.com/office/drawing/2014/main" id="{0D7D5C0D-ED08-A435-DF9C-DD64461F2BD3}"/>
              </a:ext>
            </a:extLst>
          </p:cNvPr>
          <p:cNvSpPr>
            <a:spLocks noGrp="1"/>
          </p:cNvSpPr>
          <p:nvPr>
            <p:ph type="body" sz="quarter" idx="13"/>
          </p:nvPr>
        </p:nvSpPr>
        <p:spPr>
          <a:xfrm>
            <a:off x="1038225" y="2569029"/>
            <a:ext cx="5057775" cy="3773714"/>
          </a:xfrm>
        </p:spPr>
        <p:txBody>
          <a:bodyPr anchor="t">
            <a:normAutofit/>
          </a:bodyPr>
          <a:lstStyle/>
          <a:p>
            <a:r>
              <a:rPr lang="en-NZ" b="0"/>
              <a:t>School Relationship Managers complete Quality Assurance audits during co-requisite assessment events and examinations. </a:t>
            </a:r>
          </a:p>
          <a:p>
            <a:r>
              <a:rPr lang="en-NZ" b="0"/>
              <a:t>Expect a visit within 3-5 years, or sooner if we have concerns.</a:t>
            </a:r>
          </a:p>
          <a:p>
            <a:r>
              <a:rPr lang="en-NZ" b="0"/>
              <a:t>We will send you a report that outlines good practice, and any issues identified in preparing, carrying out, or completing effective external assessment at your school.</a:t>
            </a:r>
          </a:p>
        </p:txBody>
      </p:sp>
      <p:pic>
        <p:nvPicPr>
          <p:cNvPr id="2" name="Picture 1">
            <a:extLst>
              <a:ext uri="{FF2B5EF4-FFF2-40B4-BE49-F238E27FC236}">
                <a16:creationId xmlns:a16="http://schemas.microsoft.com/office/drawing/2014/main" id="{67C447EB-21A4-4E5C-96CF-D2A147D006AE}"/>
              </a:ext>
            </a:extLst>
          </p:cNvPr>
          <p:cNvPicPr>
            <a:picLocks noChangeAspect="1"/>
          </p:cNvPicPr>
          <p:nvPr/>
        </p:nvPicPr>
        <p:blipFill>
          <a:blip r:embed="rId3" cstate="print">
            <a:extLst>
              <a:ext uri="{28A0092B-C50C-407E-A947-70E740481C1C}">
                <a14:useLocalDpi xmlns:a14="http://schemas.microsoft.com/office/drawing/2010/main" val="0"/>
              </a:ext>
            </a:extLst>
          </a:blip>
          <a:srcRect t="17463" r="3" b="8059"/>
          <a:stretch>
            <a:fillRect/>
          </a:stretch>
        </p:blipFill>
        <p:spPr bwMode="auto">
          <a:xfrm>
            <a:off x="7265993" y="2050868"/>
            <a:ext cx="4202742" cy="4173628"/>
          </a:xfrm>
          <a:prstGeom prst="rect">
            <a:avLst/>
          </a:prstGeom>
          <a:noFill/>
          <a:ln>
            <a:noFill/>
          </a:ln>
        </p:spPr>
      </p:pic>
      <p:sp>
        <p:nvSpPr>
          <p:cNvPr id="7" name="Slide Number Placeholder 6">
            <a:extLst>
              <a:ext uri="{FF2B5EF4-FFF2-40B4-BE49-F238E27FC236}">
                <a16:creationId xmlns:a16="http://schemas.microsoft.com/office/drawing/2014/main" id="{AA49E125-03A3-F5A3-CA9E-D97074C9EBD7}"/>
              </a:ext>
            </a:extLst>
          </p:cNvPr>
          <p:cNvSpPr>
            <a:spLocks noGrp="1"/>
          </p:cNvSpPr>
          <p:nvPr>
            <p:ph type="sldNum" sz="quarter" idx="12"/>
          </p:nvPr>
        </p:nvSpPr>
        <p:spPr>
          <a:xfrm>
            <a:off x="7771614" y="482059"/>
            <a:ext cx="2743200" cy="216981"/>
          </a:xfrm>
        </p:spPr>
        <p:txBody>
          <a:bodyPr anchor="ctr">
            <a:normAutofit/>
          </a:bodyPr>
          <a:lstStyle/>
          <a:p>
            <a:pPr>
              <a:lnSpc>
                <a:spcPct val="90000"/>
              </a:lnSpc>
              <a:spcAft>
                <a:spcPts val="600"/>
              </a:spcAft>
            </a:pPr>
            <a:r>
              <a:rPr lang="en-NZ" sz="900"/>
              <a:t>Page </a:t>
            </a:r>
            <a:fld id="{6FDC0E35-3AC6-4B9D-AFEB-F61F280406EF}" type="slidenum">
              <a:rPr lang="en-NZ" sz="900" smtClean="0"/>
              <a:pPr>
                <a:lnSpc>
                  <a:spcPct val="90000"/>
                </a:lnSpc>
                <a:spcAft>
                  <a:spcPts val="600"/>
                </a:spcAft>
              </a:pPr>
              <a:t>30</a:t>
            </a:fld>
            <a:endParaRPr lang="en-NZ" sz="900"/>
          </a:p>
        </p:txBody>
      </p:sp>
    </p:spTree>
    <p:extLst>
      <p:ext uri="{BB962C8B-B14F-4D97-AF65-F5344CB8AC3E}">
        <p14:creationId xmlns:p14="http://schemas.microsoft.com/office/powerpoint/2010/main" val="2861242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48E6B-87C2-0022-47DF-1D4C78234C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C37C0A-4EC4-FE3E-F5AE-E06F8F7DC668}"/>
              </a:ext>
            </a:extLst>
          </p:cNvPr>
          <p:cNvSpPr>
            <a:spLocks noGrp="1"/>
          </p:cNvSpPr>
          <p:nvPr>
            <p:ph type="title"/>
          </p:nvPr>
        </p:nvSpPr>
        <p:spPr>
          <a:xfrm>
            <a:off x="1038686" y="1086094"/>
            <a:ext cx="10315113" cy="737878"/>
          </a:xfrm>
        </p:spPr>
        <p:txBody>
          <a:bodyPr/>
          <a:lstStyle/>
          <a:p>
            <a:r>
              <a:rPr lang="en-NZ"/>
              <a:t>Preventing Breaches of Assessment Rules</a:t>
            </a:r>
          </a:p>
        </p:txBody>
      </p:sp>
      <p:sp>
        <p:nvSpPr>
          <p:cNvPr id="7" name="Slide Number Placeholder 6">
            <a:extLst>
              <a:ext uri="{FF2B5EF4-FFF2-40B4-BE49-F238E27FC236}">
                <a16:creationId xmlns:a16="http://schemas.microsoft.com/office/drawing/2014/main" id="{0DE7F6E4-BD7C-E0BB-66B4-D54D06DDB705}"/>
              </a:ext>
            </a:extLst>
          </p:cNvPr>
          <p:cNvSpPr>
            <a:spLocks noGrp="1"/>
          </p:cNvSpPr>
          <p:nvPr>
            <p:ph type="sldNum" sz="quarter" idx="12"/>
          </p:nvPr>
        </p:nvSpPr>
        <p:spPr/>
        <p:txBody>
          <a:bodyPr/>
          <a:lstStyle/>
          <a:p>
            <a:r>
              <a:rPr lang="en-NZ"/>
              <a:t>Page </a:t>
            </a:r>
            <a:fld id="{6FDC0E35-3AC6-4B9D-AFEB-F61F280406EF}" type="slidenum">
              <a:rPr lang="en-NZ" smtClean="0"/>
              <a:pPr/>
              <a:t>31</a:t>
            </a:fld>
            <a:endParaRPr lang="en-NZ"/>
          </a:p>
        </p:txBody>
      </p:sp>
      <p:sp>
        <p:nvSpPr>
          <p:cNvPr id="4" name="Text Placeholder 3">
            <a:extLst>
              <a:ext uri="{FF2B5EF4-FFF2-40B4-BE49-F238E27FC236}">
                <a16:creationId xmlns:a16="http://schemas.microsoft.com/office/drawing/2014/main" id="{3B75A4B9-C191-740B-A037-C7039A1D99D5}"/>
              </a:ext>
            </a:extLst>
          </p:cNvPr>
          <p:cNvSpPr>
            <a:spLocks noGrp="1"/>
          </p:cNvSpPr>
          <p:nvPr>
            <p:ph type="body" sz="quarter" idx="13"/>
          </p:nvPr>
        </p:nvSpPr>
        <p:spPr>
          <a:xfrm>
            <a:off x="563418" y="1823972"/>
            <a:ext cx="8397701" cy="4336683"/>
          </a:xfrm>
        </p:spPr>
        <p:txBody>
          <a:bodyPr>
            <a:normAutofit/>
          </a:bodyPr>
          <a:lstStyle/>
          <a:p>
            <a:pPr>
              <a:lnSpc>
                <a:spcPct val="120000"/>
              </a:lnSpc>
            </a:pPr>
            <a:r>
              <a:rPr lang="en-NZ" b="0"/>
              <a:t>Ākonga are less likely to breach the assessment rules when expectations are clear, the assessment rooms are settled, and supervisors are vigilant. </a:t>
            </a:r>
          </a:p>
          <a:p>
            <a:pPr lvl="1">
              <a:lnSpc>
                <a:spcPct val="120000"/>
              </a:lnSpc>
            </a:pPr>
            <a:r>
              <a:rPr lang="en-NZ" b="1"/>
              <a:t>Grammarly and other GenAI tools are not allowed in external assessments.</a:t>
            </a:r>
          </a:p>
          <a:p>
            <a:r>
              <a:rPr lang="en-NZ"/>
              <a:t> Activity: Consider</a:t>
            </a:r>
          </a:p>
          <a:p>
            <a:pPr marL="342900" indent="-342900">
              <a:buFont typeface="Arial" panose="020B0604020202020204" pitchFamily="34" charset="0"/>
              <a:buChar char="•"/>
            </a:pPr>
            <a:r>
              <a:rPr lang="en-NZ" b="0"/>
              <a:t>How much do you and your teachers know about the use of Gen AI tools by your ākonga? (ChatGPT, Grammarly, translation tools…?)</a:t>
            </a:r>
          </a:p>
          <a:p>
            <a:pPr marL="342900" indent="-342900">
              <a:buFont typeface="Arial" panose="020B0604020202020204" pitchFamily="34" charset="0"/>
              <a:buChar char="•"/>
            </a:pPr>
            <a:r>
              <a:rPr lang="en-NZ" b="0"/>
              <a:t>How much do you and your teachers know about how your ākonga access these tools? (browser extensions, downloaded apps, websites, VPNs)</a:t>
            </a:r>
          </a:p>
          <a:p>
            <a:pPr marL="342900" indent="-342900">
              <a:buFont typeface="Arial" panose="020B0604020202020204" pitchFamily="34" charset="0"/>
              <a:buChar char="•"/>
            </a:pPr>
            <a:r>
              <a:rPr lang="en-NZ" b="0"/>
              <a:t>What do you need to know / learn / communicate / discuss / review?  </a:t>
            </a:r>
          </a:p>
          <a:p>
            <a:pPr lvl="1">
              <a:lnSpc>
                <a:spcPct val="120000"/>
              </a:lnSpc>
            </a:pPr>
            <a:endParaRPr lang="en-NZ"/>
          </a:p>
          <a:p>
            <a:pPr marL="342900" lvl="1" indent="-342900">
              <a:lnSpc>
                <a:spcPct val="120000"/>
              </a:lnSpc>
              <a:buFont typeface="Arial" panose="020B0604020202020204" pitchFamily="34" charset="0"/>
              <a:buChar char="•"/>
            </a:pPr>
            <a:endParaRPr lang="en-NZ"/>
          </a:p>
        </p:txBody>
      </p:sp>
      <p:pic>
        <p:nvPicPr>
          <p:cNvPr id="5" name="Picture 4">
            <a:extLst>
              <a:ext uri="{FF2B5EF4-FFF2-40B4-BE49-F238E27FC236}">
                <a16:creationId xmlns:a16="http://schemas.microsoft.com/office/drawing/2014/main" id="{4B87016B-6CDB-128E-5EB6-6F12F43ACC9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921" t="22285" r="20984" b="24000"/>
          <a:stretch>
            <a:fillRect/>
          </a:stretch>
        </p:blipFill>
        <p:spPr>
          <a:xfrm>
            <a:off x="8725364" y="2211026"/>
            <a:ext cx="3196670" cy="2955609"/>
          </a:xfrm>
          <a:prstGeom prst="rect">
            <a:avLst/>
          </a:prstGeom>
        </p:spPr>
      </p:pic>
      <p:sp>
        <p:nvSpPr>
          <p:cNvPr id="6" name="TextBox 5">
            <a:extLst>
              <a:ext uri="{FF2B5EF4-FFF2-40B4-BE49-F238E27FC236}">
                <a16:creationId xmlns:a16="http://schemas.microsoft.com/office/drawing/2014/main" id="{1684423C-B3FF-EC92-FDD6-E5215FA6F7ED}"/>
              </a:ext>
            </a:extLst>
          </p:cNvPr>
          <p:cNvSpPr txBox="1"/>
          <p:nvPr/>
        </p:nvSpPr>
        <p:spPr>
          <a:xfrm>
            <a:off x="2667000" y="6858000"/>
            <a:ext cx="6858000" cy="230832"/>
          </a:xfrm>
          <a:prstGeom prst="rect">
            <a:avLst/>
          </a:prstGeom>
          <a:noFill/>
        </p:spPr>
        <p:txBody>
          <a:bodyPr wrap="square" rtlCol="0">
            <a:spAutoFit/>
          </a:bodyPr>
          <a:lstStyle/>
          <a:p>
            <a:r>
              <a:rPr lang="en-NZ" sz="900">
                <a:hlinkClick r:id="rId4" tooltip="https://pose.open.ubc.ca/open-education/oer/genai-as-a-tool-for-oer/"/>
              </a:rPr>
              <a:t>This Photo</a:t>
            </a:r>
            <a:r>
              <a:rPr lang="en-NZ" sz="900"/>
              <a:t> by Unknown Author is licensed under </a:t>
            </a:r>
            <a:r>
              <a:rPr lang="en-NZ" sz="900">
                <a:hlinkClick r:id="rId5" tooltip="https://creativecommons.org/licenses/by/3.0/"/>
              </a:rPr>
              <a:t>CC BY</a:t>
            </a:r>
            <a:endParaRPr lang="en-NZ" sz="900"/>
          </a:p>
        </p:txBody>
      </p:sp>
    </p:spTree>
    <p:extLst>
      <p:ext uri="{BB962C8B-B14F-4D97-AF65-F5344CB8AC3E}">
        <p14:creationId xmlns:p14="http://schemas.microsoft.com/office/powerpoint/2010/main" val="21407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37306-05E2-90B0-719C-9A8F455F5C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8ED65AA-365B-D355-40EA-C85E959B6FC4}"/>
              </a:ext>
            </a:extLst>
          </p:cNvPr>
          <p:cNvSpPr>
            <a:spLocks noGrp="1"/>
          </p:cNvSpPr>
          <p:nvPr>
            <p:ph type="title"/>
          </p:nvPr>
        </p:nvSpPr>
        <p:spPr>
          <a:xfrm>
            <a:off x="1038686" y="1086094"/>
            <a:ext cx="10315113" cy="737878"/>
          </a:xfrm>
        </p:spPr>
        <p:txBody>
          <a:bodyPr/>
          <a:lstStyle/>
          <a:p>
            <a:r>
              <a:rPr lang="en-NZ"/>
              <a:t>Breaches of Assessment Rules</a:t>
            </a:r>
          </a:p>
        </p:txBody>
      </p:sp>
      <p:sp>
        <p:nvSpPr>
          <p:cNvPr id="7" name="Slide Number Placeholder 6">
            <a:extLst>
              <a:ext uri="{FF2B5EF4-FFF2-40B4-BE49-F238E27FC236}">
                <a16:creationId xmlns:a16="http://schemas.microsoft.com/office/drawing/2014/main" id="{D926ECA6-205E-87D3-A9DB-63719E0442CB}"/>
              </a:ext>
            </a:extLst>
          </p:cNvPr>
          <p:cNvSpPr>
            <a:spLocks noGrp="1"/>
          </p:cNvSpPr>
          <p:nvPr>
            <p:ph type="sldNum" sz="quarter" idx="12"/>
          </p:nvPr>
        </p:nvSpPr>
        <p:spPr/>
        <p:txBody>
          <a:bodyPr/>
          <a:lstStyle/>
          <a:p>
            <a:r>
              <a:rPr lang="en-NZ"/>
              <a:t>Page </a:t>
            </a:r>
            <a:fld id="{6FDC0E35-3AC6-4B9D-AFEB-F61F280406EF}" type="slidenum">
              <a:rPr lang="en-NZ" smtClean="0"/>
              <a:pPr/>
              <a:t>32</a:t>
            </a:fld>
            <a:endParaRPr lang="en-NZ"/>
          </a:p>
        </p:txBody>
      </p:sp>
      <p:graphicFrame>
        <p:nvGraphicFramePr>
          <p:cNvPr id="5" name="Table 4">
            <a:extLst>
              <a:ext uri="{FF2B5EF4-FFF2-40B4-BE49-F238E27FC236}">
                <a16:creationId xmlns:a16="http://schemas.microsoft.com/office/drawing/2014/main" id="{B42E8B29-C2A6-D748-6446-8FB6E0325C92}"/>
              </a:ext>
            </a:extLst>
          </p:cNvPr>
          <p:cNvGraphicFramePr>
            <a:graphicFrameLocks noGrp="1"/>
          </p:cNvGraphicFramePr>
          <p:nvPr>
            <p:extLst>
              <p:ext uri="{D42A27DB-BD31-4B8C-83A1-F6EECF244321}">
                <p14:modId xmlns:p14="http://schemas.microsoft.com/office/powerpoint/2010/main" val="169801434"/>
              </p:ext>
            </p:extLst>
          </p:nvPr>
        </p:nvGraphicFramePr>
        <p:xfrm>
          <a:off x="1038686" y="2211027"/>
          <a:ext cx="9947177" cy="3767859"/>
        </p:xfrm>
        <a:graphic>
          <a:graphicData uri="http://schemas.openxmlformats.org/drawingml/2006/table">
            <a:tbl>
              <a:tblPr firstRow="1" bandRow="1">
                <a:tableStyleId>{5C22544A-7EE6-4342-B048-85BDC9FD1C3A}</a:tableStyleId>
              </a:tblPr>
              <a:tblGrid>
                <a:gridCol w="2172864">
                  <a:extLst>
                    <a:ext uri="{9D8B030D-6E8A-4147-A177-3AD203B41FA5}">
                      <a16:colId xmlns:a16="http://schemas.microsoft.com/office/drawing/2014/main" val="1767595427"/>
                    </a:ext>
                  </a:extLst>
                </a:gridCol>
                <a:gridCol w="3163124">
                  <a:extLst>
                    <a:ext uri="{9D8B030D-6E8A-4147-A177-3AD203B41FA5}">
                      <a16:colId xmlns:a16="http://schemas.microsoft.com/office/drawing/2014/main" val="3918648198"/>
                    </a:ext>
                  </a:extLst>
                </a:gridCol>
                <a:gridCol w="4611189">
                  <a:extLst>
                    <a:ext uri="{9D8B030D-6E8A-4147-A177-3AD203B41FA5}">
                      <a16:colId xmlns:a16="http://schemas.microsoft.com/office/drawing/2014/main" val="686719559"/>
                    </a:ext>
                  </a:extLst>
                </a:gridCol>
              </a:tblGrid>
              <a:tr h="645651">
                <a:tc>
                  <a:txBody>
                    <a:bodyPr/>
                    <a:lstStyle/>
                    <a:p>
                      <a:r>
                        <a:rPr lang="en-NZ">
                          <a:solidFill>
                            <a:schemeClr val="tx1"/>
                          </a:solidFill>
                        </a:rPr>
                        <a:t>Type of Breach </a:t>
                      </a:r>
                    </a:p>
                  </a:txBody>
                  <a:tcPr>
                    <a:solidFill>
                      <a:schemeClr val="accent2">
                        <a:lumMod val="40000"/>
                        <a:lumOff val="60000"/>
                      </a:schemeClr>
                    </a:solidFill>
                  </a:tcPr>
                </a:tc>
                <a:tc>
                  <a:txBody>
                    <a:bodyPr/>
                    <a:lstStyle/>
                    <a:p>
                      <a:r>
                        <a:rPr lang="en-NZ">
                          <a:solidFill>
                            <a:schemeClr val="tx1"/>
                          </a:solidFill>
                        </a:rPr>
                        <a:t>Description </a:t>
                      </a:r>
                    </a:p>
                  </a:txBody>
                  <a:tcPr>
                    <a:solidFill>
                      <a:schemeClr val="accent2">
                        <a:lumMod val="40000"/>
                        <a:lumOff val="60000"/>
                      </a:schemeClr>
                    </a:solidFill>
                  </a:tcPr>
                </a:tc>
                <a:tc>
                  <a:txBody>
                    <a:bodyPr/>
                    <a:lstStyle/>
                    <a:p>
                      <a:r>
                        <a:rPr lang="en-NZ">
                          <a:solidFill>
                            <a:schemeClr val="tx1"/>
                          </a:solidFill>
                        </a:rPr>
                        <a:t>Action</a:t>
                      </a:r>
                    </a:p>
                  </a:txBody>
                  <a:tcPr>
                    <a:solidFill>
                      <a:schemeClr val="accent2">
                        <a:lumMod val="40000"/>
                        <a:lumOff val="60000"/>
                      </a:schemeClr>
                    </a:solidFill>
                  </a:tcPr>
                </a:tc>
                <a:extLst>
                  <a:ext uri="{0D108BD9-81ED-4DB2-BD59-A6C34878D82A}">
                    <a16:rowId xmlns:a16="http://schemas.microsoft.com/office/drawing/2014/main" val="2688444533"/>
                  </a:ext>
                </a:extLst>
              </a:tr>
              <a:tr h="1689196">
                <a:tc>
                  <a:txBody>
                    <a:bodyPr/>
                    <a:lstStyle/>
                    <a:p>
                      <a:r>
                        <a:rPr lang="en-NZ" b="1"/>
                        <a:t>School Breaches </a:t>
                      </a:r>
                    </a:p>
                  </a:txBody>
                  <a:tcPr>
                    <a:solidFill>
                      <a:schemeClr val="accent2">
                        <a:lumMod val="40000"/>
                        <a:lumOff val="60000"/>
                      </a:schemeClr>
                    </a:solidFill>
                  </a:tcPr>
                </a:tc>
                <a:tc>
                  <a:txBody>
                    <a:bodyPr/>
                    <a:lstStyle/>
                    <a:p>
                      <a:r>
                        <a:rPr lang="en-NZ"/>
                        <a:t>A teacher/exam centre contractor jeopardises the validity of the assessment </a:t>
                      </a:r>
                    </a:p>
                  </a:txBody>
                  <a:tcPr>
                    <a:solidFill>
                      <a:schemeClr val="accent2">
                        <a:lumMod val="40000"/>
                        <a:lumOff val="60000"/>
                      </a:schemeClr>
                    </a:solidFill>
                  </a:tcPr>
                </a:tc>
                <a:tc>
                  <a:txBody>
                    <a:bodyPr/>
                    <a:lstStyle/>
                    <a:p>
                      <a:pPr marL="285750" indent="-285750">
                        <a:buFont typeface="Arial" panose="020B0604020202020204" pitchFamily="34" charset="0"/>
                        <a:buChar char="•"/>
                      </a:pPr>
                      <a:r>
                        <a:rPr lang="en-NZ"/>
                        <a:t>Follow the admin guides </a:t>
                      </a:r>
                    </a:p>
                    <a:p>
                      <a:pPr marL="285750" indent="-285750">
                        <a:buFont typeface="Arial" panose="020B0604020202020204" pitchFamily="34" charset="0"/>
                        <a:buChar char="•"/>
                      </a:pPr>
                      <a:r>
                        <a:rPr lang="en-NZ"/>
                        <a:t>Work with your School Relationship Manager</a:t>
                      </a:r>
                    </a:p>
                    <a:p>
                      <a:pPr marL="285750" indent="-285750">
                        <a:buFont typeface="Arial" panose="020B0604020202020204" pitchFamily="34" charset="0"/>
                        <a:buChar char="•"/>
                      </a:pPr>
                      <a:r>
                        <a:rPr lang="en-NZ"/>
                        <a:t>CAA – don’t let the students back into an assessment later in the day/week</a:t>
                      </a:r>
                    </a:p>
                  </a:txBody>
                  <a:tcPr>
                    <a:solidFill>
                      <a:schemeClr val="accent2">
                        <a:lumMod val="40000"/>
                        <a:lumOff val="60000"/>
                      </a:schemeClr>
                    </a:solidFill>
                  </a:tcPr>
                </a:tc>
                <a:extLst>
                  <a:ext uri="{0D108BD9-81ED-4DB2-BD59-A6C34878D82A}">
                    <a16:rowId xmlns:a16="http://schemas.microsoft.com/office/drawing/2014/main" val="660366677"/>
                  </a:ext>
                </a:extLst>
              </a:tr>
              <a:tr h="1433012">
                <a:tc>
                  <a:txBody>
                    <a:bodyPr/>
                    <a:lstStyle/>
                    <a:p>
                      <a:r>
                        <a:rPr lang="en-NZ" b="1"/>
                        <a:t>Submitted Work</a:t>
                      </a:r>
                    </a:p>
                  </a:txBody>
                  <a:tcPr>
                    <a:solidFill>
                      <a:schemeClr val="accent2">
                        <a:lumMod val="40000"/>
                        <a:lumOff val="60000"/>
                      </a:schemeClr>
                    </a:solidFill>
                  </a:tcPr>
                </a:tc>
                <a:tc>
                  <a:txBody>
                    <a:bodyPr/>
                    <a:lstStyle/>
                    <a:p>
                      <a:r>
                        <a:rPr lang="en-NZ"/>
                        <a:t>Students complete work in class, which is uploaded on NZQA’s website. </a:t>
                      </a:r>
                    </a:p>
                  </a:txBody>
                  <a:tcPr>
                    <a:solidFill>
                      <a:schemeClr val="accent2">
                        <a:lumMod val="40000"/>
                        <a:lumOff val="60000"/>
                      </a:schemeClr>
                    </a:solidFill>
                  </a:tcPr>
                </a:tc>
                <a:tc>
                  <a:txBody>
                    <a:bodyPr/>
                    <a:lstStyle/>
                    <a:p>
                      <a:pPr marL="285750" indent="-285750">
                        <a:buFont typeface="Arial" panose="020B0604020202020204" pitchFamily="34" charset="0"/>
                        <a:buChar char="•"/>
                      </a:pPr>
                      <a:r>
                        <a:rPr lang="en-NZ"/>
                        <a:t>Teacher check for authenticity</a:t>
                      </a:r>
                    </a:p>
                    <a:p>
                      <a:pPr marL="285750" indent="-285750">
                        <a:buFont typeface="Arial" panose="020B0604020202020204" pitchFamily="34" charset="0"/>
                        <a:buChar char="•"/>
                      </a:pPr>
                      <a:r>
                        <a:rPr lang="en-NZ"/>
                        <a:t>Use document checkpoints</a:t>
                      </a:r>
                    </a:p>
                    <a:p>
                      <a:pPr marL="285750" indent="-285750">
                        <a:buFont typeface="Arial" panose="020B0604020202020204" pitchFamily="34" charset="0"/>
                        <a:buChar char="•"/>
                      </a:pPr>
                      <a:r>
                        <a:rPr lang="en-NZ"/>
                        <a:t>Use current assessment specifications</a:t>
                      </a:r>
                    </a:p>
                  </a:txBody>
                  <a:tcPr>
                    <a:solidFill>
                      <a:schemeClr val="accent2">
                        <a:lumMod val="40000"/>
                        <a:lumOff val="60000"/>
                      </a:schemeClr>
                    </a:solidFill>
                  </a:tcPr>
                </a:tc>
                <a:extLst>
                  <a:ext uri="{0D108BD9-81ED-4DB2-BD59-A6C34878D82A}">
                    <a16:rowId xmlns:a16="http://schemas.microsoft.com/office/drawing/2014/main" val="2290026817"/>
                  </a:ext>
                </a:extLst>
              </a:tr>
            </a:tbl>
          </a:graphicData>
        </a:graphic>
      </p:graphicFrame>
    </p:spTree>
    <p:extLst>
      <p:ext uri="{BB962C8B-B14F-4D97-AF65-F5344CB8AC3E}">
        <p14:creationId xmlns:p14="http://schemas.microsoft.com/office/powerpoint/2010/main" val="3433577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7676C-D534-6AEF-9E48-96D7F2FAED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A00641-EAD7-9F18-2EB3-34D2FC997E0F}"/>
              </a:ext>
            </a:extLst>
          </p:cNvPr>
          <p:cNvSpPr>
            <a:spLocks noGrp="1"/>
          </p:cNvSpPr>
          <p:nvPr>
            <p:ph type="title"/>
          </p:nvPr>
        </p:nvSpPr>
        <p:spPr>
          <a:xfrm>
            <a:off x="1038686" y="1086094"/>
            <a:ext cx="10315113" cy="737878"/>
          </a:xfrm>
        </p:spPr>
        <p:txBody>
          <a:bodyPr/>
          <a:lstStyle/>
          <a:p>
            <a:r>
              <a:rPr lang="en-NZ"/>
              <a:t>Preventing Breaches of Assessment Rules</a:t>
            </a:r>
          </a:p>
        </p:txBody>
      </p:sp>
      <p:sp>
        <p:nvSpPr>
          <p:cNvPr id="7" name="Slide Number Placeholder 6">
            <a:extLst>
              <a:ext uri="{FF2B5EF4-FFF2-40B4-BE49-F238E27FC236}">
                <a16:creationId xmlns:a16="http://schemas.microsoft.com/office/drawing/2014/main" id="{E3BB36D5-C731-C621-ABE4-922395C3917E}"/>
              </a:ext>
            </a:extLst>
          </p:cNvPr>
          <p:cNvSpPr>
            <a:spLocks noGrp="1"/>
          </p:cNvSpPr>
          <p:nvPr>
            <p:ph type="sldNum" sz="quarter" idx="12"/>
          </p:nvPr>
        </p:nvSpPr>
        <p:spPr/>
        <p:txBody>
          <a:bodyPr/>
          <a:lstStyle/>
          <a:p>
            <a:r>
              <a:rPr lang="en-NZ"/>
              <a:t>Page </a:t>
            </a:r>
            <a:fld id="{6FDC0E35-3AC6-4B9D-AFEB-F61F280406EF}" type="slidenum">
              <a:rPr lang="en-NZ" smtClean="0"/>
              <a:pPr/>
              <a:t>33</a:t>
            </a:fld>
            <a:endParaRPr lang="en-NZ"/>
          </a:p>
        </p:txBody>
      </p:sp>
      <p:sp>
        <p:nvSpPr>
          <p:cNvPr id="4" name="Text Placeholder 3">
            <a:extLst>
              <a:ext uri="{FF2B5EF4-FFF2-40B4-BE49-F238E27FC236}">
                <a16:creationId xmlns:a16="http://schemas.microsoft.com/office/drawing/2014/main" id="{DF712A68-474C-7C7D-44C4-949F6E55FCFD}"/>
              </a:ext>
            </a:extLst>
          </p:cNvPr>
          <p:cNvSpPr>
            <a:spLocks noGrp="1"/>
          </p:cNvSpPr>
          <p:nvPr>
            <p:ph type="body" sz="quarter" idx="13"/>
          </p:nvPr>
        </p:nvSpPr>
        <p:spPr>
          <a:xfrm>
            <a:off x="563418" y="1823972"/>
            <a:ext cx="8397701" cy="4336683"/>
          </a:xfrm>
        </p:spPr>
        <p:txBody>
          <a:bodyPr>
            <a:normAutofit/>
          </a:bodyPr>
          <a:lstStyle/>
          <a:p>
            <a:pPr lvl="1">
              <a:lnSpc>
                <a:spcPct val="120000"/>
              </a:lnSpc>
            </a:pPr>
            <a:endParaRPr lang="en-NZ"/>
          </a:p>
          <a:p>
            <a:pPr marL="342900" lvl="1" indent="-342900">
              <a:lnSpc>
                <a:spcPct val="120000"/>
              </a:lnSpc>
              <a:buFont typeface="Arial" panose="020B0604020202020204" pitchFamily="34" charset="0"/>
              <a:buChar char="•"/>
            </a:pPr>
            <a:endParaRPr lang="en-NZ"/>
          </a:p>
        </p:txBody>
      </p:sp>
      <p:pic>
        <p:nvPicPr>
          <p:cNvPr id="5" name="Picture 4">
            <a:extLst>
              <a:ext uri="{FF2B5EF4-FFF2-40B4-BE49-F238E27FC236}">
                <a16:creationId xmlns:a16="http://schemas.microsoft.com/office/drawing/2014/main" id="{862A82CB-75BF-1251-03D9-CD3160A1DB9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921" t="22285" r="20984" b="24000"/>
          <a:stretch>
            <a:fillRect/>
          </a:stretch>
        </p:blipFill>
        <p:spPr>
          <a:xfrm>
            <a:off x="8630658" y="2777459"/>
            <a:ext cx="3196670" cy="2955609"/>
          </a:xfrm>
          <a:prstGeom prst="rect">
            <a:avLst/>
          </a:prstGeom>
        </p:spPr>
      </p:pic>
      <p:sp>
        <p:nvSpPr>
          <p:cNvPr id="6" name="TextBox 5">
            <a:extLst>
              <a:ext uri="{FF2B5EF4-FFF2-40B4-BE49-F238E27FC236}">
                <a16:creationId xmlns:a16="http://schemas.microsoft.com/office/drawing/2014/main" id="{B56A9C7A-63D5-FE19-E233-5569426CAF7C}"/>
              </a:ext>
            </a:extLst>
          </p:cNvPr>
          <p:cNvSpPr txBox="1"/>
          <p:nvPr/>
        </p:nvSpPr>
        <p:spPr>
          <a:xfrm>
            <a:off x="2667000" y="6858000"/>
            <a:ext cx="6858000" cy="230832"/>
          </a:xfrm>
          <a:prstGeom prst="rect">
            <a:avLst/>
          </a:prstGeom>
          <a:noFill/>
        </p:spPr>
        <p:txBody>
          <a:bodyPr wrap="square" rtlCol="0">
            <a:spAutoFit/>
          </a:bodyPr>
          <a:lstStyle/>
          <a:p>
            <a:r>
              <a:rPr lang="en-NZ" sz="900">
                <a:hlinkClick r:id="rId4" tooltip="https://pose.open.ubc.ca/open-education/oer/genai-as-a-tool-for-oer/"/>
              </a:rPr>
              <a:t>This Photo</a:t>
            </a:r>
            <a:r>
              <a:rPr lang="en-NZ" sz="900"/>
              <a:t> by Unknown Author is licensed under </a:t>
            </a:r>
            <a:r>
              <a:rPr lang="en-NZ" sz="900">
                <a:hlinkClick r:id="rId5" tooltip="https://creativecommons.org/licenses/by/3.0/"/>
              </a:rPr>
              <a:t>CC BY</a:t>
            </a:r>
            <a:endParaRPr lang="en-NZ" sz="900"/>
          </a:p>
        </p:txBody>
      </p:sp>
      <p:sp>
        <p:nvSpPr>
          <p:cNvPr id="9" name="TextBox 8">
            <a:extLst>
              <a:ext uri="{FF2B5EF4-FFF2-40B4-BE49-F238E27FC236}">
                <a16:creationId xmlns:a16="http://schemas.microsoft.com/office/drawing/2014/main" id="{9696FAB8-F3EF-8403-9F4B-A0E4E3DF5878}"/>
              </a:ext>
            </a:extLst>
          </p:cNvPr>
          <p:cNvSpPr txBox="1"/>
          <p:nvPr/>
        </p:nvSpPr>
        <p:spPr>
          <a:xfrm>
            <a:off x="1038686" y="1823972"/>
            <a:ext cx="8065500" cy="4247317"/>
          </a:xfrm>
          <a:prstGeom prst="rect">
            <a:avLst/>
          </a:prstGeom>
          <a:noFill/>
        </p:spPr>
        <p:txBody>
          <a:bodyPr wrap="square" rtlCol="0">
            <a:spAutoFit/>
          </a:bodyPr>
          <a:lstStyle/>
          <a:p>
            <a:endParaRPr lang="en-NZ"/>
          </a:p>
          <a:p>
            <a:r>
              <a:rPr lang="en-NZ" b="1"/>
              <a:t>Activity:  </a:t>
            </a:r>
            <a:r>
              <a:rPr lang="en-NZ"/>
              <a:t>Read </a:t>
            </a:r>
            <a:r>
              <a:rPr lang="en-NZ" b="1"/>
              <a:t>‘How to help prevent breaches of the assessment rules in external assessments’</a:t>
            </a:r>
          </a:p>
          <a:p>
            <a:endParaRPr lang="en-NZ"/>
          </a:p>
          <a:p>
            <a:r>
              <a:rPr lang="en-NZ"/>
              <a:t>Highlight anything that you need to emphasise at your kura</a:t>
            </a:r>
          </a:p>
          <a:p>
            <a:endParaRPr lang="en-NZ"/>
          </a:p>
          <a:p>
            <a:pPr marL="800100" lvl="1" indent="-342900">
              <a:buAutoNum type="arabicPeriod"/>
            </a:pPr>
            <a:r>
              <a:rPr lang="en-NZ"/>
              <a:t>Before the next co-requisite assessments</a:t>
            </a:r>
          </a:p>
          <a:p>
            <a:pPr marL="800100" lvl="1" indent="-342900">
              <a:buAutoNum type="arabicPeriod"/>
            </a:pPr>
            <a:r>
              <a:rPr lang="en-NZ"/>
              <a:t>Before the next school derived grade exams</a:t>
            </a:r>
          </a:p>
          <a:p>
            <a:pPr marL="800100" lvl="1" indent="-342900">
              <a:buAutoNum type="arabicPeriod"/>
            </a:pPr>
            <a:r>
              <a:rPr lang="en-NZ"/>
              <a:t>Before the next external exams.</a:t>
            </a:r>
          </a:p>
          <a:p>
            <a:pPr marL="342900" indent="-342900">
              <a:buAutoNum type="arabicPeriod"/>
            </a:pPr>
            <a:endParaRPr lang="en-NZ"/>
          </a:p>
          <a:p>
            <a:r>
              <a:rPr lang="en-NZ" b="1"/>
              <a:t>Activity:  </a:t>
            </a:r>
            <a:r>
              <a:rPr lang="en-NZ"/>
              <a:t>Discuss one or two “Stop the Breach” scenarios at your table. </a:t>
            </a:r>
          </a:p>
          <a:p>
            <a:endParaRPr lang="en-NZ"/>
          </a:p>
          <a:p>
            <a:pPr marL="800100" lvl="1" indent="-342900">
              <a:buFont typeface="+mj-lt"/>
              <a:buAutoNum type="arabicPeriod"/>
            </a:pPr>
            <a:r>
              <a:rPr lang="en-NZ"/>
              <a:t>Is it a breach risk? </a:t>
            </a:r>
          </a:p>
          <a:p>
            <a:pPr marL="800100" lvl="1" indent="-342900">
              <a:buFont typeface="+mj-lt"/>
              <a:buAutoNum type="arabicPeriod"/>
            </a:pPr>
            <a:r>
              <a:rPr lang="en-NZ"/>
              <a:t>What should the PN do at the time? </a:t>
            </a:r>
          </a:p>
          <a:p>
            <a:pPr marL="800100" lvl="1" indent="-342900">
              <a:buFont typeface="+mj-lt"/>
              <a:buAutoNum type="arabicPeriod"/>
            </a:pPr>
            <a:r>
              <a:rPr lang="en-NZ"/>
              <a:t>What should happen next?</a:t>
            </a:r>
          </a:p>
        </p:txBody>
      </p:sp>
    </p:spTree>
    <p:extLst>
      <p:ext uri="{BB962C8B-B14F-4D97-AF65-F5344CB8AC3E}">
        <p14:creationId xmlns:p14="http://schemas.microsoft.com/office/powerpoint/2010/main" val="495084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0B8AF-0ACB-4BE5-35D2-D247C3C138A5}"/>
              </a:ext>
            </a:extLst>
          </p:cNvPr>
          <p:cNvSpPr>
            <a:spLocks noGrp="1"/>
          </p:cNvSpPr>
          <p:nvPr>
            <p:ph type="ctrTitle"/>
          </p:nvPr>
        </p:nvSpPr>
        <p:spPr/>
        <p:txBody>
          <a:bodyPr/>
          <a:lstStyle/>
          <a:p>
            <a:r>
              <a:rPr lang="en-NZ"/>
              <a:t>Support for PNs</a:t>
            </a:r>
          </a:p>
        </p:txBody>
      </p:sp>
    </p:spTree>
    <p:extLst>
      <p:ext uri="{BB962C8B-B14F-4D97-AF65-F5344CB8AC3E}">
        <p14:creationId xmlns:p14="http://schemas.microsoft.com/office/powerpoint/2010/main" val="18845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4E262-EE1E-2004-533D-898684FAD1E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7A31083-4753-5B29-D60E-11F7172869AA}"/>
              </a:ext>
            </a:extLst>
          </p:cNvPr>
          <p:cNvSpPr>
            <a:spLocks noGrp="1"/>
          </p:cNvSpPr>
          <p:nvPr>
            <p:ph type="title"/>
          </p:nvPr>
        </p:nvSpPr>
        <p:spPr>
          <a:xfrm>
            <a:off x="1031370" y="1182499"/>
            <a:ext cx="10315113" cy="737878"/>
          </a:xfrm>
        </p:spPr>
        <p:txBody>
          <a:bodyPr/>
          <a:lstStyle/>
          <a:p>
            <a:pPr algn="ctr"/>
            <a:r>
              <a:rPr lang="en-NZ"/>
              <a:t>Term 1 webinars listed below</a:t>
            </a:r>
          </a:p>
        </p:txBody>
      </p:sp>
      <p:sp>
        <p:nvSpPr>
          <p:cNvPr id="7" name="Slide Number Placeholder 6">
            <a:extLst>
              <a:ext uri="{FF2B5EF4-FFF2-40B4-BE49-F238E27FC236}">
                <a16:creationId xmlns:a16="http://schemas.microsoft.com/office/drawing/2014/main" id="{A3BF3E18-C5FC-ED34-6A4D-4AB5EB9292CD}"/>
              </a:ext>
            </a:extLst>
          </p:cNvPr>
          <p:cNvSpPr>
            <a:spLocks noGrp="1"/>
          </p:cNvSpPr>
          <p:nvPr>
            <p:ph type="sldNum" sz="quarter" idx="12"/>
          </p:nvPr>
        </p:nvSpPr>
        <p:spPr/>
        <p:txBody>
          <a:bodyPr/>
          <a:lstStyle/>
          <a:p>
            <a:r>
              <a:rPr lang="en-NZ"/>
              <a:t>Page </a:t>
            </a:r>
            <a:fld id="{6FDC0E35-3AC6-4B9D-AFEB-F61F280406EF}" type="slidenum">
              <a:rPr lang="en-NZ" smtClean="0"/>
              <a:pPr/>
              <a:t>35</a:t>
            </a:fld>
            <a:endParaRPr lang="en-NZ"/>
          </a:p>
        </p:txBody>
      </p:sp>
      <p:graphicFrame>
        <p:nvGraphicFramePr>
          <p:cNvPr id="5" name="Table 4">
            <a:extLst>
              <a:ext uri="{FF2B5EF4-FFF2-40B4-BE49-F238E27FC236}">
                <a16:creationId xmlns:a16="http://schemas.microsoft.com/office/drawing/2014/main" id="{8C858F0B-1DCF-EEEC-C831-F53FDA1A38E6}"/>
              </a:ext>
            </a:extLst>
          </p:cNvPr>
          <p:cNvGraphicFramePr>
            <a:graphicFrameLocks noGrp="1"/>
          </p:cNvGraphicFramePr>
          <p:nvPr>
            <p:extLst>
              <p:ext uri="{D42A27DB-BD31-4B8C-83A1-F6EECF244321}">
                <p14:modId xmlns:p14="http://schemas.microsoft.com/office/powerpoint/2010/main" val="3303992325"/>
              </p:ext>
            </p:extLst>
          </p:nvPr>
        </p:nvGraphicFramePr>
        <p:xfrm>
          <a:off x="267628" y="3512636"/>
          <a:ext cx="11597270" cy="3157654"/>
        </p:xfrm>
        <a:graphic>
          <a:graphicData uri="http://schemas.openxmlformats.org/drawingml/2006/table">
            <a:tbl>
              <a:tblPr firstRow="1" bandRow="1">
                <a:tableStyleId>{21E4AEA4-8DFA-4A89-87EB-49C32662AFE0}</a:tableStyleId>
              </a:tblPr>
              <a:tblGrid>
                <a:gridCol w="6877755">
                  <a:extLst>
                    <a:ext uri="{9D8B030D-6E8A-4147-A177-3AD203B41FA5}">
                      <a16:colId xmlns:a16="http://schemas.microsoft.com/office/drawing/2014/main" val="1054043764"/>
                    </a:ext>
                  </a:extLst>
                </a:gridCol>
                <a:gridCol w="4719515">
                  <a:extLst>
                    <a:ext uri="{9D8B030D-6E8A-4147-A177-3AD203B41FA5}">
                      <a16:colId xmlns:a16="http://schemas.microsoft.com/office/drawing/2014/main" val="3220897858"/>
                    </a:ext>
                  </a:extLst>
                </a:gridCol>
              </a:tblGrid>
              <a:tr h="394692">
                <a:tc>
                  <a:txBody>
                    <a:bodyPr/>
                    <a:lstStyle/>
                    <a:p>
                      <a:pPr algn="l" rtl="0" fontAlgn="base">
                        <a:lnSpc>
                          <a:spcPct val="100000"/>
                        </a:lnSpc>
                        <a:buNone/>
                      </a:pPr>
                      <a:r>
                        <a:rPr lang="en-US" sz="2000" b="1">
                          <a:solidFill>
                            <a:schemeClr val="tx1"/>
                          </a:solidFill>
                          <a:effectLst/>
                        </a:rPr>
                        <a:t>Content</a:t>
                      </a:r>
                      <a:r>
                        <a:rPr lang="en-US" sz="2000" b="0">
                          <a:solidFill>
                            <a:schemeClr val="tx1"/>
                          </a:solidFill>
                          <a:effectLst/>
                        </a:rPr>
                        <a:t> </a:t>
                      </a:r>
                      <a:endParaRPr lang="en-US" sz="2000" b="0" i="0">
                        <a:solidFill>
                          <a:schemeClr val="tx1"/>
                        </a:solidFill>
                        <a:effectLst/>
                      </a:endParaRPr>
                    </a:p>
                  </a:txBody>
                  <a:tcPr/>
                </a:tc>
                <a:tc>
                  <a:txBody>
                    <a:bodyPr/>
                    <a:lstStyle/>
                    <a:p>
                      <a:pPr algn="l" rtl="0" fontAlgn="base">
                        <a:lnSpc>
                          <a:spcPct val="100000"/>
                        </a:lnSpc>
                        <a:buNone/>
                      </a:pPr>
                      <a:r>
                        <a:rPr lang="en-US" sz="2000" b="1">
                          <a:solidFill>
                            <a:schemeClr val="tx1"/>
                          </a:solidFill>
                          <a:effectLst/>
                        </a:rPr>
                        <a:t>Audience</a:t>
                      </a:r>
                      <a:r>
                        <a:rPr lang="en-US" sz="2000" b="0">
                          <a:solidFill>
                            <a:schemeClr val="tx1"/>
                          </a:solidFill>
                          <a:effectLst/>
                        </a:rPr>
                        <a:t> </a:t>
                      </a:r>
                      <a:endParaRPr lang="en-US" sz="2000" b="0" i="0">
                        <a:solidFill>
                          <a:schemeClr val="tx1"/>
                        </a:solidFill>
                        <a:effectLst/>
                      </a:endParaRPr>
                    </a:p>
                  </a:txBody>
                  <a:tcPr/>
                </a:tc>
                <a:extLst>
                  <a:ext uri="{0D108BD9-81ED-4DB2-BD59-A6C34878D82A}">
                    <a16:rowId xmlns:a16="http://schemas.microsoft.com/office/drawing/2014/main" val="4263602558"/>
                  </a:ext>
                </a:extLst>
              </a:tr>
              <a:tr h="432404">
                <a:tc>
                  <a:txBody>
                    <a:bodyPr/>
                    <a:lstStyle/>
                    <a:p>
                      <a:pPr algn="l" rtl="0" fontAlgn="base">
                        <a:lnSpc>
                          <a:spcPct val="100000"/>
                        </a:lnSpc>
                        <a:buNone/>
                      </a:pPr>
                      <a:r>
                        <a:rPr lang="en-US" sz="1800" b="1">
                          <a:effectLst/>
                        </a:rPr>
                        <a:t>Term 1 PN priorities</a:t>
                      </a:r>
                      <a:r>
                        <a:rPr lang="en-US" sz="1800" b="0">
                          <a:effectLst/>
                        </a:rPr>
                        <a:t> </a:t>
                      </a:r>
                      <a:endParaRPr lang="en-US" sz="1800" b="0" i="0">
                        <a:effectLst/>
                      </a:endParaRPr>
                    </a:p>
                  </a:txBody>
                  <a:tcPr/>
                </a:tc>
                <a:tc>
                  <a:txBody>
                    <a:bodyPr/>
                    <a:lstStyle/>
                    <a:p>
                      <a:pPr algn="l" rtl="0" fontAlgn="base">
                        <a:lnSpc>
                          <a:spcPct val="100000"/>
                        </a:lnSpc>
                        <a:buNone/>
                      </a:pPr>
                      <a:r>
                        <a:rPr lang="en-US" sz="1800" b="0">
                          <a:effectLst/>
                        </a:rPr>
                        <a:t>PN </a:t>
                      </a:r>
                      <a:endParaRPr lang="en-US" sz="1800" b="0" i="0">
                        <a:effectLst/>
                      </a:endParaRPr>
                    </a:p>
                  </a:txBody>
                  <a:tcPr/>
                </a:tc>
                <a:extLst>
                  <a:ext uri="{0D108BD9-81ED-4DB2-BD59-A6C34878D82A}">
                    <a16:rowId xmlns:a16="http://schemas.microsoft.com/office/drawing/2014/main" val="4185199429"/>
                  </a:ext>
                </a:extLst>
              </a:tr>
              <a:tr h="394692">
                <a:tc>
                  <a:txBody>
                    <a:bodyPr/>
                    <a:lstStyle/>
                    <a:p>
                      <a:pPr algn="l" rtl="0" fontAlgn="base">
                        <a:lnSpc>
                          <a:spcPct val="100000"/>
                        </a:lnSpc>
                        <a:buNone/>
                      </a:pPr>
                      <a:r>
                        <a:rPr lang="en-US" sz="1800" b="1">
                          <a:effectLst/>
                        </a:rPr>
                        <a:t>Term 1 Kura PN priorities</a:t>
                      </a:r>
                      <a:r>
                        <a:rPr lang="en-US" sz="1800" b="0">
                          <a:effectLst/>
                        </a:rPr>
                        <a:t> </a:t>
                      </a:r>
                      <a:endParaRPr lang="en-US" sz="1800" b="0" i="0">
                        <a:effectLst/>
                      </a:endParaRPr>
                    </a:p>
                  </a:txBody>
                  <a:tcPr/>
                </a:tc>
                <a:tc>
                  <a:txBody>
                    <a:bodyPr/>
                    <a:lstStyle/>
                    <a:p>
                      <a:pPr algn="l" rtl="0" fontAlgn="base">
                        <a:lnSpc>
                          <a:spcPct val="100000"/>
                        </a:lnSpc>
                        <a:buNone/>
                      </a:pPr>
                      <a:r>
                        <a:rPr lang="en-US" sz="1800" b="0">
                          <a:effectLst/>
                        </a:rPr>
                        <a:t>PN </a:t>
                      </a:r>
                      <a:endParaRPr lang="en-US" sz="1800" b="0" i="0">
                        <a:effectLst/>
                      </a:endParaRPr>
                    </a:p>
                  </a:txBody>
                  <a:tcPr/>
                </a:tc>
                <a:extLst>
                  <a:ext uri="{0D108BD9-81ED-4DB2-BD59-A6C34878D82A}">
                    <a16:rowId xmlns:a16="http://schemas.microsoft.com/office/drawing/2014/main" val="1573578959"/>
                  </a:ext>
                </a:extLst>
              </a:tr>
              <a:tr h="429430">
                <a:tc>
                  <a:txBody>
                    <a:bodyPr/>
                    <a:lstStyle/>
                    <a:p>
                      <a:pPr algn="l" rtl="0" fontAlgn="base">
                        <a:lnSpc>
                          <a:spcPct val="100000"/>
                        </a:lnSpc>
                        <a:buNone/>
                      </a:pPr>
                      <a:r>
                        <a:rPr lang="en-NZ" sz="1800" b="1">
                          <a:effectLst/>
                        </a:rPr>
                        <a:t>Leading National Assessment seminar – Online </a:t>
                      </a:r>
                      <a:r>
                        <a:rPr lang="en-NZ" sz="1800" b="0">
                          <a:effectLst/>
                        </a:rPr>
                        <a:t> </a:t>
                      </a:r>
                      <a:endParaRPr lang="en-NZ" sz="1800" b="0" i="0">
                        <a:effectLst/>
                      </a:endParaRPr>
                    </a:p>
                  </a:txBody>
                  <a:tcPr/>
                </a:tc>
                <a:tc>
                  <a:txBody>
                    <a:bodyPr/>
                    <a:lstStyle/>
                    <a:p>
                      <a:pPr algn="l" rtl="0" fontAlgn="base">
                        <a:lnSpc>
                          <a:spcPct val="100000"/>
                        </a:lnSpc>
                        <a:buNone/>
                      </a:pPr>
                      <a:r>
                        <a:rPr lang="en-NZ" sz="1800" b="0">
                          <a:effectLst/>
                        </a:rPr>
                        <a:t>If you missed the in-person LNA </a:t>
                      </a:r>
                      <a:endParaRPr lang="en-NZ" sz="1800" b="0" i="0">
                        <a:effectLst/>
                      </a:endParaRPr>
                    </a:p>
                  </a:txBody>
                  <a:tcPr/>
                </a:tc>
                <a:extLst>
                  <a:ext uri="{0D108BD9-81ED-4DB2-BD59-A6C34878D82A}">
                    <a16:rowId xmlns:a16="http://schemas.microsoft.com/office/drawing/2014/main" val="109154186"/>
                  </a:ext>
                </a:extLst>
              </a:tr>
              <a:tr h="432404">
                <a:tc>
                  <a:txBody>
                    <a:bodyPr/>
                    <a:lstStyle/>
                    <a:p>
                      <a:pPr algn="l" rtl="0" fontAlgn="base">
                        <a:lnSpc>
                          <a:spcPct val="100000"/>
                        </a:lnSpc>
                        <a:buNone/>
                      </a:pPr>
                      <a:r>
                        <a:rPr lang="en-US" sz="1800" b="1">
                          <a:effectLst/>
                        </a:rPr>
                        <a:t>Special Assessment Conditions (SAC)</a:t>
                      </a:r>
                      <a:r>
                        <a:rPr lang="en-US" sz="1800" b="0">
                          <a:effectLst/>
                        </a:rPr>
                        <a:t> </a:t>
                      </a:r>
                      <a:endParaRPr lang="en-US" sz="1800" b="0" i="0">
                        <a:effectLst/>
                      </a:endParaRPr>
                    </a:p>
                  </a:txBody>
                  <a:tcPr/>
                </a:tc>
                <a:tc>
                  <a:txBody>
                    <a:bodyPr/>
                    <a:lstStyle/>
                    <a:p>
                      <a:pPr algn="l" rtl="0" fontAlgn="base">
                        <a:lnSpc>
                          <a:spcPct val="100000"/>
                        </a:lnSpc>
                        <a:buNone/>
                      </a:pPr>
                      <a:r>
                        <a:rPr lang="en-US" sz="1800" b="0">
                          <a:effectLst/>
                        </a:rPr>
                        <a:t>SENCO &amp; PN </a:t>
                      </a:r>
                      <a:endParaRPr lang="en-US" sz="1800" b="0" i="0">
                        <a:effectLst/>
                      </a:endParaRPr>
                    </a:p>
                  </a:txBody>
                  <a:tcPr/>
                </a:tc>
                <a:extLst>
                  <a:ext uri="{0D108BD9-81ED-4DB2-BD59-A6C34878D82A}">
                    <a16:rowId xmlns:a16="http://schemas.microsoft.com/office/drawing/2014/main" val="2244008089"/>
                  </a:ext>
                </a:extLst>
              </a:tr>
              <a:tr h="583407">
                <a:tc>
                  <a:txBody>
                    <a:bodyPr/>
                    <a:lstStyle/>
                    <a:p>
                      <a:pPr algn="l" rtl="0" fontAlgn="base">
                        <a:lnSpc>
                          <a:spcPct val="100000"/>
                        </a:lnSpc>
                        <a:buNone/>
                      </a:pPr>
                      <a:r>
                        <a:rPr lang="en-US" sz="1800" b="1">
                          <a:effectLst/>
                        </a:rPr>
                        <a:t>Data &amp; entries Q&amp;A</a:t>
                      </a:r>
                      <a:r>
                        <a:rPr lang="en-US" sz="1800" b="0">
                          <a:effectLst/>
                        </a:rPr>
                        <a:t> </a:t>
                      </a:r>
                      <a:endParaRPr lang="en-US" sz="1800" b="0" i="0">
                        <a:effectLst/>
                      </a:endParaRPr>
                    </a:p>
                  </a:txBody>
                  <a:tcPr/>
                </a:tc>
                <a:tc>
                  <a:txBody>
                    <a:bodyPr/>
                    <a:lstStyle/>
                    <a:p>
                      <a:pPr algn="l" rtl="0" fontAlgn="base">
                        <a:lnSpc>
                          <a:spcPct val="100000"/>
                        </a:lnSpc>
                        <a:buNone/>
                      </a:pPr>
                      <a:r>
                        <a:rPr lang="en-US" sz="1800" b="0">
                          <a:effectLst/>
                        </a:rPr>
                        <a:t>PN </a:t>
                      </a:r>
                    </a:p>
                    <a:p>
                      <a:pPr algn="l" rtl="0" fontAlgn="base">
                        <a:lnSpc>
                          <a:spcPct val="100000"/>
                        </a:lnSpc>
                        <a:buNone/>
                      </a:pPr>
                      <a:r>
                        <a:rPr lang="en-US" sz="1800" b="0">
                          <a:effectLst/>
                        </a:rPr>
                        <a:t>Data Manager </a:t>
                      </a:r>
                      <a:endParaRPr lang="en-US" sz="1800" b="0" i="0">
                        <a:effectLst/>
                      </a:endParaRPr>
                    </a:p>
                  </a:txBody>
                  <a:tcPr/>
                </a:tc>
                <a:extLst>
                  <a:ext uri="{0D108BD9-81ED-4DB2-BD59-A6C34878D82A}">
                    <a16:rowId xmlns:a16="http://schemas.microsoft.com/office/drawing/2014/main" val="3696791559"/>
                  </a:ext>
                </a:extLst>
              </a:tr>
              <a:tr h="432404">
                <a:tc>
                  <a:txBody>
                    <a:bodyPr/>
                    <a:lstStyle/>
                    <a:p>
                      <a:pPr algn="l" rtl="0" fontAlgn="base">
                        <a:lnSpc>
                          <a:spcPct val="100000"/>
                        </a:lnSpc>
                        <a:buNone/>
                      </a:pPr>
                      <a:r>
                        <a:rPr lang="pl-PL" sz="1800" b="1">
                          <a:effectLst/>
                        </a:rPr>
                        <a:t>Literacy &amp; Numeracy and Te Reo Matatini me Te Pāngarau </a:t>
                      </a:r>
                      <a:r>
                        <a:rPr lang="pl-PL" sz="1800" b="0">
                          <a:effectLst/>
                        </a:rPr>
                        <a:t> </a:t>
                      </a:r>
                      <a:endParaRPr lang="pl-PL" sz="1800" b="0" i="0">
                        <a:effectLst/>
                      </a:endParaRPr>
                    </a:p>
                  </a:txBody>
                  <a:tcPr/>
                </a:tc>
                <a:tc>
                  <a:txBody>
                    <a:bodyPr/>
                    <a:lstStyle/>
                    <a:p>
                      <a:pPr algn="l" rtl="0" fontAlgn="base">
                        <a:lnSpc>
                          <a:spcPct val="100000"/>
                        </a:lnSpc>
                        <a:buNone/>
                      </a:pPr>
                      <a:r>
                        <a:rPr lang="en-US" sz="1800" b="0">
                          <a:effectLst/>
                        </a:rPr>
                        <a:t>CAA &amp; TAPā responsibility </a:t>
                      </a:r>
                      <a:endParaRPr lang="en-US" sz="1800" b="0" i="0">
                        <a:effectLst/>
                      </a:endParaRPr>
                    </a:p>
                  </a:txBody>
                  <a:tcPr/>
                </a:tc>
                <a:extLst>
                  <a:ext uri="{0D108BD9-81ED-4DB2-BD59-A6C34878D82A}">
                    <a16:rowId xmlns:a16="http://schemas.microsoft.com/office/drawing/2014/main" val="510570061"/>
                  </a:ext>
                </a:extLst>
              </a:tr>
            </a:tbl>
          </a:graphicData>
        </a:graphic>
      </p:graphicFrame>
      <p:sp>
        <p:nvSpPr>
          <p:cNvPr id="6" name="Text Placeholder 3">
            <a:extLst>
              <a:ext uri="{FF2B5EF4-FFF2-40B4-BE49-F238E27FC236}">
                <a16:creationId xmlns:a16="http://schemas.microsoft.com/office/drawing/2014/main" id="{3467CACD-A61D-A742-7014-CA7A149895C0}"/>
              </a:ext>
            </a:extLst>
          </p:cNvPr>
          <p:cNvSpPr>
            <a:spLocks noGrp="1"/>
          </p:cNvSpPr>
          <p:nvPr>
            <p:ph type="body" sz="quarter" idx="13"/>
          </p:nvPr>
        </p:nvSpPr>
        <p:spPr>
          <a:xfrm>
            <a:off x="312234" y="1913578"/>
            <a:ext cx="11508059" cy="1431787"/>
          </a:xfrm>
        </p:spPr>
        <p:txBody>
          <a:bodyPr>
            <a:normAutofit fontScale="85000" lnSpcReduction="10000"/>
          </a:bodyPr>
          <a:lstStyle/>
          <a:p>
            <a:pPr algn="ctr" fontAlgn="base">
              <a:lnSpc>
                <a:spcPct val="120000"/>
              </a:lnSpc>
            </a:pPr>
            <a:r>
              <a:rPr lang="en-NZ" b="0"/>
              <a:t>Principal’s Nominees carry significant responsibilities in a complex role.</a:t>
            </a:r>
            <a:br>
              <a:rPr lang="en-NZ" b="0"/>
            </a:br>
            <a:r>
              <a:rPr lang="en-NZ" b="0"/>
              <a:t>Much of the work follows an annual cycle, with similar tasks arising at predictable times throughout each year. </a:t>
            </a:r>
          </a:p>
          <a:p>
            <a:pPr algn="ctr" fontAlgn="base">
              <a:lnSpc>
                <a:spcPct val="120000"/>
              </a:lnSpc>
            </a:pPr>
            <a:r>
              <a:rPr lang="en-NZ" b="0"/>
              <a:t>To support consistency, and make your workload more manageable, we provide regular webinars designed to help you stay informed and prepared. </a:t>
            </a:r>
          </a:p>
        </p:txBody>
      </p:sp>
    </p:spTree>
    <p:extLst>
      <p:ext uri="{BB962C8B-B14F-4D97-AF65-F5344CB8AC3E}">
        <p14:creationId xmlns:p14="http://schemas.microsoft.com/office/powerpoint/2010/main" val="841849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BAE19-5B6E-2C02-EEA4-649CABC7BC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335E4-84E3-4CCF-FA06-D020E334C058}"/>
              </a:ext>
            </a:extLst>
          </p:cNvPr>
          <p:cNvSpPr>
            <a:spLocks noGrp="1"/>
          </p:cNvSpPr>
          <p:nvPr>
            <p:ph type="title"/>
          </p:nvPr>
        </p:nvSpPr>
        <p:spPr/>
        <p:txBody>
          <a:bodyPr/>
          <a:lstStyle/>
          <a:p>
            <a:r>
              <a:rPr lang="en-NZ"/>
              <a:t>School NZQA Provider Login Access</a:t>
            </a:r>
          </a:p>
        </p:txBody>
      </p:sp>
      <p:sp>
        <p:nvSpPr>
          <p:cNvPr id="7" name="Slide Number Placeholder 6">
            <a:extLst>
              <a:ext uri="{FF2B5EF4-FFF2-40B4-BE49-F238E27FC236}">
                <a16:creationId xmlns:a16="http://schemas.microsoft.com/office/drawing/2014/main" id="{6EB80D52-B6B9-72D9-AA48-1E7A80B0F391}"/>
              </a:ext>
            </a:extLst>
          </p:cNvPr>
          <p:cNvSpPr>
            <a:spLocks noGrp="1"/>
          </p:cNvSpPr>
          <p:nvPr>
            <p:ph type="sldNum" sz="quarter" idx="12"/>
          </p:nvPr>
        </p:nvSpPr>
        <p:spPr/>
        <p:txBody>
          <a:bodyPr/>
          <a:lstStyle/>
          <a:p>
            <a:r>
              <a:rPr lang="en-NZ"/>
              <a:t>Page </a:t>
            </a:r>
            <a:fld id="{6FDC0E35-3AC6-4B9D-AFEB-F61F280406EF}" type="slidenum">
              <a:rPr lang="en-NZ" smtClean="0"/>
              <a:pPr/>
              <a:t>36</a:t>
            </a:fld>
            <a:endParaRPr lang="en-NZ"/>
          </a:p>
        </p:txBody>
      </p:sp>
      <p:sp>
        <p:nvSpPr>
          <p:cNvPr id="4" name="Text Placeholder 3">
            <a:extLst>
              <a:ext uri="{FF2B5EF4-FFF2-40B4-BE49-F238E27FC236}">
                <a16:creationId xmlns:a16="http://schemas.microsoft.com/office/drawing/2014/main" id="{EA7268D7-5F57-5461-1472-CC524684B4A3}"/>
              </a:ext>
            </a:extLst>
          </p:cNvPr>
          <p:cNvSpPr>
            <a:spLocks noGrp="1"/>
          </p:cNvSpPr>
          <p:nvPr>
            <p:ph type="body" sz="quarter" idx="13"/>
          </p:nvPr>
        </p:nvSpPr>
        <p:spPr>
          <a:xfrm>
            <a:off x="1038225" y="2569029"/>
            <a:ext cx="10860746" cy="3698421"/>
          </a:xfrm>
        </p:spPr>
        <p:txBody>
          <a:bodyPr>
            <a:normAutofit/>
          </a:bodyPr>
          <a:lstStyle/>
          <a:p>
            <a:r>
              <a:rPr lang="en-NZ">
                <a:latin typeface="Arial"/>
                <a:cs typeface="Arial"/>
              </a:rPr>
              <a:t>See Quick Access Guide -</a:t>
            </a:r>
            <a:r>
              <a:rPr lang="en-NZ" b="0">
                <a:latin typeface="Arial"/>
                <a:cs typeface="Arial"/>
              </a:rPr>
              <a:t> access granted by Education Sector Login Authoriser via </a:t>
            </a:r>
            <a:r>
              <a:rPr lang="en-NZ" b="0" err="1">
                <a:latin typeface="Arial"/>
                <a:cs typeface="Arial"/>
              </a:rPr>
              <a:t>MoE</a:t>
            </a:r>
            <a:endParaRPr lang="en-NZ" b="0">
              <a:latin typeface="Arial"/>
              <a:cs typeface="Arial"/>
            </a:endParaRPr>
          </a:p>
          <a:p>
            <a:pPr marL="342900" indent="-342900">
              <a:buChar char="•"/>
            </a:pPr>
            <a:r>
              <a:rPr lang="en-NZ" b="0">
                <a:latin typeface="Arial"/>
                <a:cs typeface="Arial"/>
              </a:rPr>
              <a:t>High Security User</a:t>
            </a:r>
          </a:p>
          <a:p>
            <a:pPr marL="342900" indent="-342900">
              <a:buChar char="•"/>
            </a:pPr>
            <a:r>
              <a:rPr lang="en-NZ" b="0">
                <a:latin typeface="Arial"/>
                <a:cs typeface="Arial"/>
              </a:rPr>
              <a:t>General Security User</a:t>
            </a:r>
          </a:p>
          <a:p>
            <a:pPr marL="342900" indent="-342900">
              <a:buChar char="•"/>
            </a:pPr>
            <a:r>
              <a:rPr lang="en-NZ" b="0">
                <a:latin typeface="Arial"/>
                <a:cs typeface="Arial"/>
              </a:rPr>
              <a:t>Special Assessment Conditions</a:t>
            </a:r>
          </a:p>
          <a:p>
            <a:pPr marL="342900" indent="-342900">
              <a:buChar char="•"/>
            </a:pPr>
            <a:r>
              <a:rPr lang="en-NZ" b="0">
                <a:latin typeface="Arial"/>
                <a:cs typeface="Arial"/>
              </a:rPr>
              <a:t>Moderation Management</a:t>
            </a:r>
          </a:p>
          <a:p>
            <a:pPr marL="342900" indent="-342900">
              <a:buChar char="•"/>
            </a:pPr>
            <a:r>
              <a:rPr lang="en-NZ" b="0">
                <a:latin typeface="Arial"/>
                <a:cs typeface="Arial"/>
              </a:rPr>
              <a:t>Moderation Processor</a:t>
            </a:r>
          </a:p>
          <a:p>
            <a:pPr marL="342900" indent="-342900">
              <a:buChar char="•"/>
            </a:pPr>
            <a:r>
              <a:rPr lang="en-NZ" b="0">
                <a:latin typeface="Arial"/>
                <a:cs typeface="Arial"/>
              </a:rPr>
              <a:t>Derived Grade</a:t>
            </a:r>
          </a:p>
          <a:p>
            <a:pPr marL="342900" indent="-342900">
              <a:buChar char="•"/>
            </a:pPr>
            <a:r>
              <a:rPr lang="en-NZ" b="0">
                <a:latin typeface="Arial"/>
                <a:cs typeface="Arial"/>
              </a:rPr>
              <a:t>Results entry</a:t>
            </a:r>
          </a:p>
          <a:p>
            <a:pPr marL="342900" indent="-342900">
              <a:buChar char="•"/>
            </a:pPr>
            <a:r>
              <a:rPr lang="en-NZ" b="0" err="1">
                <a:latin typeface="Arial"/>
                <a:cs typeface="Arial"/>
              </a:rPr>
              <a:t>Pūtake</a:t>
            </a:r>
          </a:p>
        </p:txBody>
      </p:sp>
      <p:sp>
        <p:nvSpPr>
          <p:cNvPr id="5" name="Rectangle 4">
            <a:extLst>
              <a:ext uri="{FF2B5EF4-FFF2-40B4-BE49-F238E27FC236}">
                <a16:creationId xmlns:a16="http://schemas.microsoft.com/office/drawing/2014/main" id="{CA7DA0C0-CD65-9C92-529E-A2D8890D2D24}"/>
              </a:ext>
            </a:extLst>
          </p:cNvPr>
          <p:cNvSpPr/>
          <p:nvPr/>
        </p:nvSpPr>
        <p:spPr>
          <a:xfrm>
            <a:off x="5810857" y="3132722"/>
            <a:ext cx="5305703" cy="2972486"/>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NZ" sz="2000" b="1" baseline="0">
                <a:solidFill>
                  <a:schemeClr val="tx1"/>
                </a:solidFill>
                <a:latin typeface="Aptos"/>
                <a:ea typeface="Segoe UI"/>
                <a:cs typeface="Segoe UI"/>
              </a:rPr>
              <a:t>Consider / Discuss</a:t>
            </a:r>
            <a:r>
              <a:rPr lang="en-NZ" sz="2000">
                <a:solidFill>
                  <a:schemeClr val="tx1"/>
                </a:solidFill>
                <a:latin typeface="Aptos"/>
                <a:ea typeface="Segoe UI"/>
                <a:cs typeface="Segoe UI"/>
              </a:rPr>
              <a:t>​</a:t>
            </a:r>
          </a:p>
          <a:p>
            <a:pPr algn="ctr"/>
            <a:endParaRPr lang="en-NZ" sz="2000">
              <a:solidFill>
                <a:schemeClr val="tx1"/>
              </a:solidFill>
              <a:latin typeface="Aptos"/>
              <a:ea typeface="Segoe UI"/>
              <a:cs typeface="Segoe UI"/>
            </a:endParaRPr>
          </a:p>
          <a:p>
            <a:pPr algn="ctr"/>
            <a:r>
              <a:rPr lang="en-NZ" sz="800" baseline="30000">
                <a:solidFill>
                  <a:schemeClr val="tx1"/>
                </a:solidFill>
                <a:latin typeface="Aptos"/>
                <a:ea typeface="Segoe UI"/>
                <a:cs typeface="Segoe UI"/>
              </a:rPr>
              <a:t> </a:t>
            </a:r>
            <a:r>
              <a:rPr lang="en-NZ" sz="2000">
                <a:solidFill>
                  <a:schemeClr val="tx1"/>
                </a:solidFill>
                <a:latin typeface="Aptos"/>
                <a:ea typeface="Segoe UI"/>
                <a:cs typeface="Segoe UI"/>
              </a:rPr>
              <a:t>Who should have access to what area?</a:t>
            </a:r>
          </a:p>
          <a:p>
            <a:pPr algn="ctr"/>
            <a:endParaRPr lang="en-NZ" sz="2000">
              <a:solidFill>
                <a:schemeClr val="tx1"/>
              </a:solidFill>
              <a:latin typeface="Aptos"/>
              <a:ea typeface="Segoe UI"/>
              <a:cs typeface="Segoe UI"/>
            </a:endParaRPr>
          </a:p>
          <a:p>
            <a:pPr algn="ctr"/>
            <a:r>
              <a:rPr lang="en-NZ" sz="2000">
                <a:solidFill>
                  <a:schemeClr val="tx1"/>
                </a:solidFill>
                <a:latin typeface="Aptos"/>
                <a:ea typeface="Segoe UI"/>
                <a:cs typeface="Segoe UI"/>
              </a:rPr>
              <a:t>Do you have a backup plan for access?</a:t>
            </a:r>
          </a:p>
          <a:p>
            <a:pPr algn="ctr" rtl="0"/>
            <a:r>
              <a:rPr lang="en-NZ" sz="2000">
                <a:latin typeface="Aptos"/>
                <a:ea typeface="Segoe UI"/>
                <a:cs typeface="Segoe UI"/>
              </a:rPr>
              <a:t>​</a:t>
            </a:r>
            <a:endParaRPr lang="en-US"/>
          </a:p>
        </p:txBody>
      </p:sp>
    </p:spTree>
    <p:extLst>
      <p:ext uri="{BB962C8B-B14F-4D97-AF65-F5344CB8AC3E}">
        <p14:creationId xmlns:p14="http://schemas.microsoft.com/office/powerpoint/2010/main" val="1686466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C1D25-9E83-1D8D-D4D1-C8B14FC54FB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2B6C487-0F55-3BBF-4413-82F6B6560C0F}"/>
              </a:ext>
            </a:extLst>
          </p:cNvPr>
          <p:cNvSpPr>
            <a:spLocks noGrp="1"/>
          </p:cNvSpPr>
          <p:nvPr>
            <p:ph type="title"/>
          </p:nvPr>
        </p:nvSpPr>
        <p:spPr/>
        <p:txBody>
          <a:bodyPr/>
          <a:lstStyle/>
          <a:p>
            <a:r>
              <a:rPr lang="en-NZ"/>
              <a:t>Your PN network</a:t>
            </a:r>
          </a:p>
        </p:txBody>
      </p:sp>
      <p:sp>
        <p:nvSpPr>
          <p:cNvPr id="4" name="Text Placeholder 3">
            <a:extLst>
              <a:ext uri="{FF2B5EF4-FFF2-40B4-BE49-F238E27FC236}">
                <a16:creationId xmlns:a16="http://schemas.microsoft.com/office/drawing/2014/main" id="{DF9DF312-7DD9-033B-1D93-973C85EAA26C}"/>
              </a:ext>
            </a:extLst>
          </p:cNvPr>
          <p:cNvSpPr>
            <a:spLocks noGrp="1"/>
          </p:cNvSpPr>
          <p:nvPr>
            <p:ph type="body" sz="quarter" idx="13"/>
          </p:nvPr>
        </p:nvSpPr>
        <p:spPr>
          <a:xfrm>
            <a:off x="815201" y="2569029"/>
            <a:ext cx="6104750" cy="3773714"/>
          </a:xfrm>
        </p:spPr>
        <p:txBody>
          <a:bodyPr/>
          <a:lstStyle/>
          <a:p>
            <a:r>
              <a:rPr lang="en-NZ"/>
              <a:t>People:</a:t>
            </a:r>
          </a:p>
          <a:p>
            <a:pPr marL="342900" lvl="1" indent="-342900">
              <a:buFont typeface="Arial" panose="020B0604020202020204" pitchFamily="34" charset="0"/>
              <a:buChar char="•"/>
            </a:pPr>
            <a:r>
              <a:rPr lang="en-NZ"/>
              <a:t>SRM</a:t>
            </a:r>
            <a:endParaRPr lang="en-NZ">
              <a:cs typeface="Arial"/>
            </a:endParaRPr>
          </a:p>
          <a:p>
            <a:pPr marL="342900" lvl="1" indent="-342900">
              <a:buChar char="•"/>
            </a:pPr>
            <a:r>
              <a:rPr lang="en-NZ"/>
              <a:t>PN Facebook </a:t>
            </a:r>
          </a:p>
          <a:p>
            <a:pPr marL="342900" lvl="1" indent="-342900">
              <a:buChar char="•"/>
            </a:pPr>
            <a:r>
              <a:rPr lang="en-NZ"/>
              <a:t>ANZPNN </a:t>
            </a:r>
            <a:endParaRPr lang="en-NZ">
              <a:cs typeface="Arial"/>
            </a:endParaRPr>
          </a:p>
          <a:p>
            <a:pPr marL="342900" lvl="1" indent="-342900">
              <a:buChar char="•"/>
            </a:pPr>
            <a:r>
              <a:rPr lang="en-NZ"/>
              <a:t>Other PNs</a:t>
            </a:r>
            <a:endParaRPr lang="en-NZ">
              <a:cs typeface="Arial"/>
            </a:endParaRPr>
          </a:p>
          <a:p>
            <a:endParaRPr lang="en-NZ">
              <a:cs typeface="Arial"/>
            </a:endParaRPr>
          </a:p>
          <a:p>
            <a:r>
              <a:rPr lang="en-NZ">
                <a:cs typeface="Arial"/>
              </a:rPr>
              <a:t>Clusters:</a:t>
            </a:r>
            <a:endParaRPr lang="en-US" b="0">
              <a:cs typeface="Arial"/>
            </a:endParaRPr>
          </a:p>
          <a:p>
            <a:pPr lvl="1"/>
            <a:r>
              <a:rPr lang="en-NZ">
                <a:cs typeface="Arial"/>
              </a:rPr>
              <a:t>Regional – Are you keen? </a:t>
            </a:r>
          </a:p>
          <a:p>
            <a:pPr lvl="1"/>
            <a:r>
              <a:rPr lang="en-NZ">
                <a:cs typeface="Arial"/>
              </a:rPr>
              <a:t>Can you organise?</a:t>
            </a:r>
            <a:endParaRPr lang="en-NZ"/>
          </a:p>
          <a:p>
            <a:endParaRPr lang="en-NZ">
              <a:cs typeface="Arial"/>
            </a:endParaRPr>
          </a:p>
        </p:txBody>
      </p:sp>
      <p:sp>
        <p:nvSpPr>
          <p:cNvPr id="7" name="Slide Number Placeholder 6">
            <a:extLst>
              <a:ext uri="{FF2B5EF4-FFF2-40B4-BE49-F238E27FC236}">
                <a16:creationId xmlns:a16="http://schemas.microsoft.com/office/drawing/2014/main" id="{94AA3206-56EF-57DF-0DFA-F5FDB562E6C8}"/>
              </a:ext>
            </a:extLst>
          </p:cNvPr>
          <p:cNvSpPr>
            <a:spLocks noGrp="1"/>
          </p:cNvSpPr>
          <p:nvPr>
            <p:ph type="sldNum" sz="quarter" idx="12"/>
          </p:nvPr>
        </p:nvSpPr>
        <p:spPr/>
        <p:txBody>
          <a:bodyPr/>
          <a:lstStyle/>
          <a:p>
            <a:r>
              <a:rPr lang="en-NZ"/>
              <a:t>Page </a:t>
            </a:r>
            <a:fld id="{6FDC0E35-3AC6-4B9D-AFEB-F61F280406EF}" type="slidenum">
              <a:rPr lang="en-NZ" smtClean="0"/>
              <a:pPr/>
              <a:t>37</a:t>
            </a:fld>
            <a:endParaRPr lang="en-NZ"/>
          </a:p>
        </p:txBody>
      </p:sp>
      <p:sp>
        <p:nvSpPr>
          <p:cNvPr id="8" name="TextBox 7">
            <a:extLst>
              <a:ext uri="{FF2B5EF4-FFF2-40B4-BE49-F238E27FC236}">
                <a16:creationId xmlns:a16="http://schemas.microsoft.com/office/drawing/2014/main" id="{E93CF250-F583-2C97-AB77-696EDE06ED04}"/>
              </a:ext>
            </a:extLst>
          </p:cNvPr>
          <p:cNvSpPr txBox="1"/>
          <p:nvPr/>
        </p:nvSpPr>
        <p:spPr>
          <a:xfrm>
            <a:off x="5468953" y="2114294"/>
            <a:ext cx="6096000" cy="45089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600"/>
              </a:spcBef>
              <a:spcAft>
                <a:spcPts val="600"/>
              </a:spcAft>
            </a:pPr>
            <a:endParaRPr lang="en-NZ" sz="2000" b="1">
              <a:latin typeface="Arial"/>
              <a:ea typeface="Segoe UI"/>
              <a:cs typeface="Arial"/>
            </a:endParaRPr>
          </a:p>
          <a:p>
            <a:pPr>
              <a:lnSpc>
                <a:spcPct val="90000"/>
              </a:lnSpc>
              <a:spcBef>
                <a:spcPts val="600"/>
              </a:spcBef>
              <a:spcAft>
                <a:spcPts val="600"/>
              </a:spcAft>
            </a:pPr>
            <a:r>
              <a:rPr lang="en-NZ" sz="2000" b="1">
                <a:latin typeface="Arial"/>
                <a:ea typeface="Segoe UI"/>
                <a:cs typeface="Arial"/>
              </a:rPr>
              <a:t>Resources:</a:t>
            </a:r>
            <a:br>
              <a:rPr lang="en-US" sz="2000">
                <a:latin typeface="Arial"/>
                <a:ea typeface="Segoe UI"/>
                <a:cs typeface="Arial"/>
              </a:rPr>
            </a:br>
            <a:endParaRPr lang="en-NZ" sz="2000" b="1">
              <a:latin typeface="Arial"/>
              <a:ea typeface="Segoe UI"/>
              <a:cs typeface="Arial"/>
            </a:endParaRPr>
          </a:p>
          <a:p>
            <a:pPr marL="285750" indent="-285750">
              <a:buFont typeface="Symbol"/>
              <a:buChar char="•"/>
            </a:pPr>
            <a:r>
              <a:rPr lang="en-US" sz="2000" u="sng">
                <a:highlight>
                  <a:srgbClr val="FFFFFF"/>
                </a:highlight>
                <a:latin typeface="Arial"/>
                <a:ea typeface="Segoe UI"/>
                <a:cs typeface="Arial"/>
                <a:hlinkClick r:id="rId3"/>
              </a:rPr>
              <a:t>2026 Online PN sessions</a:t>
            </a:r>
            <a:endParaRPr lang="en-NZ" sz="2000">
              <a:highlight>
                <a:srgbClr val="FFFFFF"/>
              </a:highlight>
              <a:latin typeface="Arial"/>
              <a:ea typeface="Segoe UI"/>
              <a:cs typeface="Arial"/>
            </a:endParaRPr>
          </a:p>
          <a:p>
            <a:endParaRPr lang="en-US" sz="2000" u="sng">
              <a:highlight>
                <a:srgbClr val="FFFFFF"/>
              </a:highlight>
              <a:latin typeface="Arial"/>
              <a:ea typeface="Segoe UI"/>
              <a:cs typeface="Arial"/>
            </a:endParaRPr>
          </a:p>
          <a:p>
            <a:pPr marL="285750" indent="-285750">
              <a:buFont typeface="Symbol"/>
              <a:buChar char="•"/>
            </a:pPr>
            <a:r>
              <a:rPr lang="en-US" sz="2000" u="sng">
                <a:highlight>
                  <a:srgbClr val="FFFFFF"/>
                </a:highlight>
                <a:latin typeface="Arial"/>
                <a:ea typeface="Segoe UI"/>
                <a:cs typeface="Arial"/>
                <a:hlinkClick r:id="rId4"/>
              </a:rPr>
              <a:t>Resources for Principals’ Nominees</a:t>
            </a:r>
            <a:endParaRPr lang="en-NZ" sz="2000">
              <a:highlight>
                <a:srgbClr val="FFFFFF"/>
              </a:highlight>
              <a:latin typeface="Arial"/>
              <a:ea typeface="Segoe UI"/>
              <a:cs typeface="Arial"/>
            </a:endParaRPr>
          </a:p>
          <a:p>
            <a:endParaRPr lang="en-US" sz="2000" u="sng">
              <a:highlight>
                <a:srgbClr val="FFFFFF"/>
              </a:highlight>
              <a:latin typeface="Arial"/>
              <a:ea typeface="Segoe UI"/>
              <a:cs typeface="Arial"/>
            </a:endParaRPr>
          </a:p>
          <a:p>
            <a:pPr marL="285750" indent="-285750">
              <a:buFont typeface="Symbol"/>
              <a:buChar char="•"/>
            </a:pPr>
            <a:r>
              <a:rPr lang="en-US" sz="2000" u="sng">
                <a:highlight>
                  <a:srgbClr val="FFFFFF"/>
                </a:highlight>
                <a:latin typeface="Arial"/>
                <a:ea typeface="Segoe UI"/>
                <a:cs typeface="Arial"/>
                <a:hlinkClick r:id="rId5"/>
              </a:rPr>
              <a:t>Pūtake (NZQA’s Learning Management System)</a:t>
            </a:r>
            <a:endParaRPr lang="en-NZ" sz="2000">
              <a:highlight>
                <a:srgbClr val="FFFFFF"/>
              </a:highlight>
              <a:latin typeface="Arial"/>
              <a:ea typeface="Segoe UI"/>
              <a:cs typeface="Arial"/>
            </a:endParaRPr>
          </a:p>
          <a:p>
            <a:endParaRPr lang="en-NZ" sz="2000">
              <a:highlight>
                <a:srgbClr val="FFFFFF"/>
              </a:highlight>
              <a:latin typeface="Arial"/>
              <a:ea typeface="Segoe UI"/>
              <a:cs typeface="Arial"/>
            </a:endParaRPr>
          </a:p>
          <a:p>
            <a:pPr marL="285750" indent="-285750">
              <a:buFont typeface="Symbol"/>
              <a:buChar char="•"/>
            </a:pPr>
            <a:r>
              <a:rPr lang="en-US" sz="2000" u="sng">
                <a:highlight>
                  <a:srgbClr val="FFFFFF"/>
                </a:highlight>
                <a:latin typeface="Arial"/>
                <a:ea typeface="Segoe UI"/>
                <a:cs typeface="Arial"/>
                <a:hlinkClick r:id="rId6"/>
              </a:rPr>
              <a:t>Myths about NCEA Assessment</a:t>
            </a:r>
            <a:r>
              <a:rPr lang="en-US" sz="2000">
                <a:highlight>
                  <a:srgbClr val="FFFFFF"/>
                </a:highlight>
                <a:latin typeface="Arial"/>
                <a:ea typeface="Segoe UI"/>
                <a:cs typeface="Arial"/>
              </a:rPr>
              <a:t> The Myths have been updated for clarity. Check them against your school assessment policies and practices.</a:t>
            </a:r>
            <a:endParaRPr lang="en-US" sz="2000">
              <a:latin typeface="Arial"/>
              <a:ea typeface="Segoe UI"/>
              <a:cs typeface="Arial"/>
            </a:endParaRPr>
          </a:p>
          <a:p>
            <a:endParaRPr lang="en-NZ" sz="2000" b="1" baseline="0">
              <a:latin typeface="Arial"/>
              <a:ea typeface="Segoe UI"/>
              <a:cs typeface="Arial"/>
            </a:endParaRPr>
          </a:p>
          <a:p>
            <a:pPr algn="ctr"/>
            <a:endParaRPr lang="en-US"/>
          </a:p>
        </p:txBody>
      </p:sp>
    </p:spTree>
    <p:extLst>
      <p:ext uri="{BB962C8B-B14F-4D97-AF65-F5344CB8AC3E}">
        <p14:creationId xmlns:p14="http://schemas.microsoft.com/office/powerpoint/2010/main" val="3570625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7AABA-5F47-0492-AEB9-DB05A2F748C3}"/>
              </a:ext>
            </a:extLst>
          </p:cNvPr>
          <p:cNvSpPr>
            <a:spLocks noGrp="1"/>
          </p:cNvSpPr>
          <p:nvPr>
            <p:ph type="title"/>
          </p:nvPr>
        </p:nvSpPr>
        <p:spPr>
          <a:xfrm>
            <a:off x="581487" y="1498904"/>
            <a:ext cx="11168553" cy="737878"/>
          </a:xfrm>
        </p:spPr>
        <p:txBody>
          <a:bodyPr>
            <a:normAutofit/>
          </a:bodyPr>
          <a:lstStyle/>
          <a:p>
            <a:r>
              <a:rPr lang="en-NZ"/>
              <a:t>PN Reminders </a:t>
            </a:r>
            <a:endParaRPr lang="en-NZ">
              <a:cs typeface="Arial Bold"/>
            </a:endParaRPr>
          </a:p>
        </p:txBody>
      </p:sp>
      <p:sp>
        <p:nvSpPr>
          <p:cNvPr id="3" name="Slide Number Placeholder 2">
            <a:extLst>
              <a:ext uri="{FF2B5EF4-FFF2-40B4-BE49-F238E27FC236}">
                <a16:creationId xmlns:a16="http://schemas.microsoft.com/office/drawing/2014/main" id="{ADAC6A92-669D-1C4E-CDCC-AD59F086A67F}"/>
              </a:ext>
            </a:extLst>
          </p:cNvPr>
          <p:cNvSpPr>
            <a:spLocks noGrp="1"/>
          </p:cNvSpPr>
          <p:nvPr>
            <p:ph type="sldNum" sz="quarter" idx="12"/>
          </p:nvPr>
        </p:nvSpPr>
        <p:spPr/>
        <p:txBody>
          <a:bodyPr/>
          <a:lstStyle/>
          <a:p>
            <a:r>
              <a:rPr lang="en-NZ"/>
              <a:t>Page </a:t>
            </a:r>
            <a:fld id="{6FDC0E35-3AC6-4B9D-AFEB-F61F280406EF}" type="slidenum">
              <a:rPr lang="en-NZ" smtClean="0"/>
              <a:pPr/>
              <a:t>38</a:t>
            </a:fld>
            <a:endParaRPr lang="en-NZ"/>
          </a:p>
        </p:txBody>
      </p:sp>
      <p:sp>
        <p:nvSpPr>
          <p:cNvPr id="4" name="Text Placeholder 3">
            <a:extLst>
              <a:ext uri="{FF2B5EF4-FFF2-40B4-BE49-F238E27FC236}">
                <a16:creationId xmlns:a16="http://schemas.microsoft.com/office/drawing/2014/main" id="{B407789E-2C35-D383-8BD9-2C47FA6FBDA8}"/>
              </a:ext>
            </a:extLst>
          </p:cNvPr>
          <p:cNvSpPr>
            <a:spLocks noGrp="1"/>
          </p:cNvSpPr>
          <p:nvPr>
            <p:ph type="body" sz="quarter" idx="13"/>
          </p:nvPr>
        </p:nvSpPr>
        <p:spPr>
          <a:xfrm>
            <a:off x="633779" y="2707562"/>
            <a:ext cx="7506921" cy="3698421"/>
          </a:xfrm>
        </p:spPr>
        <p:txBody>
          <a:bodyPr/>
          <a:lstStyle/>
          <a:p>
            <a:pPr marL="342900" indent="-342900">
              <a:buFont typeface="Wingdings" panose="05000000000000000000" pitchFamily="2" charset="2"/>
              <a:buChar char="q"/>
              <a:tabLst>
                <a:tab pos="457200" algn="l"/>
              </a:tabLst>
            </a:pPr>
            <a:r>
              <a:rPr lang="en-US" b="0" u="sng" kern="100">
                <a:effectLst/>
                <a:highlight>
                  <a:srgbClr val="FFFFFF"/>
                </a:highlight>
                <a:latin typeface="Arial"/>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Special Assessment Conditions (SAC) notification process</a:t>
            </a:r>
            <a:endParaRPr lang="en-US" b="0" kern="100">
              <a:effectLst/>
              <a:highlight>
                <a:srgbClr val="FFFFFF"/>
              </a:highlight>
              <a:latin typeface="Arial"/>
              <a:ea typeface="Aptos" panose="020B00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342900" indent="-342900">
              <a:buFont typeface="Wingdings" panose="05000000000000000000" pitchFamily="2" charset="2"/>
              <a:buChar char="q"/>
              <a:tabLst>
                <a:tab pos="457200" algn="l"/>
              </a:tabLst>
            </a:pPr>
            <a:r>
              <a:rPr lang="en-US" b="0" u="sng" kern="100">
                <a:effectLst/>
                <a:highlight>
                  <a:srgbClr val="FFFFFF"/>
                </a:highlight>
                <a:latin typeface="Arial"/>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EmaiLink lives in Publications on the NZQA Website</a:t>
            </a:r>
            <a:endParaRPr lang="en-US" b="0" kern="100">
              <a:effectLst/>
              <a:highlight>
                <a:srgbClr val="FFFFFF"/>
              </a:highlight>
              <a:latin typeface="Arial"/>
              <a:ea typeface="Aptos" panose="020B00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342900" indent="-342900">
              <a:buFont typeface="Wingdings" panose="05000000000000000000" pitchFamily="2" charset="2"/>
              <a:buChar char="q"/>
              <a:tabLst>
                <a:tab pos="457200" algn="l"/>
              </a:tabLst>
            </a:pPr>
            <a:r>
              <a:rPr lang="en-US" b="0" u="sng" kern="100">
                <a:effectLst/>
                <a:highlight>
                  <a:srgbClr val="FFFFFF"/>
                </a:highlight>
                <a:latin typeface="Arial"/>
                <a:ea typeface="Aptos" panose="020B0004020202020204" pitchFamily="34" charset="0"/>
                <a:cs typeface="Aptos" panose="020B0004020202020204" pitchFamily="34" charset="0"/>
                <a:hlinkClick r:id="rId5">
                  <a:extLst>
                    <a:ext uri="{A12FA001-AC4F-418D-AE19-62706E023703}">
                      <ahyp:hlinkClr xmlns:ahyp="http://schemas.microsoft.com/office/drawing/2018/hyperlinkcolor" val="tx"/>
                    </a:ext>
                  </a:extLst>
                </a:hlinkClick>
              </a:rPr>
              <a:t>Assessment Matters lives in Publications too - important updates</a:t>
            </a:r>
            <a:endParaRPr lang="en-US" b="0" kern="100">
              <a:effectLst/>
              <a:highlight>
                <a:srgbClr val="FFFFFF"/>
              </a:highlight>
              <a:latin typeface="Arial"/>
              <a:ea typeface="Aptos" panose="020B00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342900" indent="-342900">
              <a:buFont typeface="Wingdings" panose="05000000000000000000" pitchFamily="2" charset="2"/>
              <a:buChar char="q"/>
              <a:tabLst>
                <a:tab pos="457200" algn="l"/>
              </a:tabLst>
            </a:pPr>
            <a:r>
              <a:rPr lang="en-US" b="0" kern="100">
                <a:effectLst/>
                <a:highlight>
                  <a:srgbClr val="FFFFFF"/>
                </a:highlight>
                <a:latin typeface="Arial"/>
                <a:ea typeface="Aptos" panose="020B0004020202020204" pitchFamily="34" charset="0"/>
                <a:cs typeface="Aptos" panose="020B0004020202020204" pitchFamily="34" charset="0"/>
              </a:rPr>
              <a:t>Check</a:t>
            </a:r>
            <a:r>
              <a:rPr lang="en-US" b="0" kern="100">
                <a:highlight>
                  <a:srgbClr val="FFFFFF"/>
                </a:highlight>
                <a:latin typeface="Arial"/>
                <a:ea typeface="Aptos" panose="020B0004020202020204" pitchFamily="34" charset="0"/>
                <a:cs typeface="Aptos" panose="020B0004020202020204" pitchFamily="34" charset="0"/>
              </a:rPr>
              <a:t> </a:t>
            </a:r>
            <a:r>
              <a:rPr lang="en-US" b="0" u="sng" kern="100">
                <a:effectLst/>
                <a:highlight>
                  <a:srgbClr val="FFFFFF"/>
                </a:highlight>
                <a:latin typeface="Arial"/>
                <a:ea typeface="Aptos" panose="020B0004020202020204" pitchFamily="34" charset="0"/>
                <a:cs typeface="Aptos" panose="020B0004020202020204" pitchFamily="34" charset="0"/>
                <a:hlinkClick r:id="rId6">
                  <a:extLst>
                    <a:ext uri="{A12FA001-AC4F-418D-AE19-62706E023703}">
                      <ahyp:hlinkClr xmlns:ahyp="http://schemas.microsoft.com/office/drawing/2018/hyperlinkcolor" val="tx"/>
                    </a:ext>
                  </a:extLst>
                </a:hlinkClick>
              </a:rPr>
              <a:t>ncea.education.govt.nz</a:t>
            </a:r>
            <a:r>
              <a:rPr lang="en-US" b="0" kern="100">
                <a:highlight>
                  <a:srgbClr val="FFFFFF"/>
                </a:highlight>
                <a:latin typeface="Arial"/>
                <a:ea typeface="Aptos" panose="020B0004020202020204" pitchFamily="34" charset="0"/>
                <a:cs typeface="Aptos" panose="020B0004020202020204" pitchFamily="34" charset="0"/>
              </a:rPr>
              <a:t> </a:t>
            </a:r>
            <a:r>
              <a:rPr lang="en-US" b="0" kern="100">
                <a:effectLst/>
                <a:highlight>
                  <a:srgbClr val="FFFFFF"/>
                </a:highlight>
                <a:latin typeface="Arial"/>
                <a:ea typeface="Aptos" panose="020B0004020202020204" pitchFamily="34" charset="0"/>
                <a:cs typeface="Aptos" panose="020B0004020202020204" pitchFamily="34" charset="0"/>
              </a:rPr>
              <a:t>for NCEA updates from the Ministry of Education</a:t>
            </a:r>
            <a:endParaRPr lang="en-US" b="0" kern="100">
              <a:highlight>
                <a:srgbClr val="FFFFFF"/>
              </a:highlight>
              <a:latin typeface="Arial"/>
              <a:ea typeface="Aptos" panose="020B0004020202020204" pitchFamily="34" charset="0"/>
              <a:cs typeface="Aptos" panose="020B0004020202020204" pitchFamily="34" charset="0"/>
            </a:endParaRPr>
          </a:p>
          <a:p>
            <a:pPr marL="342900" indent="-342900">
              <a:buFont typeface="Wingdings" panose="05000000000000000000" pitchFamily="2" charset="2"/>
              <a:buChar char="q"/>
              <a:tabLst>
                <a:tab pos="457200" algn="l"/>
              </a:tabLst>
            </a:pPr>
            <a:r>
              <a:rPr lang="en-US" b="0" kern="100">
                <a:highlight>
                  <a:srgbClr val="FFFFFF"/>
                </a:highlight>
                <a:latin typeface="Arial"/>
                <a:ea typeface="Aptos" panose="020B0004020202020204" pitchFamily="34" charset="0"/>
                <a:cs typeface="Aptos" panose="020B0004020202020204" pitchFamily="34" charset="0"/>
              </a:rPr>
              <a:t>Consider joining the Aotearoa New Zealand Principal’s Nominee Network </a:t>
            </a:r>
            <a:r>
              <a:rPr lang="en-US" b="0" u="sng" kern="100">
                <a:highlight>
                  <a:srgbClr val="FFFFFF"/>
                </a:highlight>
                <a:latin typeface="Arial"/>
                <a:ea typeface="Aptos" panose="020B0004020202020204" pitchFamily="34" charset="0"/>
                <a:cs typeface="Aptos" panose="020B0004020202020204" pitchFamily="34" charset="0"/>
                <a:hlinkClick r:id="rId7">
                  <a:extLst>
                    <a:ext uri="{A12FA001-AC4F-418D-AE19-62706E023703}">
                      <ahyp:hlinkClr xmlns:ahyp="http://schemas.microsoft.com/office/drawing/2018/hyperlinkcolor" val="tx"/>
                    </a:ext>
                  </a:extLst>
                </a:hlinkClick>
              </a:rPr>
              <a:t>anzpnn@gmail</a:t>
            </a:r>
            <a:r>
              <a:rPr lang="en-US" b="0" u="sng" kern="100">
                <a:effectLst/>
                <a:highlight>
                  <a:srgbClr val="FFFFFF"/>
                </a:highlight>
                <a:latin typeface="Arial"/>
                <a:ea typeface="Aptos" panose="020B0004020202020204" pitchFamily="34" charset="0"/>
                <a:cs typeface="Aptos" panose="020B0004020202020204" pitchFamily="34" charset="0"/>
                <a:hlinkClick r:id="rId7">
                  <a:extLst>
                    <a:ext uri="{A12FA001-AC4F-418D-AE19-62706E023703}">
                      <ahyp:hlinkClr xmlns:ahyp="http://schemas.microsoft.com/office/drawing/2018/hyperlinkcolor" val="tx"/>
                    </a:ext>
                  </a:extLst>
                </a:hlinkClick>
              </a:rPr>
              <a:t>.</a:t>
            </a:r>
            <a:r>
              <a:rPr lang="en-US" b="0" u="sng" kern="100">
                <a:highlight>
                  <a:srgbClr val="FFFFFF"/>
                </a:highlight>
                <a:latin typeface="Arial"/>
                <a:ea typeface="Aptos" panose="020B0004020202020204" pitchFamily="34" charset="0"/>
                <a:cs typeface="Aptos" panose="020B0004020202020204" pitchFamily="34" charset="0"/>
                <a:hlinkClick r:id="rId7">
                  <a:extLst>
                    <a:ext uri="{A12FA001-AC4F-418D-AE19-62706E023703}">
                      <ahyp:hlinkClr xmlns:ahyp="http://schemas.microsoft.com/office/drawing/2018/hyperlinkcolor" val="tx"/>
                    </a:ext>
                  </a:extLst>
                </a:hlinkClick>
              </a:rPr>
              <a:t>com</a:t>
            </a:r>
            <a:r>
              <a:rPr lang="en-US" b="0" kern="100">
                <a:highlight>
                  <a:srgbClr val="FFFFFF"/>
                </a:highlight>
                <a:latin typeface="Arial"/>
                <a:ea typeface="Aptos" panose="020B0004020202020204" pitchFamily="34" charset="0"/>
                <a:cs typeface="Aptos" panose="020B0004020202020204" pitchFamily="34" charset="0"/>
              </a:rPr>
              <a:t> </a:t>
            </a:r>
            <a:endParaRPr lang="en-NZ" b="0" kern="100">
              <a:effectLst/>
              <a:highlight>
                <a:srgbClr val="FFFFFF"/>
              </a:highlight>
              <a:latin typeface="Arial"/>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tabLst>
                <a:tab pos="457200" algn="l"/>
              </a:tabLst>
            </a:pPr>
            <a:endParaRPr lang="en-NZ" b="0" u="sng" kern="100">
              <a:effectLst/>
              <a:latin typeface="Aptos" panose="020B0004020202020204" pitchFamily="34" charset="0"/>
              <a:ea typeface="Aptos" panose="020B0004020202020204" pitchFamily="34" charset="0"/>
              <a:cs typeface="Arial" panose="020B0604020202020204" pitchFamily="34" charset="0"/>
            </a:endParaRPr>
          </a:p>
          <a:p>
            <a:endParaRPr lang="en-NZ"/>
          </a:p>
        </p:txBody>
      </p:sp>
      <p:pic>
        <p:nvPicPr>
          <p:cNvPr id="6" name="Picture 5">
            <a:extLst>
              <a:ext uri="{FF2B5EF4-FFF2-40B4-BE49-F238E27FC236}">
                <a16:creationId xmlns:a16="http://schemas.microsoft.com/office/drawing/2014/main" id="{97D65968-5724-4F8E-6E01-865D84634D81}"/>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982627" y="3557728"/>
            <a:ext cx="5101219" cy="3602736"/>
          </a:xfrm>
          <a:prstGeom prst="rect">
            <a:avLst/>
          </a:prstGeom>
        </p:spPr>
      </p:pic>
    </p:spTree>
    <p:extLst>
      <p:ext uri="{BB962C8B-B14F-4D97-AF65-F5344CB8AC3E}">
        <p14:creationId xmlns:p14="http://schemas.microsoft.com/office/powerpoint/2010/main" val="3224534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9B0AA-EAB3-7B67-57CA-7B55CDC5E200}"/>
              </a:ext>
            </a:extLst>
          </p:cNvPr>
          <p:cNvSpPr>
            <a:spLocks noGrp="1"/>
          </p:cNvSpPr>
          <p:nvPr>
            <p:ph type="ctrTitle"/>
          </p:nvPr>
        </p:nvSpPr>
        <p:spPr>
          <a:xfrm>
            <a:off x="943791" y="3202590"/>
            <a:ext cx="7823869" cy="2391226"/>
          </a:xfrm>
        </p:spPr>
        <p:txBody>
          <a:bodyPr>
            <a:normAutofit fontScale="90000"/>
          </a:bodyPr>
          <a:lstStyle/>
          <a:p>
            <a:r>
              <a:rPr lang="en-NZ" dirty="0"/>
              <a:t>NZQA annual school survey</a:t>
            </a:r>
            <a:br>
              <a:rPr lang="en-NZ" dirty="0"/>
            </a:br>
            <a:br>
              <a:rPr lang="en-NZ" dirty="0"/>
            </a:br>
            <a:br>
              <a:rPr lang="en-NZ" dirty="0"/>
            </a:br>
            <a:br>
              <a:rPr lang="en-NZ" dirty="0"/>
            </a:br>
            <a:br>
              <a:rPr lang="en-NZ" dirty="0"/>
            </a:br>
            <a:br>
              <a:rPr lang="en-NZ" dirty="0"/>
            </a:br>
            <a:r>
              <a:rPr lang="en-NZ" dirty="0"/>
              <a:t>LNA seminar evaluation</a:t>
            </a:r>
          </a:p>
        </p:txBody>
      </p:sp>
      <p:pic>
        <p:nvPicPr>
          <p:cNvPr id="3" name="Picture 2">
            <a:extLst>
              <a:ext uri="{FF2B5EF4-FFF2-40B4-BE49-F238E27FC236}">
                <a16:creationId xmlns:a16="http://schemas.microsoft.com/office/drawing/2014/main" id="{A4F3844C-96B0-839A-18A5-BDA109631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9420" y="1058238"/>
            <a:ext cx="2216271" cy="2216271"/>
          </a:xfrm>
          <a:prstGeom prst="rect">
            <a:avLst/>
          </a:prstGeom>
        </p:spPr>
      </p:pic>
      <p:pic>
        <p:nvPicPr>
          <p:cNvPr id="4" name="Picture 3">
            <a:extLst>
              <a:ext uri="{FF2B5EF4-FFF2-40B4-BE49-F238E27FC236}">
                <a16:creationId xmlns:a16="http://schemas.microsoft.com/office/drawing/2014/main" id="{72295CD1-DC69-87BF-61A9-DB86D3B146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0562" y="3748027"/>
            <a:ext cx="2486166" cy="2486166"/>
          </a:xfrm>
          <a:prstGeom prst="rect">
            <a:avLst/>
          </a:prstGeom>
        </p:spPr>
      </p:pic>
    </p:spTree>
    <p:extLst>
      <p:ext uri="{BB962C8B-B14F-4D97-AF65-F5344CB8AC3E}">
        <p14:creationId xmlns:p14="http://schemas.microsoft.com/office/powerpoint/2010/main" val="1068165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87DC0-E833-DE98-AE2D-632C0D8E49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727F677-3351-301C-EB8D-3A3FA7F373A7}"/>
              </a:ext>
            </a:extLst>
          </p:cNvPr>
          <p:cNvSpPr>
            <a:spLocks noGrp="1"/>
          </p:cNvSpPr>
          <p:nvPr>
            <p:ph type="title"/>
          </p:nvPr>
        </p:nvSpPr>
        <p:spPr>
          <a:xfrm>
            <a:off x="1038686" y="1665958"/>
            <a:ext cx="10204701" cy="752900"/>
          </a:xfrm>
        </p:spPr>
        <p:txBody>
          <a:bodyPr>
            <a:normAutofit/>
          </a:bodyPr>
          <a:lstStyle/>
          <a:p>
            <a:r>
              <a:rPr lang="en-NZ" dirty="0"/>
              <a:t>Potential Qualification changes</a:t>
            </a:r>
          </a:p>
        </p:txBody>
      </p:sp>
      <p:sp>
        <p:nvSpPr>
          <p:cNvPr id="4" name="Text Placeholder 3">
            <a:extLst>
              <a:ext uri="{FF2B5EF4-FFF2-40B4-BE49-F238E27FC236}">
                <a16:creationId xmlns:a16="http://schemas.microsoft.com/office/drawing/2014/main" id="{4CEC3887-5FE8-F0B7-1F5B-3D711CD28645}"/>
              </a:ext>
            </a:extLst>
          </p:cNvPr>
          <p:cNvSpPr>
            <a:spLocks noGrp="1"/>
          </p:cNvSpPr>
          <p:nvPr>
            <p:ph type="body" sz="quarter" idx="13"/>
          </p:nvPr>
        </p:nvSpPr>
        <p:spPr>
          <a:xfrm>
            <a:off x="1038686" y="2759438"/>
            <a:ext cx="8670393" cy="3708971"/>
          </a:xfrm>
        </p:spPr>
        <p:txBody>
          <a:bodyPr>
            <a:normAutofit/>
          </a:bodyPr>
          <a:lstStyle/>
          <a:p>
            <a:pPr lvl="0"/>
            <a:r>
              <a:rPr lang="en-NZ" b="0" dirty="0"/>
              <a:t>Nearly 11,000 submissions were received during consultation on the proposal to replace the National Certificate of Educational Achievement last year.</a:t>
            </a:r>
          </a:p>
          <a:p>
            <a:pPr lvl="0"/>
            <a:r>
              <a:rPr lang="en-NZ" b="0" dirty="0"/>
              <a:t>As announced by the Minister of Education, a decision on the proposal to replace NCEA is expected to be taken to Cabinet.</a:t>
            </a:r>
          </a:p>
          <a:p>
            <a:pPr lvl="0"/>
            <a:r>
              <a:rPr lang="en-NZ" b="0" dirty="0"/>
              <a:t>Due to the high-level of engagement and some great feedback during the consultation process, the Ministry is expecting to undertake some engagement with key technical groups on specific aspects of the proposal such as qualification design decisions. </a:t>
            </a:r>
          </a:p>
          <a:p>
            <a:pPr lvl="0"/>
            <a:endParaRPr lang="en-NZ" b="0" dirty="0"/>
          </a:p>
          <a:p>
            <a:pPr lvl="0"/>
            <a:r>
              <a:rPr lang="en-NZ" b="0" dirty="0"/>
              <a:t>						  12 Feb 2026</a:t>
            </a:r>
          </a:p>
          <a:p>
            <a:endParaRPr lang="en-NZ" b="0" dirty="0"/>
          </a:p>
        </p:txBody>
      </p:sp>
      <p:sp>
        <p:nvSpPr>
          <p:cNvPr id="7" name="Slide Number Placeholder 6">
            <a:extLst>
              <a:ext uri="{FF2B5EF4-FFF2-40B4-BE49-F238E27FC236}">
                <a16:creationId xmlns:a16="http://schemas.microsoft.com/office/drawing/2014/main" id="{CCE9A941-D26E-6733-5443-A98DCCF09942}"/>
              </a:ext>
            </a:extLst>
          </p:cNvPr>
          <p:cNvSpPr>
            <a:spLocks noGrp="1"/>
          </p:cNvSpPr>
          <p:nvPr>
            <p:ph type="sldNum" sz="quarter" idx="12"/>
          </p:nvPr>
        </p:nvSpPr>
        <p:spPr/>
        <p:txBody>
          <a:bodyPr/>
          <a:lstStyle/>
          <a:p>
            <a:r>
              <a:rPr lang="en-NZ"/>
              <a:t>Page </a:t>
            </a:r>
            <a:fld id="{6FDC0E35-3AC6-4B9D-AFEB-F61F280406EF}" type="slidenum">
              <a:rPr lang="en-NZ" smtClean="0"/>
              <a:pPr/>
              <a:t>4</a:t>
            </a:fld>
            <a:endParaRPr lang="en-NZ"/>
          </a:p>
        </p:txBody>
      </p:sp>
      <p:pic>
        <p:nvPicPr>
          <p:cNvPr id="6" name="Picture 5">
            <a:extLst>
              <a:ext uri="{FF2B5EF4-FFF2-40B4-BE49-F238E27FC236}">
                <a16:creationId xmlns:a16="http://schemas.microsoft.com/office/drawing/2014/main" id="{2CC3E8BF-CE00-A61A-940C-8C3E0BC9A38B}"/>
              </a:ext>
            </a:extLst>
          </p:cNvPr>
          <p:cNvPicPr>
            <a:picLocks noChangeAspect="1"/>
          </p:cNvPicPr>
          <p:nvPr/>
        </p:nvPicPr>
        <p:blipFill>
          <a:blip r:embed="rId3"/>
          <a:stretch>
            <a:fillRect/>
          </a:stretch>
        </p:blipFill>
        <p:spPr>
          <a:xfrm>
            <a:off x="8440152" y="5871347"/>
            <a:ext cx="2681554" cy="504594"/>
          </a:xfrm>
          <a:prstGeom prst="rect">
            <a:avLst/>
          </a:prstGeom>
        </p:spPr>
      </p:pic>
    </p:spTree>
    <p:extLst>
      <p:ext uri="{BB962C8B-B14F-4D97-AF65-F5344CB8AC3E}">
        <p14:creationId xmlns:p14="http://schemas.microsoft.com/office/powerpoint/2010/main" val="726081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5778-863F-90BC-E95A-4242A46CFF69}"/>
              </a:ext>
            </a:extLst>
          </p:cNvPr>
          <p:cNvSpPr>
            <a:spLocks noGrp="1"/>
          </p:cNvSpPr>
          <p:nvPr>
            <p:ph type="ctrTitle"/>
          </p:nvPr>
        </p:nvSpPr>
        <p:spPr/>
        <p:txBody>
          <a:bodyPr/>
          <a:lstStyle/>
          <a:p>
            <a:r>
              <a:rPr lang="en-NZ"/>
              <a:t>Kia ora koutou</a:t>
            </a:r>
            <a:br>
              <a:rPr lang="en-NZ"/>
            </a:br>
            <a:r>
              <a:rPr lang="en-NZ"/>
              <a:t>Thank you</a:t>
            </a:r>
          </a:p>
        </p:txBody>
      </p:sp>
      <p:sp>
        <p:nvSpPr>
          <p:cNvPr id="3" name="Subtitle 2">
            <a:extLst>
              <a:ext uri="{FF2B5EF4-FFF2-40B4-BE49-F238E27FC236}">
                <a16:creationId xmlns:a16="http://schemas.microsoft.com/office/drawing/2014/main" id="{868F2458-EC24-A78E-6862-D78B6080BCC5}"/>
              </a:ext>
            </a:extLst>
          </p:cNvPr>
          <p:cNvSpPr>
            <a:spLocks noGrp="1"/>
          </p:cNvSpPr>
          <p:nvPr>
            <p:ph type="subTitle" idx="1"/>
          </p:nvPr>
        </p:nvSpPr>
        <p:spPr/>
        <p:txBody>
          <a:bodyPr/>
          <a:lstStyle/>
          <a:p>
            <a:r>
              <a:rPr lang="en-NZ"/>
              <a:t>www.nzqa.govt.nz</a:t>
            </a:r>
          </a:p>
        </p:txBody>
      </p:sp>
    </p:spTree>
    <p:extLst>
      <p:ext uri="{BB962C8B-B14F-4D97-AF65-F5344CB8AC3E}">
        <p14:creationId xmlns:p14="http://schemas.microsoft.com/office/powerpoint/2010/main" val="1114751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0E457-C59F-FF8D-C789-B950F2462BD4}"/>
              </a:ext>
            </a:extLst>
          </p:cNvPr>
          <p:cNvSpPr>
            <a:spLocks noGrp="1"/>
          </p:cNvSpPr>
          <p:nvPr>
            <p:ph type="ctrTitle"/>
          </p:nvPr>
        </p:nvSpPr>
        <p:spPr/>
        <p:txBody>
          <a:bodyPr/>
          <a:lstStyle/>
          <a:p>
            <a:r>
              <a:rPr lang="en-NZ"/>
              <a:t>Review and Maintenance Programme (RAMP) Updates</a:t>
            </a:r>
          </a:p>
        </p:txBody>
      </p:sp>
    </p:spTree>
    <p:extLst>
      <p:ext uri="{BB962C8B-B14F-4D97-AF65-F5344CB8AC3E}">
        <p14:creationId xmlns:p14="http://schemas.microsoft.com/office/powerpoint/2010/main" val="701533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23937E-48B1-9E30-4E7A-6768DE77A1A1}"/>
              </a:ext>
            </a:extLst>
          </p:cNvPr>
          <p:cNvSpPr>
            <a:spLocks noGrp="1"/>
          </p:cNvSpPr>
          <p:nvPr>
            <p:ph type="title"/>
          </p:nvPr>
        </p:nvSpPr>
        <p:spPr>
          <a:xfrm>
            <a:off x="1038686" y="1665958"/>
            <a:ext cx="10204701" cy="752900"/>
          </a:xfrm>
        </p:spPr>
        <p:txBody>
          <a:bodyPr>
            <a:normAutofit fontScale="90000"/>
          </a:bodyPr>
          <a:lstStyle/>
          <a:p>
            <a:r>
              <a:rPr lang="en-NZ"/>
              <a:t>Updates - Review and Maintenance Programme</a:t>
            </a:r>
          </a:p>
        </p:txBody>
      </p:sp>
      <p:sp>
        <p:nvSpPr>
          <p:cNvPr id="4" name="Text Placeholder 3">
            <a:extLst>
              <a:ext uri="{FF2B5EF4-FFF2-40B4-BE49-F238E27FC236}">
                <a16:creationId xmlns:a16="http://schemas.microsoft.com/office/drawing/2014/main" id="{97454DF0-0C2D-BA1F-6186-D3B471E50A58}"/>
              </a:ext>
            </a:extLst>
          </p:cNvPr>
          <p:cNvSpPr>
            <a:spLocks noGrp="1"/>
          </p:cNvSpPr>
          <p:nvPr>
            <p:ph type="body" sz="quarter" idx="13"/>
          </p:nvPr>
        </p:nvSpPr>
        <p:spPr>
          <a:xfrm>
            <a:off x="1038225" y="2715208"/>
            <a:ext cx="6276975" cy="3627535"/>
          </a:xfrm>
        </p:spPr>
        <p:txBody>
          <a:bodyPr/>
          <a:lstStyle/>
          <a:p>
            <a:r>
              <a:rPr lang="en-NZ" dirty="0"/>
              <a:t>Updates to </a:t>
            </a:r>
          </a:p>
          <a:p>
            <a:pPr marL="342900" indent="-342900">
              <a:buFont typeface="Arial" panose="020B0604020202020204" pitchFamily="34" charset="0"/>
              <a:buChar char="•"/>
            </a:pPr>
            <a:r>
              <a:rPr lang="en-NZ" b="0" dirty="0"/>
              <a:t>NZC and TMOA standards</a:t>
            </a:r>
          </a:p>
          <a:p>
            <a:pPr marL="342900" indent="-342900">
              <a:buFont typeface="Arial" panose="020B0604020202020204" pitchFamily="34" charset="0"/>
              <a:buChar char="•"/>
            </a:pPr>
            <a:r>
              <a:rPr lang="en-NZ" b="0" dirty="0"/>
              <a:t>Conditions of Assessment for</a:t>
            </a:r>
            <a:r>
              <a:rPr lang="en-NZ" dirty="0"/>
              <a:t> ALL </a:t>
            </a:r>
            <a:r>
              <a:rPr lang="en-NZ" b="0" dirty="0"/>
              <a:t>internally assessed standards</a:t>
            </a:r>
          </a:p>
          <a:p>
            <a:pPr marL="342900" indent="-342900">
              <a:buFont typeface="Arial" panose="020B0604020202020204" pitchFamily="34" charset="0"/>
              <a:buChar char="•"/>
            </a:pPr>
            <a:r>
              <a:rPr lang="en-NZ" b="0" dirty="0"/>
              <a:t>Assessment Specifications for some externally assessed standards</a:t>
            </a:r>
          </a:p>
          <a:p>
            <a:pPr marL="342900" indent="-342900">
              <a:buFont typeface="Arial" panose="020B0604020202020204" pitchFamily="34" charset="0"/>
              <a:buChar char="•"/>
            </a:pPr>
            <a:r>
              <a:rPr lang="en-NZ" b="0" dirty="0"/>
              <a:t>Available resources</a:t>
            </a:r>
          </a:p>
          <a:p>
            <a:r>
              <a:rPr lang="en-NZ" b="0" dirty="0"/>
              <a:t>See the </a:t>
            </a:r>
            <a:r>
              <a:rPr lang="en-NZ" dirty="0"/>
              <a:t>Appendix</a:t>
            </a:r>
            <a:r>
              <a:rPr lang="en-NZ" b="0" dirty="0"/>
              <a:t> – from page 63 in the handbook.</a:t>
            </a:r>
          </a:p>
        </p:txBody>
      </p:sp>
      <p:sp>
        <p:nvSpPr>
          <p:cNvPr id="7" name="Slide Number Placeholder 6">
            <a:extLst>
              <a:ext uri="{FF2B5EF4-FFF2-40B4-BE49-F238E27FC236}">
                <a16:creationId xmlns:a16="http://schemas.microsoft.com/office/drawing/2014/main" id="{F4A1B013-5543-15A2-B9C7-DA2B8E56CBB5}"/>
              </a:ext>
            </a:extLst>
          </p:cNvPr>
          <p:cNvSpPr>
            <a:spLocks noGrp="1"/>
          </p:cNvSpPr>
          <p:nvPr>
            <p:ph type="sldNum" sz="quarter" idx="12"/>
          </p:nvPr>
        </p:nvSpPr>
        <p:spPr/>
        <p:txBody>
          <a:bodyPr/>
          <a:lstStyle/>
          <a:p>
            <a:r>
              <a:rPr lang="en-NZ"/>
              <a:t>Page </a:t>
            </a:r>
            <a:fld id="{6FDC0E35-3AC6-4B9D-AFEB-F61F280406EF}" type="slidenum">
              <a:rPr lang="en-NZ" smtClean="0"/>
              <a:pPr/>
              <a:t>6</a:t>
            </a:fld>
            <a:endParaRPr lang="en-NZ"/>
          </a:p>
        </p:txBody>
      </p:sp>
      <p:pic>
        <p:nvPicPr>
          <p:cNvPr id="8" name="Picture Placeholder 7">
            <a:extLst>
              <a:ext uri="{FF2B5EF4-FFF2-40B4-BE49-F238E27FC236}">
                <a16:creationId xmlns:a16="http://schemas.microsoft.com/office/drawing/2014/main" id="{510DFB8B-29F7-5451-E6A6-E15D30C50D1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6367" b="6367"/>
          <a:stretch>
            <a:fillRect/>
          </a:stretch>
        </p:blipFill>
        <p:spPr>
          <a:xfrm>
            <a:off x="7884367" y="2684023"/>
            <a:ext cx="3269408" cy="3426536"/>
          </a:xfrm>
          <a:prstGeom prst="rect">
            <a:avLst/>
          </a:prstGeom>
        </p:spPr>
      </p:pic>
    </p:spTree>
    <p:extLst>
      <p:ext uri="{BB962C8B-B14F-4D97-AF65-F5344CB8AC3E}">
        <p14:creationId xmlns:p14="http://schemas.microsoft.com/office/powerpoint/2010/main" val="731467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3E54A-175E-CC25-6876-0116280D081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84DE65-174A-7DC4-7F1A-EF339E4915E1}"/>
              </a:ext>
            </a:extLst>
          </p:cNvPr>
          <p:cNvSpPr>
            <a:spLocks noGrp="1"/>
          </p:cNvSpPr>
          <p:nvPr>
            <p:ph type="title"/>
          </p:nvPr>
        </p:nvSpPr>
        <p:spPr>
          <a:xfrm>
            <a:off x="1038686" y="1665958"/>
            <a:ext cx="10204701" cy="752900"/>
          </a:xfrm>
        </p:spPr>
        <p:txBody>
          <a:bodyPr>
            <a:normAutofit fontScale="90000"/>
          </a:bodyPr>
          <a:lstStyle/>
          <a:p>
            <a:r>
              <a:rPr lang="en-NZ"/>
              <a:t>Updates - Review and Maintenance Programme</a:t>
            </a:r>
          </a:p>
        </p:txBody>
      </p:sp>
      <p:sp>
        <p:nvSpPr>
          <p:cNvPr id="4" name="Text Placeholder 3">
            <a:extLst>
              <a:ext uri="{FF2B5EF4-FFF2-40B4-BE49-F238E27FC236}">
                <a16:creationId xmlns:a16="http://schemas.microsoft.com/office/drawing/2014/main" id="{EDCD894E-4088-8323-B950-DACC17719B51}"/>
              </a:ext>
            </a:extLst>
          </p:cNvPr>
          <p:cNvSpPr>
            <a:spLocks noGrp="1"/>
          </p:cNvSpPr>
          <p:nvPr>
            <p:ph type="body" sz="quarter" idx="13"/>
          </p:nvPr>
        </p:nvSpPr>
        <p:spPr>
          <a:xfrm>
            <a:off x="1112870" y="2549236"/>
            <a:ext cx="6734175" cy="4017441"/>
          </a:xfrm>
        </p:spPr>
        <p:txBody>
          <a:bodyPr>
            <a:normAutofit/>
          </a:bodyPr>
          <a:lstStyle/>
          <a:p>
            <a:pPr lvl="0"/>
            <a:r>
              <a:rPr lang="en-NZ" sz="1800"/>
              <a:t>Discuss: </a:t>
            </a:r>
          </a:p>
          <a:p>
            <a:pPr lvl="0"/>
            <a:r>
              <a:rPr lang="en-NZ" sz="1800"/>
              <a:t>What are the implications of the RAMP updates:</a:t>
            </a:r>
          </a:p>
          <a:p>
            <a:pPr marL="285750" lvl="0" indent="-285750">
              <a:buFont typeface="Arial" panose="020B0604020202020204" pitchFamily="34" charset="0"/>
              <a:buChar char="•"/>
            </a:pPr>
            <a:r>
              <a:rPr lang="en-NZ" sz="1800" b="0"/>
              <a:t>For you and your senior leadership team?</a:t>
            </a:r>
          </a:p>
          <a:p>
            <a:pPr marL="285750" lvl="0" indent="-285750">
              <a:buFont typeface="Arial" panose="020B0604020202020204" pitchFamily="34" charset="0"/>
              <a:buChar char="•"/>
            </a:pPr>
            <a:r>
              <a:rPr lang="en-NZ" sz="1800" b="0"/>
              <a:t>For your curriculum leaders / Heads of Department / Teachers in Charge?</a:t>
            </a:r>
          </a:p>
          <a:p>
            <a:pPr marL="285750" lvl="0" indent="-285750">
              <a:buFont typeface="Arial" panose="020B0604020202020204" pitchFamily="34" charset="0"/>
              <a:buChar char="•"/>
            </a:pPr>
            <a:r>
              <a:rPr lang="en-NZ" sz="1800" b="0"/>
              <a:t>For your subject teachers?</a:t>
            </a:r>
          </a:p>
          <a:p>
            <a:pPr marL="285750" lvl="0" indent="-285750">
              <a:buFont typeface="Arial" panose="020B0604020202020204" pitchFamily="34" charset="0"/>
              <a:buChar char="•"/>
            </a:pPr>
            <a:r>
              <a:rPr lang="en-NZ" sz="1800" b="0"/>
              <a:t>For your </a:t>
            </a:r>
            <a:r>
              <a:rPr lang="en-NZ" sz="1800" b="0" err="1"/>
              <a:t>ākonga</a:t>
            </a:r>
            <a:r>
              <a:rPr lang="en-NZ" sz="1800" b="0"/>
              <a:t>?</a:t>
            </a:r>
          </a:p>
          <a:p>
            <a:r>
              <a:rPr lang="en-NZ"/>
              <a:t>Are there any systems or processes you need to review because of the updates?</a:t>
            </a:r>
          </a:p>
          <a:p>
            <a:pPr lvl="0"/>
            <a:endParaRPr lang="en-NZ" sz="1800" b="0"/>
          </a:p>
        </p:txBody>
      </p:sp>
      <p:sp>
        <p:nvSpPr>
          <p:cNvPr id="7" name="Slide Number Placeholder 6">
            <a:extLst>
              <a:ext uri="{FF2B5EF4-FFF2-40B4-BE49-F238E27FC236}">
                <a16:creationId xmlns:a16="http://schemas.microsoft.com/office/drawing/2014/main" id="{B13F81B3-BB1C-6521-F3F2-FB9CE3CBD2C3}"/>
              </a:ext>
            </a:extLst>
          </p:cNvPr>
          <p:cNvSpPr>
            <a:spLocks noGrp="1"/>
          </p:cNvSpPr>
          <p:nvPr>
            <p:ph type="sldNum" sz="quarter" idx="12"/>
          </p:nvPr>
        </p:nvSpPr>
        <p:spPr/>
        <p:txBody>
          <a:bodyPr/>
          <a:lstStyle/>
          <a:p>
            <a:r>
              <a:rPr lang="en-NZ"/>
              <a:t>Page </a:t>
            </a:r>
            <a:fld id="{6FDC0E35-3AC6-4B9D-AFEB-F61F280406EF}" type="slidenum">
              <a:rPr lang="en-NZ" smtClean="0"/>
              <a:pPr/>
              <a:t>7</a:t>
            </a:fld>
            <a:endParaRPr lang="en-NZ"/>
          </a:p>
        </p:txBody>
      </p:sp>
      <p:pic>
        <p:nvPicPr>
          <p:cNvPr id="8" name="Picture Placeholder 7">
            <a:extLst>
              <a:ext uri="{FF2B5EF4-FFF2-40B4-BE49-F238E27FC236}">
                <a16:creationId xmlns:a16="http://schemas.microsoft.com/office/drawing/2014/main" id="{D893E786-B815-CB86-C564-4CE351043487}"/>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6367" b="6367"/>
          <a:stretch>
            <a:fillRect/>
          </a:stretch>
        </p:blipFill>
        <p:spPr>
          <a:xfrm>
            <a:off x="8141657" y="2967135"/>
            <a:ext cx="3252491" cy="3408806"/>
          </a:xfrm>
          <a:prstGeom prst="rect">
            <a:avLst/>
          </a:prstGeom>
        </p:spPr>
      </p:pic>
    </p:spTree>
    <p:extLst>
      <p:ext uri="{BB962C8B-B14F-4D97-AF65-F5344CB8AC3E}">
        <p14:creationId xmlns:p14="http://schemas.microsoft.com/office/powerpoint/2010/main" val="412273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D9EC-ADEB-6A24-F9FC-BC18B1EB0CAF}"/>
              </a:ext>
            </a:extLst>
          </p:cNvPr>
          <p:cNvSpPr>
            <a:spLocks noGrp="1"/>
          </p:cNvSpPr>
          <p:nvPr>
            <p:ph type="ctrTitle"/>
          </p:nvPr>
        </p:nvSpPr>
        <p:spPr/>
        <p:txBody>
          <a:bodyPr/>
          <a:lstStyle/>
          <a:p>
            <a:r>
              <a:rPr lang="en-NZ"/>
              <a:t>NZQA Updates</a:t>
            </a:r>
          </a:p>
        </p:txBody>
      </p:sp>
    </p:spTree>
    <p:extLst>
      <p:ext uri="{BB962C8B-B14F-4D97-AF65-F5344CB8AC3E}">
        <p14:creationId xmlns:p14="http://schemas.microsoft.com/office/powerpoint/2010/main" val="3111585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E2B7A-BE6C-3933-6DB0-41D5A36B18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8D3A7D-6E46-0598-8A94-19B881B5BDD6}"/>
              </a:ext>
            </a:extLst>
          </p:cNvPr>
          <p:cNvSpPr>
            <a:spLocks noGrp="1"/>
          </p:cNvSpPr>
          <p:nvPr>
            <p:ph type="title"/>
          </p:nvPr>
        </p:nvSpPr>
        <p:spPr>
          <a:xfrm>
            <a:off x="1038686" y="1665958"/>
            <a:ext cx="10204701" cy="752900"/>
          </a:xfrm>
        </p:spPr>
        <p:txBody>
          <a:bodyPr>
            <a:normAutofit/>
          </a:bodyPr>
          <a:lstStyle/>
          <a:p>
            <a:r>
              <a:rPr lang="en-NZ"/>
              <a:t>Updates – Assessment Matters in 2025</a:t>
            </a:r>
          </a:p>
        </p:txBody>
      </p:sp>
      <p:sp>
        <p:nvSpPr>
          <p:cNvPr id="4" name="Text Placeholder 3">
            <a:extLst>
              <a:ext uri="{FF2B5EF4-FFF2-40B4-BE49-F238E27FC236}">
                <a16:creationId xmlns:a16="http://schemas.microsoft.com/office/drawing/2014/main" id="{6C96E507-4849-B381-E338-3F594C80983E}"/>
              </a:ext>
            </a:extLst>
          </p:cNvPr>
          <p:cNvSpPr>
            <a:spLocks noGrp="1"/>
          </p:cNvSpPr>
          <p:nvPr>
            <p:ph type="body" sz="quarter" idx="13"/>
          </p:nvPr>
        </p:nvSpPr>
        <p:spPr>
          <a:xfrm>
            <a:off x="1112870" y="2584580"/>
            <a:ext cx="10130517" cy="3982097"/>
          </a:xfrm>
        </p:spPr>
        <p:txBody>
          <a:bodyPr>
            <a:normAutofit/>
          </a:bodyPr>
          <a:lstStyle/>
          <a:p>
            <a:pPr lvl="0"/>
            <a:endParaRPr lang="en-NZ" sz="1800" dirty="0"/>
          </a:p>
          <a:p>
            <a:pPr lvl="0"/>
            <a:r>
              <a:rPr lang="en-NZ" sz="1800" dirty="0"/>
              <a:t>Important updates to secondary school assessment are communicated through Assessment Matters, emailed to all PNs as needed.</a:t>
            </a:r>
          </a:p>
          <a:p>
            <a:pPr lvl="0"/>
            <a:endParaRPr lang="en-NZ" sz="1800" dirty="0"/>
          </a:p>
          <a:p>
            <a:pPr lvl="0"/>
            <a:r>
              <a:rPr lang="en-NZ" sz="1800" dirty="0"/>
              <a:t>Complete the True / False Quiz on page 8 of the handbook.</a:t>
            </a:r>
          </a:p>
          <a:p>
            <a:pPr lvl="0"/>
            <a:r>
              <a:rPr lang="en-NZ" sz="1800" dirty="0"/>
              <a:t>Activity – Consider: </a:t>
            </a:r>
          </a:p>
          <a:p>
            <a:pPr marL="342900" indent="-342900">
              <a:buFont typeface="Arial" panose="020B0604020202020204" pitchFamily="34" charset="0"/>
              <a:buChar char="•"/>
            </a:pPr>
            <a:r>
              <a:rPr lang="en-NZ" b="0" dirty="0"/>
              <a:t>What, if anything, did you miss in last year’s Assessment Matters?</a:t>
            </a:r>
          </a:p>
          <a:p>
            <a:pPr marL="342900" indent="-342900">
              <a:buFont typeface="Arial" panose="020B0604020202020204" pitchFamily="34" charset="0"/>
              <a:buChar char="•"/>
            </a:pPr>
            <a:r>
              <a:rPr lang="en-NZ" b="0" dirty="0"/>
              <a:t>What, if anything, do you need to communicate with the relevant staff?</a:t>
            </a:r>
          </a:p>
          <a:p>
            <a:pPr marL="342900" indent="-342900">
              <a:buFont typeface="Arial" panose="020B0604020202020204" pitchFamily="34" charset="0"/>
              <a:buChar char="•"/>
            </a:pPr>
            <a:r>
              <a:rPr lang="en-NZ" b="0" dirty="0"/>
              <a:t>Are there any systems or processes you need to review because of the updates?</a:t>
            </a:r>
          </a:p>
          <a:p>
            <a:pPr lvl="0"/>
            <a:endParaRPr lang="en-NZ" dirty="0"/>
          </a:p>
          <a:p>
            <a:pPr lvl="0"/>
            <a:endParaRPr lang="en-NZ" sz="1800" b="0" dirty="0"/>
          </a:p>
        </p:txBody>
      </p:sp>
      <p:sp>
        <p:nvSpPr>
          <p:cNvPr id="7" name="Slide Number Placeholder 6">
            <a:extLst>
              <a:ext uri="{FF2B5EF4-FFF2-40B4-BE49-F238E27FC236}">
                <a16:creationId xmlns:a16="http://schemas.microsoft.com/office/drawing/2014/main" id="{BF485259-FA01-18C1-2B51-4E2FB2D21207}"/>
              </a:ext>
            </a:extLst>
          </p:cNvPr>
          <p:cNvSpPr>
            <a:spLocks noGrp="1"/>
          </p:cNvSpPr>
          <p:nvPr>
            <p:ph type="sldNum" sz="quarter" idx="12"/>
          </p:nvPr>
        </p:nvSpPr>
        <p:spPr/>
        <p:txBody>
          <a:bodyPr/>
          <a:lstStyle/>
          <a:p>
            <a:r>
              <a:rPr lang="en-NZ"/>
              <a:t>Page </a:t>
            </a:r>
            <a:fld id="{6FDC0E35-3AC6-4B9D-AFEB-F61F280406EF}" type="slidenum">
              <a:rPr lang="en-NZ" smtClean="0"/>
              <a:pPr/>
              <a:t>9</a:t>
            </a:fld>
            <a:endParaRPr lang="en-NZ"/>
          </a:p>
        </p:txBody>
      </p:sp>
    </p:spTree>
    <p:extLst>
      <p:ext uri="{BB962C8B-B14F-4D97-AF65-F5344CB8AC3E}">
        <p14:creationId xmlns:p14="http://schemas.microsoft.com/office/powerpoint/2010/main" val="3435590796"/>
      </p:ext>
    </p:extLst>
  </p:cSld>
  <p:clrMapOvr>
    <a:masterClrMapping/>
  </p:clrMapOvr>
</p:sld>
</file>

<file path=ppt/theme/theme1.xml><?xml version="1.0" encoding="utf-8"?>
<a:theme xmlns:a="http://schemas.openxmlformats.org/drawingml/2006/main" name="Kete">
  <a:themeElements>
    <a:clrScheme name="NZQA">
      <a:dk1>
        <a:sysClr val="windowText" lastClr="000000"/>
      </a:dk1>
      <a:lt1>
        <a:sysClr val="window" lastClr="FFFFFF"/>
      </a:lt1>
      <a:dk2>
        <a:srgbClr val="850000"/>
      </a:dk2>
      <a:lt2>
        <a:srgbClr val="F1F4F5"/>
      </a:lt2>
      <a:accent1>
        <a:srgbClr val="FBE280"/>
      </a:accent1>
      <a:accent2>
        <a:srgbClr val="8DCCD2"/>
      </a:accent2>
      <a:accent3>
        <a:srgbClr val="C2A7C6"/>
      </a:accent3>
      <a:accent4>
        <a:srgbClr val="BAD79C"/>
      </a:accent4>
      <a:accent5>
        <a:srgbClr val="EDA6BB"/>
      </a:accent5>
      <a:accent6>
        <a:srgbClr val="007382"/>
      </a:accent6>
      <a:hlink>
        <a:srgbClr val="000000"/>
      </a:hlink>
      <a:folHlink>
        <a:srgbClr val="000000"/>
      </a:folHlink>
    </a:clrScheme>
    <a:fontScheme name="NZQA">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A1512E98-49BF-49E1-8FBA-7EC71A24F78E}" vid="{78AF85E8-880D-4B62-938D-666134E014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Document" ma:contentTypeID="0x010100ECEAAB0C2FC4214196397CD86E32EF3900E8E58E367DAD924EA41FD814755027E2" ma:contentTypeVersion="130" ma:contentTypeDescription="Create a new document." ma:contentTypeScope="" ma:versionID="76b25616bd7e516c9078be46ec0a1437">
  <xsd:schema xmlns:xsd="http://www.w3.org/2001/XMLSchema" xmlns:xs="http://www.w3.org/2001/XMLSchema" xmlns:p="http://schemas.microsoft.com/office/2006/metadata/properties" xmlns:ns2="93b6df4a-a6fa-462b-b160-1ebb5fd89a4e" xmlns:ns3="4f9c820c-e7e2-444d-97ee-45f2b3485c1d" xmlns:ns5="15ffb055-6eb4-45a1-bc20-bf2ac0d420da" xmlns:ns6="725c79e5-42ce-4aa0-ac78-b6418001f0d2" xmlns:ns7="c91a514c-9034-4fa3-897a-8352025b26ed" xmlns:ns8="f8258520-c0a9-44ff-950c-dcf144ec7b27" xmlns:ns9="9041ebba-a81c-4d56-bb33-df1ee4123f66" xmlns:ns10="9e1925e4-69c2-42cd-b8a6-b1240cf8517d" targetNamespace="http://schemas.microsoft.com/office/2006/metadata/properties" ma:root="true" ma:fieldsID="48c090c64aebe1554b74a8d0a6b8b19e" ns2:_="" ns3:_="" ns5:_="" ns6:_="" ns7:_="" ns8:_="" ns9:_="" ns10:_="">
    <xsd:import namespace="93b6df4a-a6fa-462b-b160-1ebb5fd89a4e"/>
    <xsd:import namespace="4f9c820c-e7e2-444d-97ee-45f2b3485c1d"/>
    <xsd:import namespace="15ffb055-6eb4-45a1-bc20-bf2ac0d420da"/>
    <xsd:import namespace="725c79e5-42ce-4aa0-ac78-b6418001f0d2"/>
    <xsd:import namespace="c91a514c-9034-4fa3-897a-8352025b26ed"/>
    <xsd:import namespace="f8258520-c0a9-44ff-950c-dcf144ec7b27"/>
    <xsd:import namespace="9041ebba-a81c-4d56-bb33-df1ee4123f66"/>
    <xsd:import namespace="9e1925e4-69c2-42cd-b8a6-b1240cf8517d"/>
    <xsd:element name="properties">
      <xsd:complexType>
        <xsd:sequence>
          <xsd:element name="documentManagement">
            <xsd:complexType>
              <xsd:all>
                <xsd:element ref="ns2:_dlc_DocId" minOccurs="0"/>
                <xsd:element ref="ns2:_dlc_DocIdUrl" minOccurs="0"/>
                <xsd:element ref="ns2:_dlc_DocIdPersistId" minOccurs="0"/>
                <xsd:element ref="ns3:DocumentType" minOccurs="0"/>
                <xsd:element ref="ns3:Narrative" minOccurs="0"/>
                <xsd:element ref="ns5:SecurityClassification" minOccurs="0"/>
                <xsd:element ref="ns3:Subactivity" minOccurs="0"/>
                <xsd:element ref="ns3:RelatedPeople" minOccurs="0"/>
                <xsd:element ref="ns3:CategoryName" minOccurs="0"/>
                <xsd:element ref="ns3:CategoryValue" minOccurs="0"/>
                <xsd:element ref="ns3:BusinessValue" minOccurs="0"/>
                <xsd:element ref="ns3:FunctionGroup" minOccurs="0"/>
                <xsd:element ref="ns3:Function" minOccurs="0"/>
                <xsd:element ref="ns3:PRAType" minOccurs="0"/>
                <xsd:element ref="ns3:PRADate1" minOccurs="0"/>
                <xsd:element ref="ns3:PRADate2" minOccurs="0"/>
                <xsd:element ref="ns3:PRADate3" minOccurs="0"/>
                <xsd:element ref="ns3:PRADateDisposal" minOccurs="0"/>
                <xsd:element ref="ns3:PRADateTrigger" minOccurs="0"/>
                <xsd:element ref="ns3:PRAText1" minOccurs="0"/>
                <xsd:element ref="ns3:PRAText2" minOccurs="0"/>
                <xsd:element ref="ns3:PRAText3" minOccurs="0"/>
                <xsd:element ref="ns3:PRAText4" minOccurs="0"/>
                <xsd:element ref="ns3:PRAText5" minOccurs="0"/>
                <xsd:element ref="ns3:AggregationStatus" minOccurs="0"/>
                <xsd:element ref="ns3:Project" minOccurs="0"/>
                <xsd:element ref="ns3:Activity" minOccurs="0"/>
                <xsd:element ref="ns6:AggregationNarrative" minOccurs="0"/>
                <xsd:element ref="ns7:Channel" minOccurs="0"/>
                <xsd:element ref="ns7:Team" minOccurs="0"/>
                <xsd:element ref="ns7:Level2" minOccurs="0"/>
                <xsd:element ref="ns7:Level3" minOccurs="0"/>
                <xsd:element ref="ns7:Year" minOccurs="0"/>
                <xsd:element ref="ns7:OverrideLabel" minOccurs="0"/>
                <xsd:element ref="ns7:SetLabel" minOccurs="0"/>
                <xsd:element ref="ns2:TaxCatchAll" minOccurs="0"/>
                <xsd:element ref="ns2:TaxCatchAllLabel" minOccurs="0"/>
                <xsd:element ref="ns8:MāoriActivity" minOccurs="0"/>
                <xsd:element ref="ns8:MāoriFunction" minOccurs="0"/>
                <xsd:element ref="ns9:VersionComments" minOccurs="0"/>
                <xsd:element ref="ns9:ManagerConfidential" minOccurs="0"/>
                <xsd:element ref="ns5:KeyWords" minOccurs="0"/>
                <xsd:element ref="ns10:lcf76f155ced4ddcb4097134ff3c332f" minOccurs="0"/>
                <xsd:element ref="ns10:MediaServiceMetadata" minOccurs="0"/>
                <xsd:element ref="ns10:MediaServiceFastMetadata" minOccurs="0"/>
                <xsd:element ref="ns10:MediaServiceSearchProperties" minOccurs="0"/>
                <xsd:element ref="ns10:MediaServiceObjectDetectorVersions" minOccurs="0"/>
                <xsd:element ref="ns10:MediaServiceOCR" minOccurs="0"/>
                <xsd:element ref="ns10:MediaServiceGenerationTime" minOccurs="0"/>
                <xsd:element ref="ns10:MediaServiceEventHashCode" minOccurs="0"/>
                <xsd:element ref="ns10:MediaServiceDateTaken" minOccurs="0"/>
                <xsd:element ref="ns10:MediaServiceLocation" minOccurs="0"/>
                <xsd:element ref="ns2:SharedWithUsers" minOccurs="0"/>
                <xsd:element ref="ns2:SharedWithDetails" minOccurs="0"/>
                <xsd:element ref="ns10: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b6df4a-a6fa-462b-b160-1ebb5fd89a4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TaxCatchAll" ma:index="44" nillable="true" ma:displayName="Taxonomy Catch All Column" ma:hidden="true" ma:list="{e7e42db4-836b-4dbe-bd50-636d9f200686}" ma:internalName="TaxCatchAll" ma:readOnly="false" ma:showField="CatchAllData" ma:web="93b6df4a-a6fa-462b-b160-1ebb5fd89a4e">
      <xsd:complexType>
        <xsd:complexContent>
          <xsd:extension base="dms:MultiChoiceLookup">
            <xsd:sequence>
              <xsd:element name="Value" type="dms:Lookup" maxOccurs="unbounded" minOccurs="0" nillable="true"/>
            </xsd:sequence>
          </xsd:extension>
        </xsd:complexContent>
      </xsd:complexType>
    </xsd:element>
    <xsd:element name="TaxCatchAllLabel" ma:index="45" nillable="true" ma:displayName="Taxonomy Catch All Column1" ma:list="{e7e42db4-836b-4dbe-bd50-636d9f200686}" ma:internalName="TaxCatchAllLabel" ma:readOnly="false" ma:showField="CatchAllDataLabel" ma:web="93b6df4a-a6fa-462b-b160-1ebb5fd89a4e">
      <xsd:complexType>
        <xsd:complexContent>
          <xsd:extension base="dms:MultiChoiceLookup">
            <xsd:sequence>
              <xsd:element name="Value" type="dms:Lookup" maxOccurs="unbounded" minOccurs="0" nillable="true"/>
            </xsd:sequence>
          </xsd:extension>
        </xsd:complexContent>
      </xsd:complexType>
    </xsd:element>
    <xsd:element name="SharedWithUsers" ma:index="6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11" nillable="true" ma:displayName="Document Type" ma:format="Dropdown" ma:hidden="true" ma:internalName="DocumentType" ma:readOnly="false">
      <xsd:simpleType>
        <xsd:restriction base="dms:Choice">
          <xsd:enumeration value="APPLICATION, certificate, consent related"/>
          <xsd:enumeration value="CONTRACT, Variation, Agreement"/>
          <xsd:enumeration value="CORRESPONDENCE"/>
          <xsd:enumeration value="DRAWING, Plan, Map"/>
          <xsd:enumeration value="EMPLOYMENT related"/>
          <xsd:enumeration value="FINANCIAL related"/>
          <xsd:enumeration value="KNOWLEDGE article"/>
          <xsd:enumeration value="MEETING related"/>
          <xsd:enumeration value="MEMO, Filenote, Email"/>
          <xsd:enumeration value="MODEL, Calculation, Working"/>
          <xsd:enumeration value="PHOTO, Image or Multi-media"/>
          <xsd:enumeration value="PRESENTATION"/>
          <xsd:enumeration value="PUBLICATION material"/>
          <xsd:enumeration value="PURCHASING related"/>
          <xsd:enumeration value="REPORT, or planning related"/>
          <xsd:enumeration value="RULES, Policy, Bylaw, procedure"/>
          <xsd:enumeration value="SERVICE REQUEST related"/>
          <xsd:enumeration value="SPECIFICATION or standard"/>
          <xsd:enumeration value="SUPPLIER PRODUCT Info"/>
          <xsd:enumeration value="TEMPLATE, Checklist or Form"/>
        </xsd:restriction>
      </xsd:simpleType>
    </xsd:element>
    <xsd:element name="Narrative" ma:index="13" nillable="true" ma:displayName="Narrative" ma:hidden="true" ma:internalName="Narrative" ma:readOnly="false">
      <xsd:simpleType>
        <xsd:restriction base="dms:Note"/>
      </xsd:simpleType>
    </xsd:element>
    <xsd:element name="Subactivity" ma:index="15" nillable="true" ma:displayName="Subactivity" ma:default="NA" ma:hidden="true" ma:internalName="Subactivity" ma:readOnly="false">
      <xsd:simpleType>
        <xsd:restriction base="dms:Text">
          <xsd:maxLength value="255"/>
        </xsd:restriction>
      </xsd:simpleType>
    </xsd:element>
    <xsd:element name="RelatedPeople" ma:index="16"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Name" ma:index="17" nillable="true" ma:displayName="Category 1" ma:default="NA" ma:hidden="true" ma:internalName="CategoryName" ma:readOnly="false">
      <xsd:simpleType>
        <xsd:restriction base="dms:Text">
          <xsd:maxLength value="255"/>
        </xsd:restriction>
      </xsd:simpleType>
    </xsd:element>
    <xsd:element name="CategoryValue" ma:index="18" nillable="true" ma:displayName="Category 2" ma:default="NA" ma:hidden="true" ma:internalName="CategoryValue" ma:readOnly="false">
      <xsd:simpleType>
        <xsd:restriction base="dms:Text">
          <xsd:maxLength value="255"/>
        </xsd:restriction>
      </xsd:simpleType>
    </xsd:element>
    <xsd:element name="BusinessValue" ma:index="19" nillable="true" ma:displayName="Business Value" ma:hidden="true" ma:internalName="BusinessValue" ma:readOnly="false">
      <xsd:simpleType>
        <xsd:restriction base="dms:Text">
          <xsd:maxLength value="255"/>
        </xsd:restriction>
      </xsd:simpleType>
    </xsd:element>
    <xsd:element name="FunctionGroup" ma:index="20" nillable="true" ma:displayName="Function Group" ma:default="Active" ma:format="Dropdown" ma:hidden="true" ma:internalName="FunctionGroup" ma:readOnly="false">
      <xsd:simpleType>
        <xsd:restriction base="dms:Choice">
          <xsd:enumeration value="Active"/>
          <xsd:enumeration value="Legacy Information"/>
        </xsd:restriction>
      </xsd:simpleType>
    </xsd:element>
    <xsd:element name="Function" ma:index="21" nillable="true" ma:displayName="Function" ma:default="School Quality Assurance" ma:hidden="true" ma:internalName="Function" ma:readOnly="false">
      <xsd:simpleType>
        <xsd:restriction base="dms:Text">
          <xsd:maxLength value="255"/>
        </xsd:restriction>
      </xsd:simpleType>
    </xsd:element>
    <xsd:element name="PRAType" ma:index="22" nillable="true" ma:displayName="PRA Type" ma:default="Doc" ma:hidden="true" ma:indexed="true" ma:internalName="PRAType" ma:readOnly="false">
      <xsd:simpleType>
        <xsd:restriction base="dms:Text">
          <xsd:maxLength value="255"/>
        </xsd:restriction>
      </xsd:simpleType>
    </xsd:element>
    <xsd:element name="PRADate1" ma:index="23" nillable="true" ma:displayName="PRA Date 1" ma:format="DateOnly" ma:hidden="true" ma:internalName="PRADate1" ma:readOnly="false">
      <xsd:simpleType>
        <xsd:restriction base="dms:DateTime"/>
      </xsd:simpleType>
    </xsd:element>
    <xsd:element name="PRADate2" ma:index="24" nillable="true" ma:displayName="PRA Date 2" ma:format="DateOnly" ma:hidden="true" ma:internalName="PRADate2" ma:readOnly="false">
      <xsd:simpleType>
        <xsd:restriction base="dms:DateTime"/>
      </xsd:simpleType>
    </xsd:element>
    <xsd:element name="PRADate3" ma:index="25" nillable="true" ma:displayName="PRA Date 3" ma:format="DateOnly" ma:hidden="true" ma:internalName="PRADate3" ma:readOnly="false">
      <xsd:simpleType>
        <xsd:restriction base="dms:DateTime"/>
      </xsd:simpleType>
    </xsd:element>
    <xsd:element name="PRADateDisposal" ma:index="26" nillable="true" ma:displayName="PRA Date Disposal" ma:format="DateOnly" ma:hidden="true" ma:internalName="PRADateDisposal" ma:readOnly="false">
      <xsd:simpleType>
        <xsd:restriction base="dms:DateTime"/>
      </xsd:simpleType>
    </xsd:element>
    <xsd:element name="PRADateTrigger" ma:index="27" nillable="true" ma:displayName="PRA Date Trigger" ma:format="DateOnly" ma:hidden="true" ma:internalName="PRADateTrigger" ma:readOnly="false">
      <xsd:simpleType>
        <xsd:restriction base="dms:DateTime"/>
      </xsd:simpleType>
    </xsd:element>
    <xsd:element name="PRAText1" ma:index="28" nillable="true" ma:displayName="PRA Text 1" ma:hidden="true" ma:internalName="PRAText1" ma:readOnly="false">
      <xsd:simpleType>
        <xsd:restriction base="dms:Text">
          <xsd:maxLength value="255"/>
        </xsd:restriction>
      </xsd:simpleType>
    </xsd:element>
    <xsd:element name="PRAText2" ma:index="29" nillable="true" ma:displayName="PRA Text 2" ma:hidden="true" ma:internalName="PRAText2" ma:readOnly="false">
      <xsd:simpleType>
        <xsd:restriction base="dms:Text">
          <xsd:maxLength value="255"/>
        </xsd:restriction>
      </xsd:simpleType>
    </xsd:element>
    <xsd:element name="PRAText3" ma:index="30" nillable="true" ma:displayName="PRA Text 3" ma:hidden="true" ma:internalName="PRAText3" ma:readOnly="false">
      <xsd:simpleType>
        <xsd:restriction base="dms:Text">
          <xsd:maxLength value="255"/>
        </xsd:restriction>
      </xsd:simpleType>
    </xsd:element>
    <xsd:element name="PRAText4" ma:index="31" nillable="true" ma:displayName="PRA Text 4" ma:hidden="true" ma:internalName="PRAText4" ma:readOnly="false">
      <xsd:simpleType>
        <xsd:restriction base="dms:Text">
          <xsd:maxLength value="255"/>
        </xsd:restriction>
      </xsd:simpleType>
    </xsd:element>
    <xsd:element name="PRAText5" ma:index="32" nillable="true" ma:displayName="PRA Text 5" ma:hidden="true" ma:internalName="PRAText5" ma:readOnly="false">
      <xsd:simpleType>
        <xsd:restriction base="dms:Text">
          <xsd:maxLength value="255"/>
        </xsd:restriction>
      </xsd:simpleType>
    </xsd:element>
    <xsd:element name="AggregationStatus" ma:index="33" nillable="true" ma:displayName="Aggregation Status" ma:default="Normal" ma:format="Dropdown" ma:hidden="true" ma:internalName="AggregationStatus" ma:readOnly="false">
      <xsd:simpleType>
        <xsd:union memberTypes="dms:Text">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enumeration value="Archive"/>
            </xsd:restriction>
          </xsd:simpleType>
        </xsd:union>
      </xsd:simpleType>
    </xsd:element>
    <xsd:element name="Project" ma:index="34" nillable="true" ma:displayName="Project" ma:default="NA" ma:hidden="true" ma:internalName="Project" ma:readOnly="false">
      <xsd:simpleType>
        <xsd:restriction base="dms:Text">
          <xsd:maxLength value="255"/>
        </xsd:restriction>
      </xsd:simpleType>
    </xsd:element>
    <xsd:element name="Activity" ma:index="35" nillable="true" ma:displayName="Activity" ma:default="Support for Schools" ma:hidden="true" ma:internalName="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SecurityClassification" ma:index="14"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element name="KeyWords" ma:index="50" nillable="true" ma:displayName="Key Words" ma:hidden="true" ma:internalName="KeyWords"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36"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Channel" ma:index="37" nillable="true" ma:displayName="Channel" ma:default="NA" ma:hidden="true" ma:internalName="Channel" ma:readOnly="false">
      <xsd:simpleType>
        <xsd:restriction base="dms:Text">
          <xsd:maxLength value="255"/>
        </xsd:restriction>
      </xsd:simpleType>
    </xsd:element>
    <xsd:element name="Team" ma:index="38" nillable="true" ma:displayName="Team" ma:default="Seminars" ma:hidden="true" ma:internalName="Team" ma:readOnly="false">
      <xsd:simpleType>
        <xsd:restriction base="dms:Text">
          <xsd:maxLength value="255"/>
        </xsd:restriction>
      </xsd:simpleType>
    </xsd:element>
    <xsd:element name="Level2" ma:index="39" nillable="true" ma:displayName="Level2" ma:default="NA" ma:hidden="true" ma:internalName="Level2" ma:readOnly="false">
      <xsd:simpleType>
        <xsd:restriction base="dms:Text">
          <xsd:maxLength value="255"/>
        </xsd:restriction>
      </xsd:simpleType>
    </xsd:element>
    <xsd:element name="Level3" ma:index="40" nillable="true" ma:displayName="Level3" ma:hidden="true" ma:internalName="Level3" ma:readOnly="false">
      <xsd:simpleType>
        <xsd:restriction base="dms:Text">
          <xsd:maxLength value="255"/>
        </xsd:restriction>
      </xsd:simpleType>
    </xsd:element>
    <xsd:element name="Year" ma:index="41" nillable="true" ma:displayName="Year" ma:default="NA" ma:hidden="true" ma:internalName="Year" ma:readOnly="false">
      <xsd:simpleType>
        <xsd:restriction base="dms:Text">
          <xsd:maxLength value="255"/>
        </xsd:restriction>
      </xsd:simpleType>
    </xsd:element>
    <xsd:element name="OverrideLabel" ma:index="42" nillable="true" ma:displayName="Override Label" ma:hidden="true" ma:indexed="true" ma:internalName="OverrideLabel" ma:readOnly="false">
      <xsd:simpleType>
        <xsd:restriction base="dms:Text">
          <xsd:maxLength value="255"/>
        </xsd:restriction>
      </xsd:simpleType>
    </xsd:element>
    <xsd:element name="SetLabel" ma:index="43" nillable="true" ma:displayName="Set Label" ma:default="D10M" ma:hidden="true" ma:indexed="true" ma:internalName="SetLabel"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258520-c0a9-44ff-950c-dcf144ec7b27" elementFormDefault="qualified">
    <xsd:import namespace="http://schemas.microsoft.com/office/2006/documentManagement/types"/>
    <xsd:import namespace="http://schemas.microsoft.com/office/infopath/2007/PartnerControls"/>
    <xsd:element name="MāoriActivity" ma:index="46" nillable="true" ma:displayName="Māori Activity" ma:default="NA" ma:internalName="M_x0101_oriActivity">
      <xsd:simpleType>
        <xsd:restriction base="dms:Text">
          <xsd:maxLength value="255"/>
        </xsd:restriction>
      </xsd:simpleType>
    </xsd:element>
    <xsd:element name="MāoriFunction" ma:index="47" nillable="true" ma:displayName="Māori Function" ma:default="Te whakaū kounga i ngā kura" ma:internalName="M_x0101_oriFunc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41ebba-a81c-4d56-bb33-df1ee4123f66" elementFormDefault="qualified">
    <xsd:import namespace="http://schemas.microsoft.com/office/2006/documentManagement/types"/>
    <xsd:import namespace="http://schemas.microsoft.com/office/infopath/2007/PartnerControls"/>
    <xsd:element name="VersionComments" ma:index="48" nillable="true" ma:displayName="Version Comments" ma:internalName="VersionComments">
      <xsd:simpleType>
        <xsd:restriction base="dms:Note">
          <xsd:maxLength value="255"/>
        </xsd:restriction>
      </xsd:simpleType>
    </xsd:element>
    <xsd:element name="ManagerConfidential" ma:index="49" nillable="true" ma:displayName="Manager Confidential" ma:default="NA" ma:hidden="true" ma:internalName="ManagerConfidential"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1925e4-69c2-42cd-b8a6-b1240cf8517d" elementFormDefault="qualified">
    <xsd:import namespace="http://schemas.microsoft.com/office/2006/documentManagement/types"/>
    <xsd:import namespace="http://schemas.microsoft.com/office/infopath/2007/PartnerControls"/>
    <xsd:element name="lcf76f155ced4ddcb4097134ff3c332f" ma:index="52" nillable="true" ma:taxonomy="true" ma:internalName="lcf76f155ced4ddcb4097134ff3c332f" ma:taxonomyFieldName="MediaServiceImageTags" ma:displayName="Image Tags" ma:readOnly="false" ma:fieldId="{5cf76f15-5ced-4ddc-b409-7134ff3c332f}" ma:taxonomyMulti="true" ma:sspId="fa8a9138-13f7-40e5-b257-a7bd404cb8ef" ma:termSetId="09814cd3-568e-fe90-9814-8d621ff8fb84" ma:anchorId="fba54fb3-c3e1-fe81-a776-ca4b69148c4d" ma:open="true" ma:isKeyword="false">
      <xsd:complexType>
        <xsd:sequence>
          <xsd:element ref="pc:Terms" minOccurs="0" maxOccurs="1"/>
        </xsd:sequence>
      </xsd:complexType>
    </xsd:element>
    <xsd:element name="MediaServiceMetadata" ma:index="54" nillable="true" ma:displayName="MediaServiceMetadata" ma:description="" ma:hidden="true" ma:internalName="MediaServiceMetadata" ma:readOnly="true">
      <xsd:simpleType>
        <xsd:restriction base="dms:Note"/>
      </xsd:simpleType>
    </xsd:element>
    <xsd:element name="MediaServiceFastMetadata" ma:index="55" nillable="true" ma:displayName="MediaServiceFastMetadata" ma:description="" ma:hidden="true" ma:internalName="MediaServiceFastMetadata" ma:readOnly="true">
      <xsd:simpleType>
        <xsd:restriction base="dms:Note"/>
      </xsd:simpleType>
    </xsd:element>
    <xsd:element name="MediaServiceSearchProperties" ma:index="56" nillable="true" ma:displayName="MediaServiceSearchProperties" ma:description="" ma:hidden="true" ma:internalName="MediaServiceSearchProperties" ma:readOnly="true">
      <xsd:simpleType>
        <xsd:restriction base="dms:Note"/>
      </xsd:simpleType>
    </xsd:element>
    <xsd:element name="MediaServiceObjectDetectorVersions" ma:index="57" nillable="true" ma:displayName="MediaServiceObjectDetectorVersions" ma:description="" ma:hidden="true" ma:indexed="true" ma:internalName="MediaServiceObjectDetectorVersions" ma:readOnly="true">
      <xsd:simpleType>
        <xsd:restriction base="dms:Text"/>
      </xsd:simpleType>
    </xsd:element>
    <xsd:element name="MediaServiceOCR" ma:index="58" nillable="true" ma:displayName="Extracted Text" ma:description="" ma:internalName="MediaServiceOCR" ma:readOnly="true">
      <xsd:simpleType>
        <xsd:restriction base="dms:Note">
          <xsd:maxLength value="255"/>
        </xsd:restriction>
      </xsd:simpleType>
    </xsd:element>
    <xsd:element name="MediaServiceGenerationTime" ma:index="59" nillable="true" ma:displayName="MediaServiceGenerationTime" ma:description="" ma:hidden="true" ma:internalName="MediaServiceGenerationTime" ma:readOnly="true">
      <xsd:simpleType>
        <xsd:restriction base="dms:Text"/>
      </xsd:simpleType>
    </xsd:element>
    <xsd:element name="MediaServiceEventHashCode" ma:index="60" nillable="true" ma:displayName="MediaServiceEventHashCode" ma:description="" ma:hidden="true" ma:internalName="MediaServiceEventHashCode" ma:readOnly="true">
      <xsd:simpleType>
        <xsd:restriction base="dms:Text"/>
      </xsd:simpleType>
    </xsd:element>
    <xsd:element name="MediaServiceDateTaken" ma:index="61" nillable="true" ma:displayName="MediaServiceDateTaken" ma:description="" ma:hidden="true" ma:indexed="true" ma:internalName="MediaServiceDateTaken" ma:readOnly="true">
      <xsd:simpleType>
        <xsd:restriction base="dms:Text"/>
      </xsd:simpleType>
    </xsd:element>
    <xsd:element name="MediaServiceLocation" ma:index="62" nillable="true" ma:displayName="Location" ma:description="" ma:indexed="true" ma:internalName="MediaServiceLocation" ma:readOnly="true">
      <xsd:simpleType>
        <xsd:restriction base="dms:Text"/>
      </xsd:simpleType>
    </xsd:element>
    <xsd:element name="MediaServiceBillingMetadata" ma:index="6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ubactivity xmlns="4f9c820c-e7e2-444d-97ee-45f2b3485c1d">NA</Subactivity>
    <BusinessValue xmlns="4f9c820c-e7e2-444d-97ee-45f2b3485c1d" xsi:nil="true"/>
    <PRADateDisposal xmlns="4f9c820c-e7e2-444d-97ee-45f2b3485c1d" xsi:nil="true"/>
    <SecurityClassification xmlns="15ffb055-6eb4-45a1-bc20-bf2ac0d420da" xsi:nil="true"/>
    <KeyWords xmlns="15ffb055-6eb4-45a1-bc20-bf2ac0d420da" xsi:nil="true"/>
    <PRADate3 xmlns="4f9c820c-e7e2-444d-97ee-45f2b3485c1d" xsi:nil="true"/>
    <PRAText5 xmlns="4f9c820c-e7e2-444d-97ee-45f2b3485c1d" xsi:nil="true"/>
    <Level2 xmlns="c91a514c-9034-4fa3-897a-8352025b26ed">NA</Level2>
    <Activity xmlns="4f9c820c-e7e2-444d-97ee-45f2b3485c1d">Support for Schools</Activity>
    <MāoriActivity xmlns="f8258520-c0a9-44ff-950c-dcf144ec7b27">NA</MāoriActivity>
    <AggregationStatus xmlns="4f9c820c-e7e2-444d-97ee-45f2b3485c1d">Normal</AggregationStatus>
    <CategoryValue xmlns="4f9c820c-e7e2-444d-97ee-45f2b3485c1d">Materials - SRM use</CategoryValue>
    <PRADate2 xmlns="4f9c820c-e7e2-444d-97ee-45f2b3485c1d" xsi:nil="true"/>
    <SetLabel xmlns="c91a514c-9034-4fa3-897a-8352025b26ed">D10M</SetLabel>
    <PRAText1 xmlns="4f9c820c-e7e2-444d-97ee-45f2b3485c1d" xsi:nil="true"/>
    <PRAText4 xmlns="4f9c820c-e7e2-444d-97ee-45f2b3485c1d" xsi:nil="true"/>
    <Level3 xmlns="c91a514c-9034-4fa3-897a-8352025b26ed" xsi:nil="true"/>
    <Team xmlns="c91a514c-9034-4fa3-897a-8352025b26ed">Seminars</Team>
    <_dlc_DocIdPersistId xmlns="93b6df4a-a6fa-462b-b160-1ebb5fd89a4e" xsi:nil="true"/>
    <Project xmlns="4f9c820c-e7e2-444d-97ee-45f2b3485c1d">NA</Project>
    <TaxCatchAll xmlns="93b6df4a-a6fa-462b-b160-1ebb5fd89a4e" xsi:nil="true"/>
    <TaxCatchAllLabel xmlns="93b6df4a-a6fa-462b-b160-1ebb5fd89a4e" xsi:nil="true"/>
    <FunctionGroup xmlns="4f9c820c-e7e2-444d-97ee-45f2b3485c1d">Active</FunctionGroup>
    <Function xmlns="4f9c820c-e7e2-444d-97ee-45f2b3485c1d">School Quality Assurance</Function>
    <VersionComments xmlns="9041ebba-a81c-4d56-bb33-df1ee4123f66" xsi:nil="true"/>
    <ManagerConfidential xmlns="9041ebba-a81c-4d56-bb33-df1ee4123f66">NA</ManagerConfidential>
    <RelatedPeople xmlns="4f9c820c-e7e2-444d-97ee-45f2b3485c1d">
      <UserInfo>
        <DisplayName/>
        <AccountId xsi:nil="true"/>
        <AccountType/>
      </UserInfo>
    </RelatedPeople>
    <AggregationNarrative xmlns="725c79e5-42ce-4aa0-ac78-b6418001f0d2" xsi:nil="true"/>
    <Channel xmlns="c91a514c-9034-4fa3-897a-8352025b26ed">LNA Seminars</Channel>
    <PRAType xmlns="4f9c820c-e7e2-444d-97ee-45f2b3485c1d">Doc</PRAType>
    <PRADate1 xmlns="4f9c820c-e7e2-444d-97ee-45f2b3485c1d" xsi:nil="true"/>
    <DocumentType xmlns="4f9c820c-e7e2-444d-97ee-45f2b3485c1d" xsi:nil="true"/>
    <PRAText3 xmlns="4f9c820c-e7e2-444d-97ee-45f2b3485c1d" xsi:nil="true"/>
    <OverrideLabel xmlns="c91a514c-9034-4fa3-897a-8352025b26ed" xsi:nil="true"/>
    <Year xmlns="c91a514c-9034-4fa3-897a-8352025b26ed">NA</Year>
    <lcf76f155ced4ddcb4097134ff3c332f xmlns="9e1925e4-69c2-42cd-b8a6-b1240cf8517d">
      <Terms xmlns="http://schemas.microsoft.com/office/infopath/2007/PartnerControls"/>
    </lcf76f155ced4ddcb4097134ff3c332f>
    <Narrative xmlns="4f9c820c-e7e2-444d-97ee-45f2b3485c1d" xsi:nil="true"/>
    <CategoryName xmlns="4f9c820c-e7e2-444d-97ee-45f2b3485c1d">2026 LNA Seminars</CategoryName>
    <PRADateTrigger xmlns="4f9c820c-e7e2-444d-97ee-45f2b3485c1d" xsi:nil="true"/>
    <PRAText2 xmlns="4f9c820c-e7e2-444d-97ee-45f2b3485c1d" xsi:nil="true"/>
    <MāoriFunction xmlns="f8258520-c0a9-44ff-950c-dcf144ec7b27">Te whakaū kounga i ngā kura</MāoriFunction>
    <_dlc_DocId xmlns="93b6df4a-a6fa-462b-b160-1ebb5fd89a4e">NZQA-1900786424-1349</_dlc_DocId>
    <_dlc_DocIdUrl xmlns="93b6df4a-a6fa-462b-b160-1ebb5fd89a4e">
      <Url>https://nzqa.sharepoint.com/sites/MT-Seminars/_layouts/15/DocIdRedir.aspx?ID=NZQA-1900786424-1349</Url>
      <Description>NZQA-1900786424-1349</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48907EE-4C7D-41D6-9B7C-B5250CEE9F81}">
  <ds:schemaRefs>
    <ds:schemaRef ds:uri="15ffb055-6eb4-45a1-bc20-bf2ac0d420da"/>
    <ds:schemaRef ds:uri="4f9c820c-e7e2-444d-97ee-45f2b3485c1d"/>
    <ds:schemaRef ds:uri="725c79e5-42ce-4aa0-ac78-b6418001f0d2"/>
    <ds:schemaRef ds:uri="9041ebba-a81c-4d56-bb33-df1ee4123f66"/>
    <ds:schemaRef ds:uri="93b6df4a-a6fa-462b-b160-1ebb5fd89a4e"/>
    <ds:schemaRef ds:uri="9e1925e4-69c2-42cd-b8a6-b1240cf8517d"/>
    <ds:schemaRef ds:uri="c91a514c-9034-4fa3-897a-8352025b26ed"/>
    <ds:schemaRef ds:uri="f8258520-c0a9-44ff-950c-dcf144ec7b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AFFF5EA-13BA-48C7-9912-10CA857CFA3C}">
  <ds:schemaRefs>
    <ds:schemaRef ds:uri="f8258520-c0a9-44ff-950c-dcf144ec7b27"/>
    <ds:schemaRef ds:uri="http://schemas.microsoft.com/office/2006/documentManagement/types"/>
    <ds:schemaRef ds:uri="http://schemas.openxmlformats.org/package/2006/metadata/core-properties"/>
    <ds:schemaRef ds:uri="725c79e5-42ce-4aa0-ac78-b6418001f0d2"/>
    <ds:schemaRef ds:uri="4f9c820c-e7e2-444d-97ee-45f2b3485c1d"/>
    <ds:schemaRef ds:uri="9e1925e4-69c2-42cd-b8a6-b1240cf8517d"/>
    <ds:schemaRef ds:uri="http://purl.org/dc/dcmitype/"/>
    <ds:schemaRef ds:uri="http://purl.org/dc/elements/1.1/"/>
    <ds:schemaRef ds:uri="93b6df4a-a6fa-462b-b160-1ebb5fd89a4e"/>
    <ds:schemaRef ds:uri="9041ebba-a81c-4d56-bb33-df1ee4123f66"/>
    <ds:schemaRef ds:uri="http://www.w3.org/XML/1998/namespace"/>
    <ds:schemaRef ds:uri="http://schemas.microsoft.com/office/2006/metadata/properties"/>
    <ds:schemaRef ds:uri="http://purl.org/dc/terms/"/>
    <ds:schemaRef ds:uri="http://schemas.microsoft.com/office/infopath/2007/PartnerControls"/>
    <ds:schemaRef ds:uri="15ffb055-6eb4-45a1-bc20-bf2ac0d420da"/>
    <ds:schemaRef ds:uri="c91a514c-9034-4fa3-897a-8352025b26ed"/>
  </ds:schemaRefs>
</ds:datastoreItem>
</file>

<file path=customXml/itemProps3.xml><?xml version="1.0" encoding="utf-8"?>
<ds:datastoreItem xmlns:ds="http://schemas.openxmlformats.org/officeDocument/2006/customXml" ds:itemID="{5CBB3ECD-9E21-41A6-9E6F-49879E77B6CA}">
  <ds:schemaRefs>
    <ds:schemaRef ds:uri="http://schemas.microsoft.com/sharepoint/v3/contenttype/forms"/>
  </ds:schemaRefs>
</ds:datastoreItem>
</file>

<file path=customXml/itemProps4.xml><?xml version="1.0" encoding="utf-8"?>
<ds:datastoreItem xmlns:ds="http://schemas.openxmlformats.org/officeDocument/2006/customXml" ds:itemID="{F573FDB4-EB44-4D37-A12D-8A585EC544E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NZQA_Secondary Provider</Template>
  <TotalTime>20</TotalTime>
  <Words>2155</Words>
  <Application>Microsoft Office PowerPoint</Application>
  <PresentationFormat>Widescreen</PresentationFormat>
  <Paragraphs>331</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Aptos</vt:lpstr>
      <vt:lpstr>Arial</vt:lpstr>
      <vt:lpstr>Arial Bold</vt:lpstr>
      <vt:lpstr>Calibri</vt:lpstr>
      <vt:lpstr>Symbol</vt:lpstr>
      <vt:lpstr>Wingdings</vt:lpstr>
      <vt:lpstr>Kete</vt:lpstr>
      <vt:lpstr>Find the LNA Seminar handbook in your email, or in the PN resources on the NZQA website</vt:lpstr>
      <vt:lpstr>Leading National Assessment Seminar </vt:lpstr>
      <vt:lpstr>Agenda</vt:lpstr>
      <vt:lpstr>Potential Qualification changes</vt:lpstr>
      <vt:lpstr>Review and Maintenance Programme (RAMP) Updates</vt:lpstr>
      <vt:lpstr>Updates - Review and Maintenance Programme</vt:lpstr>
      <vt:lpstr>Updates - Review and Maintenance Programme</vt:lpstr>
      <vt:lpstr>NZQA Updates</vt:lpstr>
      <vt:lpstr>Updates – Assessment Matters in 2025</vt:lpstr>
      <vt:lpstr>Updates and reminders  – the co-requisite assessments</vt:lpstr>
      <vt:lpstr>Administration update – the API</vt:lpstr>
      <vt:lpstr>Polly 2026 Text-to-Speech Trial   Expressions of Interest </vt:lpstr>
      <vt:lpstr>Digital-by-default examinations</vt:lpstr>
      <vt:lpstr>Assessment Practice</vt:lpstr>
      <vt:lpstr>Authenticity and the Conditions of Assessment</vt:lpstr>
      <vt:lpstr>Authenticity and the Conditions of Assessment</vt:lpstr>
      <vt:lpstr>Guidance for Marking - How do you mark? </vt:lpstr>
      <vt:lpstr>Quality Assurance</vt:lpstr>
      <vt:lpstr>Quality Assurance - Intervention Framework</vt:lpstr>
      <vt:lpstr>Quality Assurance – Moderation Practice</vt:lpstr>
      <vt:lpstr>Quality Assurance – Pūtake courses</vt:lpstr>
      <vt:lpstr>Consent to Assess</vt:lpstr>
      <vt:lpstr>Extension of Consent – Industry Skills Boards</vt:lpstr>
      <vt:lpstr>Memoranda of Understanding - MOUs</vt:lpstr>
      <vt:lpstr>  Paramanawa Morning Tea </vt:lpstr>
      <vt:lpstr>External Assessment</vt:lpstr>
      <vt:lpstr>Special Assessment Conditions</vt:lpstr>
      <vt:lpstr>Submitted Externals</vt:lpstr>
      <vt:lpstr>Derived Grades</vt:lpstr>
      <vt:lpstr>External Assessment Quality Assurance audits</vt:lpstr>
      <vt:lpstr>Preventing Breaches of Assessment Rules</vt:lpstr>
      <vt:lpstr>Breaches of Assessment Rules</vt:lpstr>
      <vt:lpstr>Preventing Breaches of Assessment Rules</vt:lpstr>
      <vt:lpstr>Support for PNs</vt:lpstr>
      <vt:lpstr>Term 1 webinars listed below</vt:lpstr>
      <vt:lpstr>School NZQA Provider Login Access</vt:lpstr>
      <vt:lpstr>Your PN network</vt:lpstr>
      <vt:lpstr>PN Reminders </vt:lpstr>
      <vt:lpstr>NZQA annual school survey      LNA seminar evaluation</vt:lpstr>
      <vt:lpstr>Kia ora koutou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Alice Wards</dc:creator>
  <cp:lastModifiedBy>Alice Wards</cp:lastModifiedBy>
  <cp:revision>3</cp:revision>
  <cp:lastPrinted>2026-02-13T03:40:39Z</cp:lastPrinted>
  <dcterms:created xsi:type="dcterms:W3CDTF">2026-02-08T19:06:34Z</dcterms:created>
  <dcterms:modified xsi:type="dcterms:W3CDTF">2026-02-17T21:29:56Z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0x010100ECEAAB0C2FC4214196397CD86E32EF3900E8E58E367DAD924EA41FD814755027E2</vt:lpwstr>
  </property>
  <property fmtid="{D5CDD505-2E9C-101B-9397-08002B2CF9AE}" pid="3" name="_dlc_DocIdItemGuid">
    <vt:lpwstr>6e703c9b-24b9-4c88-b779-5e8794eb5bd9</vt:lpwstr>
  </property>
  <property fmtid="{D5CDD505-2E9C-101B-9397-08002B2CF9AE}" pid="4" name="MediaServiceImageTags">
    <vt:lpwstr/>
  </property>
</Properties>
</file>