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  <p:sldMasterId id="2147483661" r:id="rId3"/>
    <p:sldMasterId id="2147483675" r:id="rId4"/>
  </p:sldMasterIdLst>
  <p:notesMasterIdLst>
    <p:notesMasterId r:id="rId31"/>
  </p:notesMasterIdLst>
  <p:handoutMasterIdLst>
    <p:handoutMasterId r:id="rId32"/>
  </p:handoutMasterIdLst>
  <p:sldIdLst>
    <p:sldId id="258" r:id="rId5"/>
    <p:sldId id="392" r:id="rId6"/>
    <p:sldId id="327" r:id="rId7"/>
    <p:sldId id="326" r:id="rId8"/>
    <p:sldId id="325" r:id="rId9"/>
    <p:sldId id="381" r:id="rId10"/>
    <p:sldId id="396" r:id="rId11"/>
    <p:sldId id="383" r:id="rId12"/>
    <p:sldId id="384" r:id="rId13"/>
    <p:sldId id="382" r:id="rId14"/>
    <p:sldId id="386" r:id="rId15"/>
    <p:sldId id="387" r:id="rId16"/>
    <p:sldId id="328" r:id="rId17"/>
    <p:sldId id="388" r:id="rId18"/>
    <p:sldId id="329" r:id="rId19"/>
    <p:sldId id="389" r:id="rId20"/>
    <p:sldId id="280" r:id="rId21"/>
    <p:sldId id="393" r:id="rId22"/>
    <p:sldId id="330" r:id="rId23"/>
    <p:sldId id="390" r:id="rId24"/>
    <p:sldId id="391" r:id="rId25"/>
    <p:sldId id="397" r:id="rId26"/>
    <p:sldId id="385" r:id="rId27"/>
    <p:sldId id="394" r:id="rId28"/>
    <p:sldId id="331" r:id="rId29"/>
    <p:sldId id="395" r:id="rId3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2988E"/>
    <a:srgbClr val="000099"/>
    <a:srgbClr val="0033CC"/>
    <a:srgbClr val="0066FF"/>
    <a:srgbClr val="FFFF99"/>
    <a:srgbClr val="0066CC"/>
    <a:srgbClr val="800000"/>
    <a:srgbClr val="9900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75" autoAdjust="0"/>
    <p:restoredTop sz="94660"/>
  </p:normalViewPr>
  <p:slideViewPr>
    <p:cSldViewPr>
      <p:cViewPr varScale="1">
        <p:scale>
          <a:sx n="109" d="100"/>
          <a:sy n="109" d="100"/>
        </p:scale>
        <p:origin x="171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40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8BC4A-2F7E-4276-8C39-5FDA7C080193}" type="datetimeFigureOut">
              <a:rPr lang="en-NZ" smtClean="0"/>
              <a:t>11/06/2019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53C7B-A7BB-4BAF-8D4B-8B0DF335CFD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95455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9A5D5-C4DF-4D6C-863E-545B2A0DBA03}" type="datetimeFigureOut">
              <a:rPr lang="en-NZ" smtClean="0"/>
              <a:t>11/06/2019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3BAEF-E051-4066-972D-4EC43B1C0AF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69669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3BAEF-E051-4066-972D-4EC43B1C0AF9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1068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81465-4EEB-486D-913B-AD719329BA8C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65003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" y="4896021"/>
            <a:ext cx="9132747" cy="19848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5AC2CA-D342-4E33-AE13-4877FB0269B6}" type="datetimeFigureOut">
              <a:rPr lang="en-NZ" smtClean="0"/>
              <a:pPr/>
              <a:t>11/06/2019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DA9711-30B4-48E5-BDCB-DA0534EE4947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49916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5AC2CA-D342-4E33-AE13-4877FB0269B6}" type="datetimeFigureOut">
              <a:rPr lang="en-NZ" smtClean="0"/>
              <a:pPr/>
              <a:t>11/06/2019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DA9711-30B4-48E5-BDCB-DA0534EE4947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51537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5AC2CA-D342-4E33-AE13-4877FB0269B6}" type="datetimeFigureOut">
              <a:rPr lang="en-NZ" smtClean="0"/>
              <a:pPr/>
              <a:t>11/06/2019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DA9711-30B4-48E5-BDCB-DA0534EE4947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24111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5AC2CA-D342-4E33-AE13-4877FB0269B6}" type="datetimeFigureOut">
              <a:rPr lang="en-NZ" smtClean="0"/>
              <a:pPr/>
              <a:t>11/06/2019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DA9711-30B4-48E5-BDCB-DA0534EE4947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17053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5AC2CA-D342-4E33-AE13-4877FB0269B6}" type="datetimeFigureOut">
              <a:rPr lang="en-NZ" smtClean="0"/>
              <a:pPr/>
              <a:t>11/06/2019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DA9711-30B4-48E5-BDCB-DA0534EE4947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84274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5AC2CA-D342-4E33-AE13-4877FB0269B6}" type="datetimeFigureOut">
              <a:rPr lang="en-NZ" smtClean="0"/>
              <a:pPr/>
              <a:t>11/06/2019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DA9711-30B4-48E5-BDCB-DA0534EE4947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64689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446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C903-EA01-4139-A2C5-598ECBBB044F}" type="datetimeFigureOut">
              <a:rPr lang="en-NZ" smtClean="0"/>
              <a:pPr/>
              <a:t>11/06/2019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6107-3524-4CD0-A308-35DF3D314C10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26147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C903-EA01-4139-A2C5-598ECBBB044F}" type="datetimeFigureOut">
              <a:rPr lang="en-NZ" smtClean="0"/>
              <a:pPr/>
              <a:t>11/06/2019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6107-3524-4CD0-A308-35DF3D314C10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42706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C903-EA01-4139-A2C5-598ECBBB044F}" type="datetimeFigureOut">
              <a:rPr lang="en-NZ" smtClean="0"/>
              <a:pPr/>
              <a:t>11/06/2019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6107-3524-4CD0-A308-35DF3D314C10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47751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C903-EA01-4139-A2C5-598ECBBB044F}" type="datetimeFigureOut">
              <a:rPr lang="en-NZ" smtClean="0"/>
              <a:pPr/>
              <a:t>11/06/2019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6107-3524-4CD0-A308-35DF3D314C10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57560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" y="4896021"/>
            <a:ext cx="9132747" cy="19848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5AC2CA-D342-4E33-AE13-4877FB0269B6}" type="datetimeFigureOut">
              <a:rPr lang="en-NZ" smtClean="0"/>
              <a:pPr/>
              <a:t>11/06/2019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DA9711-30B4-48E5-BDCB-DA0534EE4947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11426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C903-EA01-4139-A2C5-598ECBBB044F}" type="datetimeFigureOut">
              <a:rPr lang="en-NZ" smtClean="0"/>
              <a:pPr/>
              <a:t>11/06/2019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6107-3524-4CD0-A308-35DF3D314C10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5254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C903-EA01-4139-A2C5-598ECBBB044F}" type="datetimeFigureOut">
              <a:rPr lang="en-NZ" smtClean="0"/>
              <a:pPr/>
              <a:t>11/06/2019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6107-3524-4CD0-A308-35DF3D314C10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32793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C903-EA01-4139-A2C5-598ECBBB044F}" type="datetimeFigureOut">
              <a:rPr lang="en-NZ" smtClean="0"/>
              <a:pPr/>
              <a:t>11/06/2019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6107-3524-4CD0-A308-35DF3D314C10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86747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C903-EA01-4139-A2C5-598ECBBB044F}" type="datetimeFigureOut">
              <a:rPr lang="en-NZ" smtClean="0"/>
              <a:pPr/>
              <a:t>11/06/2019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6107-3524-4CD0-A308-35DF3D314C10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771752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C903-EA01-4139-A2C5-598ECBBB044F}" type="datetimeFigureOut">
              <a:rPr lang="en-NZ" smtClean="0"/>
              <a:pPr/>
              <a:t>11/06/2019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6107-3524-4CD0-A308-35DF3D314C10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698940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C903-EA01-4139-A2C5-598ECBBB044F}" type="datetimeFigureOut">
              <a:rPr lang="en-NZ" smtClean="0"/>
              <a:pPr/>
              <a:t>11/06/2019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6107-3524-4CD0-A308-35DF3D314C10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84425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C903-EA01-4139-A2C5-598ECBBB044F}" type="datetimeFigureOut">
              <a:rPr lang="en-NZ" smtClean="0"/>
              <a:pPr/>
              <a:t>11/06/2019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6107-3524-4CD0-A308-35DF3D314C10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83820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1F2B-161E-4F40-893A-3E049957C6B4}" type="datetimeFigureOut">
              <a:rPr lang="en-NZ" smtClean="0"/>
              <a:pPr/>
              <a:t>11/06/2019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C70E-9620-4EC7-B69C-68273C3C926C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92791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1F2B-161E-4F40-893A-3E049957C6B4}" type="datetimeFigureOut">
              <a:rPr lang="en-NZ" smtClean="0"/>
              <a:pPr/>
              <a:t>11/06/2019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C70E-9620-4EC7-B69C-68273C3C926C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030050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1F2B-161E-4F40-893A-3E049957C6B4}" type="datetimeFigureOut">
              <a:rPr lang="en-NZ" smtClean="0"/>
              <a:pPr/>
              <a:t>11/06/2019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C70E-9620-4EC7-B69C-68273C3C926C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756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5AC2CA-D342-4E33-AE13-4877FB0269B6}" type="datetimeFigureOut">
              <a:rPr lang="en-NZ" smtClean="0"/>
              <a:pPr/>
              <a:t>11/06/2019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DA9711-30B4-48E5-BDCB-DA0534EE4947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205687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1F2B-161E-4F40-893A-3E049957C6B4}" type="datetimeFigureOut">
              <a:rPr lang="en-NZ" smtClean="0"/>
              <a:pPr/>
              <a:t>11/06/2019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C70E-9620-4EC7-B69C-68273C3C926C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409510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1F2B-161E-4F40-893A-3E049957C6B4}" type="datetimeFigureOut">
              <a:rPr lang="en-NZ" smtClean="0"/>
              <a:pPr/>
              <a:t>11/06/2019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C70E-9620-4EC7-B69C-68273C3C926C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226316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1F2B-161E-4F40-893A-3E049957C6B4}" type="datetimeFigureOut">
              <a:rPr lang="en-NZ" smtClean="0"/>
              <a:pPr/>
              <a:t>11/06/2019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C70E-9620-4EC7-B69C-68273C3C926C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30580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1F2B-161E-4F40-893A-3E049957C6B4}" type="datetimeFigureOut">
              <a:rPr lang="en-NZ" smtClean="0"/>
              <a:pPr/>
              <a:t>11/06/2019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C70E-9620-4EC7-B69C-68273C3C926C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209808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1F2B-161E-4F40-893A-3E049957C6B4}" type="datetimeFigureOut">
              <a:rPr lang="en-NZ" smtClean="0"/>
              <a:pPr/>
              <a:t>11/06/2019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C70E-9620-4EC7-B69C-68273C3C926C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322262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1F2B-161E-4F40-893A-3E049957C6B4}" type="datetimeFigureOut">
              <a:rPr lang="en-NZ" smtClean="0"/>
              <a:pPr/>
              <a:t>11/06/2019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C70E-9620-4EC7-B69C-68273C3C926C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509593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1F2B-161E-4F40-893A-3E049957C6B4}" type="datetimeFigureOut">
              <a:rPr lang="en-NZ" smtClean="0"/>
              <a:pPr/>
              <a:t>11/06/2019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C70E-9620-4EC7-B69C-68273C3C926C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732980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1F2B-161E-4F40-893A-3E049957C6B4}" type="datetimeFigureOut">
              <a:rPr lang="en-NZ" smtClean="0"/>
              <a:pPr/>
              <a:t>11/06/2019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C70E-9620-4EC7-B69C-68273C3C926C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031540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1F2B-161E-4F40-893A-3E049957C6B4}" type="datetimeFigureOut">
              <a:rPr lang="en-NZ" smtClean="0"/>
              <a:pPr/>
              <a:t>11/06/2019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C70E-9620-4EC7-B69C-68273C3C926C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488289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1F2B-161E-4F40-893A-3E049957C6B4}" type="datetimeFigureOut">
              <a:rPr lang="en-NZ" smtClean="0"/>
              <a:pPr/>
              <a:t>11/06/2019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C70E-9620-4EC7-B69C-68273C3C926C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57514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5AC2CA-D342-4E33-AE13-4877FB0269B6}" type="datetimeFigureOut">
              <a:rPr lang="en-NZ" smtClean="0"/>
              <a:pPr/>
              <a:t>11/06/2019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DA9711-30B4-48E5-BDCB-DA0534EE4947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538182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C2CA-D342-4E33-AE13-4877FB0269B6}" type="datetimeFigureOut">
              <a:rPr lang="en-NZ" smtClean="0"/>
              <a:pPr/>
              <a:t>11/06/2019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9711-30B4-48E5-BDCB-DA0534EE4947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950303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C2CA-D342-4E33-AE13-4877FB0269B6}" type="datetimeFigureOut">
              <a:rPr lang="en-NZ" smtClean="0"/>
              <a:pPr/>
              <a:t>11/06/2019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9711-30B4-48E5-BDCB-DA0534EE4947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142651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C2CA-D342-4E33-AE13-4877FB0269B6}" type="datetimeFigureOut">
              <a:rPr lang="en-NZ" smtClean="0"/>
              <a:pPr/>
              <a:t>11/06/2019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9711-30B4-48E5-BDCB-DA0534EE4947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797903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C2CA-D342-4E33-AE13-4877FB0269B6}" type="datetimeFigureOut">
              <a:rPr lang="en-NZ" smtClean="0"/>
              <a:pPr/>
              <a:t>11/06/2019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9711-30B4-48E5-BDCB-DA0534EE4947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018801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C2CA-D342-4E33-AE13-4877FB0269B6}" type="datetimeFigureOut">
              <a:rPr lang="en-NZ" smtClean="0"/>
              <a:pPr/>
              <a:t>11/06/2019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9711-30B4-48E5-BDCB-DA0534EE4947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457437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C2CA-D342-4E33-AE13-4877FB0269B6}" type="datetimeFigureOut">
              <a:rPr lang="en-NZ" smtClean="0"/>
              <a:pPr/>
              <a:t>11/06/2019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9711-30B4-48E5-BDCB-DA0534EE4947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747927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C2CA-D342-4E33-AE13-4877FB0269B6}" type="datetimeFigureOut">
              <a:rPr lang="en-NZ" smtClean="0"/>
              <a:pPr/>
              <a:t>11/06/2019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9711-30B4-48E5-BDCB-DA0534EE4947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505123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C2CA-D342-4E33-AE13-4877FB0269B6}" type="datetimeFigureOut">
              <a:rPr lang="en-NZ" smtClean="0"/>
              <a:pPr/>
              <a:t>11/06/2019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9711-30B4-48E5-BDCB-DA0534EE4947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883927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C2CA-D342-4E33-AE13-4877FB0269B6}" type="datetimeFigureOut">
              <a:rPr lang="en-NZ" smtClean="0"/>
              <a:pPr/>
              <a:t>11/06/2019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9711-30B4-48E5-BDCB-DA0534EE4947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588596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C2CA-D342-4E33-AE13-4877FB0269B6}" type="datetimeFigureOut">
              <a:rPr lang="en-NZ" smtClean="0"/>
              <a:pPr/>
              <a:t>11/06/2019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9711-30B4-48E5-BDCB-DA0534EE4947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1346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5AC2CA-D342-4E33-AE13-4877FB0269B6}" type="datetimeFigureOut">
              <a:rPr lang="en-NZ" smtClean="0"/>
              <a:pPr/>
              <a:t>11/06/2019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DA9711-30B4-48E5-BDCB-DA0534EE4947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887115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C2CA-D342-4E33-AE13-4877FB0269B6}" type="datetimeFigureOut">
              <a:rPr lang="en-NZ" smtClean="0"/>
              <a:pPr/>
              <a:t>11/06/2019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9711-30B4-48E5-BDCB-DA0534EE4947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2765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5AC2CA-D342-4E33-AE13-4877FB0269B6}" type="datetimeFigureOut">
              <a:rPr lang="en-NZ" smtClean="0"/>
              <a:pPr/>
              <a:t>11/06/2019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DA9711-30B4-48E5-BDCB-DA0534EE4947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72320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5AC2CA-D342-4E33-AE13-4877FB0269B6}" type="datetimeFigureOut">
              <a:rPr lang="en-NZ" smtClean="0"/>
              <a:pPr/>
              <a:t>11/06/2019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DA9711-30B4-48E5-BDCB-DA0534EE4947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7116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5AC2CA-D342-4E33-AE13-4877FB0269B6}" type="datetimeFigureOut">
              <a:rPr lang="en-NZ" smtClean="0"/>
              <a:pPr/>
              <a:t>11/06/2019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DA9711-30B4-48E5-BDCB-DA0534EE4947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0463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5AC2CA-D342-4E33-AE13-4877FB0269B6}" type="datetimeFigureOut">
              <a:rPr lang="en-NZ" smtClean="0"/>
              <a:pPr/>
              <a:t>11/06/2019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DA9711-30B4-48E5-BDCB-DA0534EE4947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89096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NZ" dirty="0"/>
              <a:t>Teachers New to NCEA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08920"/>
            <a:ext cx="82296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Presentation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160"/>
            <a:ext cx="9144000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" y="4896021"/>
            <a:ext cx="9132747" cy="198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7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87" r:id="rId14"/>
    <p:sldLayoutId id="2147483701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 baseline="0">
          <a:solidFill>
            <a:srgbClr val="000099"/>
          </a:solidFill>
          <a:latin typeface="+mj-lt"/>
          <a:ea typeface="+mj-ea"/>
          <a:cs typeface="+mj-cs"/>
        </a:defRPr>
      </a:lvl1pPr>
    </p:titleStyle>
    <p:bodyStyle>
      <a:lvl1pPr marL="342900" indent="-342900" algn="ctr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0C903-EA01-4139-A2C5-598ECBBB044F}" type="datetimeFigureOut">
              <a:rPr lang="en-NZ" smtClean="0"/>
              <a:pPr/>
              <a:t>11/06/2019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86107-3524-4CD0-A308-35DF3D314C10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7716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81F2B-161E-4F40-893A-3E049957C6B4}" type="datetimeFigureOut">
              <a:rPr lang="en-NZ" smtClean="0"/>
              <a:pPr/>
              <a:t>11/06/2019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C70E-9620-4EC7-B69C-68273C3C926C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9927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AC2CA-D342-4E33-AE13-4877FB0269B6}" type="datetimeFigureOut">
              <a:rPr lang="en-NZ" smtClean="0"/>
              <a:pPr/>
              <a:t>11/06/2019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A9711-30B4-48E5-BDCB-DA0534EE4947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4786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ZQA-ppt-pictureslid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4" y="332656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3568" y="836712"/>
            <a:ext cx="36724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altLang="en-US" sz="2800" b="1" dirty="0" err="1">
                <a:solidFill>
                  <a:srgbClr val="000099"/>
                </a:solidFill>
              </a:rPr>
              <a:t>Kaupapa</a:t>
            </a:r>
            <a:r>
              <a:rPr lang="en-NZ" altLang="en-US" sz="2800" b="1" dirty="0">
                <a:solidFill>
                  <a:srgbClr val="000099"/>
                </a:solidFill>
              </a:rPr>
              <a:t> Māori </a:t>
            </a:r>
          </a:p>
          <a:p>
            <a:pPr algn="ctr"/>
            <a:r>
              <a:rPr lang="en-NZ" altLang="en-US" sz="2800" b="1" dirty="0">
                <a:solidFill>
                  <a:srgbClr val="000099"/>
                </a:solidFill>
              </a:rPr>
              <a:t>Kura Leaders </a:t>
            </a:r>
          </a:p>
          <a:p>
            <a:pPr algn="ctr"/>
            <a:endParaRPr lang="en-NZ" altLang="en-US" sz="2800" b="1" dirty="0">
              <a:solidFill>
                <a:srgbClr val="000099"/>
              </a:solidFill>
            </a:endParaRPr>
          </a:p>
          <a:p>
            <a:pPr algn="ctr"/>
            <a:r>
              <a:rPr lang="en-NZ" altLang="en-US" sz="2800" b="1" dirty="0">
                <a:solidFill>
                  <a:srgbClr val="000099"/>
                </a:solidFill>
              </a:rPr>
              <a:t>NCEA Seminar</a:t>
            </a:r>
          </a:p>
          <a:p>
            <a:pPr algn="ctr"/>
            <a:r>
              <a:rPr lang="en-NZ" altLang="en-US" sz="2800" b="1" dirty="0">
                <a:solidFill>
                  <a:srgbClr val="000099"/>
                </a:solidFill>
              </a:rPr>
              <a:t>2019</a:t>
            </a:r>
            <a:endParaRPr lang="en-NZ" sz="28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722DA-A5F7-44B7-AAE4-3BBCC9FB7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NZ" sz="3100" dirty="0"/>
              <a:t>Whose Provider</a:t>
            </a:r>
            <a:r>
              <a:rPr lang="en-NZ" dirty="0"/>
              <a:t> Code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63E08C8-C438-4E25-8527-2CD9DDF545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78413"/>
              </p:ext>
            </p:extLst>
          </p:nvPr>
        </p:nvGraphicFramePr>
        <p:xfrm>
          <a:off x="1331640" y="1340768"/>
          <a:ext cx="6480720" cy="35394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566554917"/>
                    </a:ext>
                  </a:extLst>
                </a:gridCol>
                <a:gridCol w="2303776">
                  <a:extLst>
                    <a:ext uri="{9D8B030D-6E8A-4147-A177-3AD203B41FA5}">
                      <a16:colId xmlns:a16="http://schemas.microsoft.com/office/drawing/2014/main" val="2825941259"/>
                    </a:ext>
                  </a:extLst>
                </a:gridCol>
                <a:gridCol w="2160720">
                  <a:extLst>
                    <a:ext uri="{9D8B030D-6E8A-4147-A177-3AD203B41FA5}">
                      <a16:colId xmlns:a16="http://schemas.microsoft.com/office/drawing/2014/main" val="3691944579"/>
                    </a:ext>
                  </a:extLst>
                </a:gridCol>
              </a:tblGrid>
              <a:tr h="7003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Your </a:t>
                      </a:r>
                      <a:r>
                        <a:rPr lang="en-NZ" sz="14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kura</a:t>
                      </a:r>
                      <a:r>
                        <a:rPr lang="en-NZ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 has consent to assess the standard</a:t>
                      </a:r>
                      <a:endParaRPr lang="en-NZ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0" marR="170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The external provider has consent to assess the standard</a:t>
                      </a:r>
                      <a:endParaRPr lang="en-NZ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0" marR="170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Provider code used</a:t>
                      </a:r>
                      <a:endParaRPr lang="en-NZ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0" marR="170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647570"/>
                  </a:ext>
                </a:extLst>
              </a:tr>
              <a:tr h="7003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AE</a:t>
                      </a:r>
                      <a:endParaRPr lang="en-NZ" sz="14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0" marR="170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b="1" dirty="0">
                          <a:effectLst/>
                        </a:rPr>
                        <a:t>AE</a:t>
                      </a:r>
                      <a:endParaRPr lang="en-N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0" marR="170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</a:rPr>
                        <a:t>Report result to NZQA with external provider code in line with the MOU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0" marR="170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154273"/>
                  </a:ext>
                </a:extLst>
              </a:tr>
              <a:tr h="9756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AE</a:t>
                      </a:r>
                      <a:endParaRPr lang="en-NZ" sz="14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0" marR="170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b="1" dirty="0">
                          <a:effectLst/>
                        </a:rPr>
                        <a:t>KAO</a:t>
                      </a:r>
                      <a:endParaRPr lang="en-N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0" marR="170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</a:rPr>
                        <a:t>Apply to NZQA for approval of subcontracting/</a:t>
                      </a:r>
                      <a:r>
                        <a:rPr lang="en-NZ" sz="1200" dirty="0" err="1">
                          <a:effectLst/>
                        </a:rPr>
                        <a:t>whakaaetanga</a:t>
                      </a:r>
                      <a:r>
                        <a:rPr lang="en-NZ" sz="1200" dirty="0">
                          <a:effectLst/>
                        </a:rPr>
                        <a:t> arrangement. </a:t>
                      </a:r>
                      <a:r>
                        <a:rPr lang="en-NZ" sz="1200" dirty="0" err="1">
                          <a:effectLst/>
                        </a:rPr>
                        <a:t>Kōrero</a:t>
                      </a:r>
                      <a:r>
                        <a:rPr lang="en-NZ" sz="1200" dirty="0">
                          <a:effectLst/>
                        </a:rPr>
                        <a:t> </a:t>
                      </a:r>
                      <a:r>
                        <a:rPr lang="en-NZ" sz="1200" dirty="0" err="1">
                          <a:effectLst/>
                        </a:rPr>
                        <a:t>ki</a:t>
                      </a:r>
                      <a:r>
                        <a:rPr lang="en-NZ" sz="1200" dirty="0">
                          <a:effectLst/>
                        </a:rPr>
                        <a:t> </a:t>
                      </a:r>
                      <a:r>
                        <a:rPr lang="en-NZ" sz="1200" dirty="0" err="1">
                          <a:effectLst/>
                        </a:rPr>
                        <a:t>tō</a:t>
                      </a:r>
                      <a:r>
                        <a:rPr lang="en-NZ" sz="1200" dirty="0">
                          <a:effectLst/>
                        </a:rPr>
                        <a:t> SRM. 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0" marR="170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035604"/>
                  </a:ext>
                </a:extLst>
              </a:tr>
              <a:tr h="7003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KAO</a:t>
                      </a:r>
                      <a:endParaRPr lang="en-NZ" sz="14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0" marR="170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b="1" dirty="0">
                          <a:effectLst/>
                        </a:rPr>
                        <a:t>AE</a:t>
                      </a:r>
                      <a:endParaRPr lang="en-N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0" marR="170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</a:rPr>
                        <a:t>Report result to NZQA with external provider code in line with the MOU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0" marR="170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819890"/>
                  </a:ext>
                </a:extLst>
              </a:tr>
              <a:tr h="4629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KAO</a:t>
                      </a:r>
                      <a:endParaRPr lang="en-NZ" sz="14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0" marR="170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b="1" dirty="0">
                          <a:effectLst/>
                        </a:rPr>
                        <a:t>KAO</a:t>
                      </a:r>
                      <a:endParaRPr lang="en-N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0" marR="170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200" dirty="0" err="1">
                          <a:effectLst/>
                        </a:rPr>
                        <a:t>Kāore</a:t>
                      </a:r>
                      <a:r>
                        <a:rPr lang="en-NZ" sz="1200" dirty="0">
                          <a:effectLst/>
                        </a:rPr>
                        <a:t> e </a:t>
                      </a:r>
                      <a:r>
                        <a:rPr lang="en-NZ" sz="1200" dirty="0" err="1">
                          <a:effectLst/>
                        </a:rPr>
                        <a:t>taea</a:t>
                      </a:r>
                      <a:r>
                        <a:rPr lang="en-NZ" sz="1200" dirty="0">
                          <a:effectLst/>
                        </a:rPr>
                        <a:t>/Not able to assess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030" marR="170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627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730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48072"/>
          </a:xfrm>
        </p:spPr>
        <p:txBody>
          <a:bodyPr>
            <a:normAutofit/>
          </a:bodyPr>
          <a:lstStyle/>
          <a:p>
            <a:r>
              <a:rPr lang="en-NZ" sz="2800" dirty="0"/>
              <a:t>Credible Assessment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200" b="1" i="1" dirty="0"/>
              <a:t>I want valid, verifiable and authentic assessment</a:t>
            </a:r>
          </a:p>
          <a:p>
            <a:pPr marL="0" indent="0">
              <a:buNone/>
            </a:pPr>
            <a:r>
              <a:rPr lang="en-NZ" sz="2200" b="1" i="1" dirty="0"/>
              <a:t>Ko </a:t>
            </a:r>
            <a:r>
              <a:rPr lang="en-NZ" sz="2200" b="1" i="1" dirty="0" err="1"/>
              <a:t>te</a:t>
            </a:r>
            <a:r>
              <a:rPr lang="en-NZ" sz="2200" b="1" i="1" dirty="0"/>
              <a:t> </a:t>
            </a:r>
            <a:r>
              <a:rPr lang="en-NZ" sz="2200" b="1" i="1" dirty="0" err="1"/>
              <a:t>tika</a:t>
            </a:r>
            <a:r>
              <a:rPr lang="en-NZ" sz="2200" b="1" i="1" dirty="0"/>
              <a:t> me </a:t>
            </a:r>
            <a:r>
              <a:rPr lang="en-NZ" sz="2200" b="1" i="1" dirty="0" err="1"/>
              <a:t>te</a:t>
            </a:r>
            <a:r>
              <a:rPr lang="en-NZ" sz="2200" b="1" i="1" dirty="0"/>
              <a:t> </a:t>
            </a:r>
            <a:r>
              <a:rPr lang="en-NZ" sz="2200" b="1" i="1" dirty="0" err="1"/>
              <a:t>pono</a:t>
            </a:r>
            <a:endParaRPr lang="en-NZ" sz="2200" b="1" i="1" dirty="0"/>
          </a:p>
          <a:p>
            <a:pPr marL="0" indent="0">
              <a:buNone/>
            </a:pPr>
            <a:endParaRPr lang="en-NZ" sz="2200" b="1" i="1" dirty="0"/>
          </a:p>
          <a:p>
            <a:pPr marL="0" indent="0" algn="l">
              <a:buNone/>
            </a:pP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2854676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NZ" sz="3100" i="1" dirty="0"/>
              <a:t>Credible Assessment</a:t>
            </a:r>
            <a:br>
              <a:rPr lang="en-NZ" sz="2800" i="1" dirty="0"/>
            </a:br>
            <a:endParaRPr lang="en-NZ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816424"/>
          </a:xfrm>
        </p:spPr>
        <p:txBody>
          <a:bodyPr>
            <a:normAutofit/>
          </a:bodyPr>
          <a:lstStyle/>
          <a:p>
            <a:pPr algn="l"/>
            <a:r>
              <a:rPr lang="en-NZ" sz="2200" b="1" dirty="0">
                <a:solidFill>
                  <a:srgbClr val="000099"/>
                </a:solidFill>
              </a:rPr>
              <a:t>Valid: </a:t>
            </a:r>
            <a:r>
              <a:rPr lang="en-NZ" sz="2200" dirty="0"/>
              <a:t>based on the criteria of the standard.</a:t>
            </a:r>
          </a:p>
          <a:p>
            <a:pPr marL="0" indent="0" algn="l">
              <a:buNone/>
            </a:pPr>
            <a:r>
              <a:rPr lang="en-NZ" sz="2200" dirty="0"/>
              <a:t> </a:t>
            </a:r>
          </a:p>
          <a:p>
            <a:pPr algn="l"/>
            <a:r>
              <a:rPr lang="en-NZ" sz="2200" b="1" dirty="0">
                <a:solidFill>
                  <a:srgbClr val="000099"/>
                </a:solidFill>
              </a:rPr>
              <a:t>Verifiable: </a:t>
            </a:r>
            <a:r>
              <a:rPr lang="en-NZ" sz="2200" dirty="0"/>
              <a:t>by being recorded in a way that allows someone else to judge the evidence. </a:t>
            </a:r>
          </a:p>
          <a:p>
            <a:pPr marL="0" indent="0" algn="l">
              <a:buNone/>
            </a:pPr>
            <a:endParaRPr lang="en-NZ" sz="2200" dirty="0"/>
          </a:p>
          <a:p>
            <a:pPr algn="l"/>
            <a:r>
              <a:rPr lang="en-NZ" sz="2200" b="1" dirty="0">
                <a:solidFill>
                  <a:srgbClr val="000099"/>
                </a:solidFill>
              </a:rPr>
              <a:t>Authentic: </a:t>
            </a:r>
            <a:r>
              <a:rPr lang="en-NZ" sz="2200" dirty="0" err="1"/>
              <a:t>ākonga’s</a:t>
            </a:r>
            <a:r>
              <a:rPr lang="en-NZ" sz="2200" dirty="0"/>
              <a:t> own ideas and understanding.</a:t>
            </a:r>
          </a:p>
          <a:p>
            <a:pPr marL="0" indent="0" algn="l">
              <a:buNone/>
            </a:pPr>
            <a:endParaRPr lang="en-NZ" sz="2600" dirty="0"/>
          </a:p>
          <a:p>
            <a:pPr marL="0" indent="0" algn="l">
              <a:buNone/>
            </a:pP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631084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NZ" sz="2800" dirty="0"/>
              <a:t>What’s in your </a:t>
            </a:r>
            <a:r>
              <a:rPr lang="en-NZ" sz="2800" dirty="0" err="1"/>
              <a:t>kura</a:t>
            </a:r>
            <a:r>
              <a:rPr lang="en-NZ" sz="2800" dirty="0"/>
              <a:t> </a:t>
            </a:r>
            <a:r>
              <a:rPr lang="en-NZ" sz="2800" dirty="0" err="1"/>
              <a:t>kete</a:t>
            </a:r>
            <a:r>
              <a:rPr lang="en-NZ" sz="2800" dirty="0"/>
              <a:t>?</a:t>
            </a:r>
            <a:br>
              <a:rPr lang="en-NZ" sz="2800" dirty="0"/>
            </a:br>
            <a:r>
              <a:rPr lang="en-NZ" sz="2800" dirty="0"/>
              <a:t>Ka </a:t>
            </a:r>
            <a:r>
              <a:rPr lang="en-NZ" sz="2800" dirty="0" err="1"/>
              <a:t>tika</a:t>
            </a:r>
            <a:r>
              <a:rPr lang="en-NZ" sz="2800" dirty="0"/>
              <a:t>, ka </a:t>
            </a:r>
            <a:r>
              <a:rPr lang="en-NZ" sz="2800" dirty="0" err="1"/>
              <a:t>pono</a:t>
            </a:r>
            <a:r>
              <a:rPr lang="en-NZ" sz="2800" dirty="0"/>
              <a:t>?</a:t>
            </a:r>
          </a:p>
        </p:txBody>
      </p:sp>
      <p:pic>
        <p:nvPicPr>
          <p:cNvPr id="4" name="Picture 19" descr="991-026">
            <a:extLst>
              <a:ext uri="{FF2B5EF4-FFF2-40B4-BE49-F238E27FC236}">
                <a16:creationId xmlns:a16="http://schemas.microsoft.com/office/drawing/2014/main" id="{49358347-9986-4305-8E40-E06343875F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968" y="1340768"/>
            <a:ext cx="454206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359939-B440-40CA-B1E2-B467FCF65ADA}"/>
              </a:ext>
            </a:extLst>
          </p:cNvPr>
          <p:cNvSpPr txBox="1"/>
          <p:nvPr/>
        </p:nvSpPr>
        <p:spPr>
          <a:xfrm>
            <a:off x="3203848" y="2996952"/>
            <a:ext cx="273630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2800" b="1" dirty="0">
                <a:solidFill>
                  <a:srgbClr val="FF0000"/>
                </a:solidFill>
              </a:rPr>
              <a:t>Credible assessment</a:t>
            </a:r>
          </a:p>
        </p:txBody>
      </p:sp>
    </p:spTree>
    <p:extLst>
      <p:ext uri="{BB962C8B-B14F-4D97-AF65-F5344CB8AC3E}">
        <p14:creationId xmlns:p14="http://schemas.microsoft.com/office/powerpoint/2010/main" val="2966740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Autofit/>
          </a:bodyPr>
          <a:lstStyle/>
          <a:p>
            <a:r>
              <a:rPr lang="en-NZ" sz="2800" dirty="0"/>
              <a:t>Kura with credible assessment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032448"/>
          </a:xfrm>
        </p:spPr>
        <p:txBody>
          <a:bodyPr>
            <a:noAutofit/>
          </a:bodyPr>
          <a:lstStyle/>
          <a:p>
            <a:pPr algn="l"/>
            <a:r>
              <a:rPr lang="en-NZ" sz="2200" dirty="0"/>
              <a:t>critique all assessment materials prior to use</a:t>
            </a:r>
          </a:p>
          <a:p>
            <a:pPr algn="l"/>
            <a:endParaRPr lang="en-NZ" sz="2200" dirty="0"/>
          </a:p>
          <a:p>
            <a:pPr algn="l"/>
            <a:r>
              <a:rPr lang="en-NZ" sz="2200" dirty="0"/>
              <a:t>ensure subject specialists verify sufficient strategically selected samples of kaiako grade judgements</a:t>
            </a:r>
            <a:endParaRPr lang="en-NZ" sz="2200" b="1" dirty="0"/>
          </a:p>
          <a:p>
            <a:pPr marL="0" indent="0" algn="l">
              <a:buNone/>
            </a:pPr>
            <a:r>
              <a:rPr lang="en-NZ" sz="2200" dirty="0"/>
              <a:t> </a:t>
            </a:r>
          </a:p>
          <a:p>
            <a:pPr algn="l"/>
            <a:r>
              <a:rPr lang="en-NZ" sz="2200" dirty="0"/>
              <a:t>monitor that all assessed standards are internally moderated before results are reported</a:t>
            </a:r>
          </a:p>
          <a:p>
            <a:pPr algn="l"/>
            <a:endParaRPr lang="en-NZ" sz="2200" dirty="0"/>
          </a:p>
          <a:p>
            <a:pPr algn="l"/>
            <a:r>
              <a:rPr lang="en-NZ" sz="2200" dirty="0"/>
              <a:t>review assessment materials following feedback.     </a:t>
            </a:r>
          </a:p>
        </p:txBody>
      </p:sp>
    </p:spTree>
    <p:extLst>
      <p:ext uri="{BB962C8B-B14F-4D97-AF65-F5344CB8AC3E}">
        <p14:creationId xmlns:p14="http://schemas.microsoft.com/office/powerpoint/2010/main" val="111064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991-026">
            <a:extLst>
              <a:ext uri="{FF2B5EF4-FFF2-40B4-BE49-F238E27FC236}">
                <a16:creationId xmlns:a16="http://schemas.microsoft.com/office/drawing/2014/main" id="{49358347-9986-4305-8E40-E06343875F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264"/>
            <a:ext cx="6403101" cy="517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2801964-1100-4190-9EFF-CB6DE3BE15F4}"/>
              </a:ext>
            </a:extLst>
          </p:cNvPr>
          <p:cNvSpPr/>
          <p:nvPr/>
        </p:nvSpPr>
        <p:spPr>
          <a:xfrm>
            <a:off x="2555776" y="2204864"/>
            <a:ext cx="4572000" cy="224676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/>
            <a:r>
              <a:rPr lang="en-NZ" sz="2800" b="1" dirty="0">
                <a:solidFill>
                  <a:srgbClr val="FF0000"/>
                </a:solidFill>
              </a:rPr>
              <a:t>Kura are confident in their kaiako ability to make assessment decisions consistent with the standard.</a:t>
            </a:r>
          </a:p>
        </p:txBody>
      </p:sp>
    </p:spTree>
    <p:extLst>
      <p:ext uri="{BB962C8B-B14F-4D97-AF65-F5344CB8AC3E}">
        <p14:creationId xmlns:p14="http://schemas.microsoft.com/office/powerpoint/2010/main" val="3823224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454C1-2082-440E-B6F7-E2A31D9CA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92088"/>
          </a:xfrm>
        </p:spPr>
        <p:txBody>
          <a:bodyPr>
            <a:normAutofit/>
          </a:bodyPr>
          <a:lstStyle/>
          <a:p>
            <a:r>
              <a:rPr lang="en-NZ" sz="2800" dirty="0"/>
              <a:t>Equitable access to qualifications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1E313-1406-4D42-9A90-37C27F2F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200" b="1" i="1" dirty="0"/>
              <a:t>I want opportunity for achievement</a:t>
            </a:r>
          </a:p>
          <a:p>
            <a:pPr marL="0" indent="0">
              <a:buNone/>
            </a:pPr>
            <a:r>
              <a:rPr lang="en-NZ" sz="2200" b="1" i="1" dirty="0"/>
              <a:t>Ko </a:t>
            </a:r>
            <a:r>
              <a:rPr lang="en-NZ" sz="2200" b="1" i="1" dirty="0" err="1"/>
              <a:t>te</a:t>
            </a:r>
            <a:r>
              <a:rPr lang="en-NZ" sz="2200" b="1" i="1" dirty="0"/>
              <a:t> mana </a:t>
            </a:r>
            <a:r>
              <a:rPr lang="en-NZ" sz="2200" b="1" i="1" dirty="0" err="1"/>
              <a:t>ōrite</a:t>
            </a:r>
            <a:endParaRPr lang="en-NZ" sz="2200" b="1" i="1" dirty="0"/>
          </a:p>
        </p:txBody>
      </p:sp>
    </p:spTree>
    <p:extLst>
      <p:ext uri="{BB962C8B-B14F-4D97-AF65-F5344CB8AC3E}">
        <p14:creationId xmlns:p14="http://schemas.microsoft.com/office/powerpoint/2010/main" val="279886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56246" y="1891221"/>
            <a:ext cx="3976642" cy="2689907"/>
            <a:chOff x="2101645" y="2092661"/>
            <a:chExt cx="4912526" cy="4811561"/>
          </a:xfrm>
        </p:grpSpPr>
        <p:sp>
          <p:nvSpPr>
            <p:cNvPr id="5" name="AutoShape 3" descr="Blue tissue paper"/>
            <p:cNvSpPr>
              <a:spLocks noChangeArrowheads="1"/>
            </p:cNvSpPr>
            <p:nvPr/>
          </p:nvSpPr>
          <p:spPr bwMode="auto">
            <a:xfrm>
              <a:off x="3072648" y="2550110"/>
              <a:ext cx="3200400" cy="3710843"/>
            </a:xfrm>
            <a:prstGeom prst="triangle">
              <a:avLst>
                <a:gd name="adj" fmla="val 4965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n-US" sz="900">
                <a:ea typeface="ヒラギノ角ゴ Pro W3" pitchFamily="1" charset="-128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5429079" y="2101225"/>
              <a:ext cx="1585092" cy="4161352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 sz="1350" dirty="0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3520323" y="6904222"/>
              <a:ext cx="2305049" cy="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 sz="1350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 flipV="1">
              <a:off x="2101645" y="2092661"/>
              <a:ext cx="1737816" cy="4294925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 sz="1350" dirty="0"/>
            </a:p>
          </p:txBody>
        </p:sp>
      </p:grpSp>
      <p:sp>
        <p:nvSpPr>
          <p:cNvPr id="17" name="Text Box 5">
            <a:extLst>
              <a:ext uri="{FF2B5EF4-FFF2-40B4-BE49-F238E27FC236}">
                <a16:creationId xmlns:a16="http://schemas.microsoft.com/office/drawing/2014/main" id="{AF72BB76-C6AD-4BEF-9AAE-CE375177C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4" y="1126485"/>
            <a:ext cx="44644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1080"/>
              </a:spcBef>
              <a:spcAft>
                <a:spcPts val="0"/>
              </a:spcAft>
            </a:pPr>
            <a:r>
              <a:rPr lang="en-NZ" b="1" dirty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  <a:cs typeface="Times New Roman" panose="02020603050405020304" pitchFamily="18" charset="0"/>
              </a:rPr>
              <a:t>Learning and Assessment </a:t>
            </a:r>
            <a:r>
              <a:rPr lang="en-NZ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Activities at appropriate curriculum/</a:t>
            </a:r>
            <a:r>
              <a:rPr lang="en-NZ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marautanga</a:t>
            </a:r>
            <a:r>
              <a:rPr lang="en-NZ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E72CB2-8636-487E-8557-719B3CF17F2D}"/>
              </a:ext>
            </a:extLst>
          </p:cNvPr>
          <p:cNvSpPr/>
          <p:nvPr/>
        </p:nvSpPr>
        <p:spPr>
          <a:xfrm>
            <a:off x="1786346" y="4323830"/>
            <a:ext cx="1139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080"/>
              </a:spcBef>
              <a:spcAft>
                <a:spcPts val="0"/>
              </a:spcAft>
            </a:pPr>
            <a:r>
              <a:rPr lang="en-NZ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Standards</a:t>
            </a:r>
            <a:endParaRPr lang="en-NZ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9" name="Text Box 6">
            <a:extLst>
              <a:ext uri="{FF2B5EF4-FFF2-40B4-BE49-F238E27FC236}">
                <a16:creationId xmlns:a16="http://schemas.microsoft.com/office/drawing/2014/main" id="{C0B4BA93-1188-4505-BEFE-20C94FFAE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9238" y="4323830"/>
            <a:ext cx="29787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1080"/>
              </a:spcBef>
              <a:spcAft>
                <a:spcPts val="0"/>
              </a:spcAft>
            </a:pPr>
            <a:r>
              <a:rPr lang="en-NZ" b="1" dirty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  <a:cs typeface="Times New Roman" panose="02020603050405020304" pitchFamily="18" charset="0"/>
              </a:rPr>
              <a:t>Evidence Collection</a:t>
            </a:r>
            <a:endParaRPr lang="en-N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A5FA13D7-9456-4932-A3DC-EBCF4519E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8808" y="3209377"/>
            <a:ext cx="1170964" cy="8676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endParaRPr lang="en-NZ" sz="1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NZ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Context</a:t>
            </a:r>
            <a:endParaRPr lang="en-N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D5C884-7C10-4A25-AE5B-47ADFE2727C9}"/>
              </a:ext>
            </a:extLst>
          </p:cNvPr>
          <p:cNvSpPr/>
          <p:nvPr/>
        </p:nvSpPr>
        <p:spPr>
          <a:xfrm>
            <a:off x="683568" y="260648"/>
            <a:ext cx="7920880" cy="74994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z="2800" b="1" dirty="0">
                <a:solidFill>
                  <a:srgbClr val="000099"/>
                </a:solidFill>
              </a:rPr>
              <a:t>Connecting Learning and Assessment</a:t>
            </a:r>
          </a:p>
        </p:txBody>
      </p:sp>
    </p:spTree>
    <p:extLst>
      <p:ext uri="{BB962C8B-B14F-4D97-AF65-F5344CB8AC3E}">
        <p14:creationId xmlns:p14="http://schemas.microsoft.com/office/powerpoint/2010/main" val="407625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454C1-2082-440E-B6F7-E2A31D9CA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92088"/>
          </a:xfrm>
        </p:spPr>
        <p:txBody>
          <a:bodyPr>
            <a:normAutofit/>
          </a:bodyPr>
          <a:lstStyle/>
          <a:p>
            <a:r>
              <a:rPr lang="en-NZ" sz="2800" dirty="0"/>
              <a:t>Context for discussion – Waka </a:t>
            </a:r>
            <a:r>
              <a:rPr lang="en-NZ" sz="2800" dirty="0" err="1"/>
              <a:t>ama</a:t>
            </a:r>
            <a:endParaRPr lang="en-NZ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1E313-1406-4D42-9A90-37C27F2F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2664296"/>
          </a:xfrm>
        </p:spPr>
        <p:txBody>
          <a:bodyPr>
            <a:normAutofit lnSpcReduction="10000"/>
          </a:bodyPr>
          <a:lstStyle/>
          <a:p>
            <a:pPr algn="l"/>
            <a:r>
              <a:rPr lang="en-NZ" sz="2000" dirty="0"/>
              <a:t>Identify possible learning and skills development you want to include. </a:t>
            </a:r>
          </a:p>
          <a:p>
            <a:pPr marL="0" indent="0" algn="l">
              <a:buNone/>
            </a:pPr>
            <a:endParaRPr lang="en-NZ" sz="2000" dirty="0"/>
          </a:p>
          <a:p>
            <a:pPr algn="l"/>
            <a:r>
              <a:rPr lang="en-NZ" sz="2000" dirty="0"/>
              <a:t>Identify possible standards to assess students against/collect evidence for.</a:t>
            </a:r>
            <a:r>
              <a:rPr lang="en-NZ" dirty="0"/>
              <a:t> </a:t>
            </a:r>
          </a:p>
          <a:p>
            <a:pPr marL="0" indent="0" algn="l">
              <a:buNone/>
            </a:pPr>
            <a:endParaRPr lang="en-NZ" dirty="0"/>
          </a:p>
          <a:p>
            <a:pPr algn="l"/>
            <a:r>
              <a:rPr lang="en-NZ" sz="2000" dirty="0"/>
              <a:t>How are you going to collect the evidence?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87F5FA-2D18-4C1B-A073-AB7311D49B9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933056"/>
            <a:ext cx="3693096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24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246FA-E827-448D-B595-ECC06977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260648"/>
            <a:ext cx="8266176" cy="936104"/>
          </a:xfrm>
        </p:spPr>
        <p:txBody>
          <a:bodyPr>
            <a:normAutofit/>
          </a:bodyPr>
          <a:lstStyle/>
          <a:p>
            <a:r>
              <a:rPr lang="en-NZ" sz="2800" dirty="0"/>
              <a:t>Contextualised Learning and Assessment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406D1-1264-4F00-AF08-EA766CD93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1217875"/>
            <a:ext cx="8229600" cy="3672408"/>
          </a:xfrm>
        </p:spPr>
        <p:txBody>
          <a:bodyPr>
            <a:normAutofit lnSpcReduction="10000"/>
          </a:bodyPr>
          <a:lstStyle/>
          <a:p>
            <a:pPr algn="l"/>
            <a:r>
              <a:rPr lang="en-NZ" sz="2200" dirty="0"/>
              <a:t>uses </a:t>
            </a:r>
            <a:r>
              <a:rPr lang="en-NZ" sz="2200" dirty="0" err="1"/>
              <a:t>kaupapa</a:t>
            </a:r>
            <a:r>
              <a:rPr lang="en-NZ" sz="2200" dirty="0"/>
              <a:t> Māori activities to gather evidence of assessment</a:t>
            </a:r>
          </a:p>
          <a:p>
            <a:pPr marL="0" indent="0" algn="l">
              <a:buNone/>
            </a:pPr>
            <a:endParaRPr lang="en-NZ" sz="2200" dirty="0"/>
          </a:p>
          <a:p>
            <a:pPr algn="l"/>
            <a:r>
              <a:rPr lang="en-NZ" sz="2200" dirty="0"/>
              <a:t>recognises the local curriculum of the </a:t>
            </a:r>
            <a:r>
              <a:rPr lang="en-NZ" sz="2200" dirty="0" err="1"/>
              <a:t>kura</a:t>
            </a:r>
            <a:endParaRPr lang="en-NZ" sz="2200" dirty="0"/>
          </a:p>
          <a:p>
            <a:pPr marL="0" indent="0" algn="l">
              <a:buNone/>
            </a:pPr>
            <a:endParaRPr lang="en-NZ" sz="2200" dirty="0"/>
          </a:p>
          <a:p>
            <a:pPr algn="l"/>
            <a:r>
              <a:rPr lang="en-NZ" sz="2200" dirty="0"/>
              <a:t>validates authentic learning and assessment</a:t>
            </a:r>
          </a:p>
          <a:p>
            <a:pPr marL="0" indent="0" algn="l">
              <a:buNone/>
            </a:pPr>
            <a:endParaRPr lang="en-NZ" sz="2200" dirty="0"/>
          </a:p>
          <a:p>
            <a:pPr algn="l"/>
            <a:r>
              <a:rPr lang="en-NZ" sz="2200" dirty="0"/>
              <a:t>can better engage </a:t>
            </a:r>
            <a:r>
              <a:rPr lang="en-NZ" sz="2200" dirty="0" err="1"/>
              <a:t>ākonga</a:t>
            </a:r>
            <a:r>
              <a:rPr lang="en-NZ" sz="2200" dirty="0"/>
              <a:t> in assessment</a:t>
            </a:r>
          </a:p>
          <a:p>
            <a:pPr marL="0" indent="0" algn="l">
              <a:buNone/>
            </a:pPr>
            <a:endParaRPr lang="en-NZ" sz="2200" dirty="0"/>
          </a:p>
          <a:p>
            <a:pPr algn="l"/>
            <a:r>
              <a:rPr lang="en-NZ" sz="2200" dirty="0"/>
              <a:t>can reduce student workload.</a:t>
            </a:r>
          </a:p>
        </p:txBody>
      </p:sp>
    </p:spTree>
    <p:extLst>
      <p:ext uri="{BB962C8B-B14F-4D97-AF65-F5344CB8AC3E}">
        <p14:creationId xmlns:p14="http://schemas.microsoft.com/office/powerpoint/2010/main" val="4096544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D2E69-9235-4A56-8148-540221233B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</p:spPr>
        <p:txBody>
          <a:bodyPr>
            <a:normAutofit/>
          </a:bodyPr>
          <a:lstStyle/>
          <a:p>
            <a:r>
              <a:rPr lang="en-NZ" sz="2800" dirty="0" err="1"/>
              <a:t>Hōtaka</a:t>
            </a:r>
            <a:r>
              <a:rPr lang="en-NZ" sz="2800" dirty="0"/>
              <a:t> </a:t>
            </a:r>
            <a:r>
              <a:rPr lang="en-NZ" sz="2800" dirty="0" err="1"/>
              <a:t>mō</a:t>
            </a:r>
            <a:r>
              <a:rPr lang="en-NZ" sz="2800" dirty="0"/>
              <a:t> </a:t>
            </a:r>
            <a:r>
              <a:rPr lang="en-NZ" sz="2800" dirty="0" err="1"/>
              <a:t>te</a:t>
            </a:r>
            <a:r>
              <a:rPr lang="en-NZ" sz="2800" dirty="0"/>
              <a:t> </a:t>
            </a:r>
            <a:r>
              <a:rPr lang="en-NZ" sz="2800" dirty="0" err="1"/>
              <a:t>rā</a:t>
            </a:r>
            <a:endParaRPr lang="en-NZ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15EDE1-2F10-4140-A38E-6B517D8247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340768"/>
            <a:ext cx="7772400" cy="3816424"/>
          </a:xfrm>
        </p:spPr>
        <p:txBody>
          <a:bodyPr>
            <a:normAutofit fontScale="62500" lnSpcReduction="20000"/>
          </a:bodyPr>
          <a:lstStyle/>
          <a:p>
            <a:pPr algn="l">
              <a:spcBef>
                <a:spcPts val="0"/>
              </a:spcBef>
            </a:pPr>
            <a:r>
              <a:rPr lang="en-NZ" b="1" dirty="0">
                <a:solidFill>
                  <a:schemeClr val="tx1"/>
                </a:solidFill>
              </a:rPr>
              <a:t>8.45am -10.30am</a:t>
            </a:r>
            <a:r>
              <a:rPr lang="en-NZ" dirty="0">
                <a:solidFill>
                  <a:schemeClr val="tx1"/>
                </a:solidFill>
              </a:rPr>
              <a:t>		</a:t>
            </a:r>
            <a:r>
              <a:rPr lang="en-NZ" b="1" dirty="0">
                <a:solidFill>
                  <a:schemeClr val="tx1"/>
                </a:solidFill>
              </a:rPr>
              <a:t>Appropriate Course Design </a:t>
            </a:r>
          </a:p>
          <a:p>
            <a:pPr algn="l">
              <a:spcBef>
                <a:spcPts val="0"/>
              </a:spcBef>
            </a:pPr>
            <a:r>
              <a:rPr lang="en-NZ" dirty="0">
                <a:solidFill>
                  <a:schemeClr val="tx1"/>
                </a:solidFill>
              </a:rPr>
              <a:t>			</a:t>
            </a:r>
            <a:r>
              <a:rPr lang="en-NZ" i="1" dirty="0">
                <a:solidFill>
                  <a:schemeClr val="tx1"/>
                </a:solidFill>
              </a:rPr>
              <a:t>I want programmes that provide a pathway</a:t>
            </a:r>
          </a:p>
          <a:p>
            <a:pPr algn="l">
              <a:spcBef>
                <a:spcPts val="0"/>
              </a:spcBef>
            </a:pPr>
            <a:endParaRPr lang="en-NZ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NZ" dirty="0">
                <a:solidFill>
                  <a:schemeClr val="tx1"/>
                </a:solidFill>
              </a:rPr>
              <a:t>			</a:t>
            </a:r>
            <a:r>
              <a:rPr lang="en-NZ" b="1" dirty="0">
                <a:solidFill>
                  <a:schemeClr val="tx1"/>
                </a:solidFill>
              </a:rPr>
              <a:t>Credible Assessment Outcomes </a:t>
            </a:r>
          </a:p>
          <a:p>
            <a:pPr algn="l">
              <a:spcBef>
                <a:spcPts val="0"/>
              </a:spcBef>
            </a:pPr>
            <a:r>
              <a:rPr lang="en-NZ" dirty="0">
                <a:solidFill>
                  <a:schemeClr val="tx1"/>
                </a:solidFill>
              </a:rPr>
              <a:t>			</a:t>
            </a:r>
            <a:r>
              <a:rPr lang="en-NZ" i="1" dirty="0">
                <a:solidFill>
                  <a:schemeClr val="tx1"/>
                </a:solidFill>
              </a:rPr>
              <a:t>I want valid, verifiable, authentic assessment</a:t>
            </a:r>
          </a:p>
          <a:p>
            <a:pPr algn="l">
              <a:spcBef>
                <a:spcPts val="0"/>
              </a:spcBef>
            </a:pPr>
            <a:r>
              <a:rPr lang="en-NZ" dirty="0">
                <a:solidFill>
                  <a:schemeClr val="tx1"/>
                </a:solidFill>
              </a:rPr>
              <a:t>	</a:t>
            </a:r>
          </a:p>
          <a:p>
            <a:pPr algn="l"/>
            <a:endParaRPr lang="en-NZ" sz="500" dirty="0">
              <a:solidFill>
                <a:schemeClr val="tx1"/>
              </a:solidFill>
            </a:endParaRPr>
          </a:p>
          <a:p>
            <a:pPr algn="l"/>
            <a:r>
              <a:rPr lang="en-NZ" b="1" dirty="0">
                <a:solidFill>
                  <a:schemeClr val="tx1"/>
                </a:solidFill>
              </a:rPr>
              <a:t>10.30am – 10.50am </a:t>
            </a:r>
            <a:r>
              <a:rPr lang="en-NZ" dirty="0">
                <a:solidFill>
                  <a:schemeClr val="tx1"/>
                </a:solidFill>
              </a:rPr>
              <a:t>	</a:t>
            </a:r>
            <a:r>
              <a:rPr lang="en-NZ" b="1" dirty="0" err="1">
                <a:solidFill>
                  <a:schemeClr val="tx1"/>
                </a:solidFill>
              </a:rPr>
              <a:t>Paramanawa</a:t>
            </a:r>
            <a:r>
              <a:rPr lang="en-NZ" b="1" dirty="0">
                <a:solidFill>
                  <a:schemeClr val="tx1"/>
                </a:solidFill>
              </a:rPr>
              <a:t> - </a:t>
            </a:r>
            <a:r>
              <a:rPr lang="en-NZ" i="1" dirty="0">
                <a:solidFill>
                  <a:schemeClr val="tx1"/>
                </a:solidFill>
              </a:rPr>
              <a:t>I want a coffee and muffins</a:t>
            </a:r>
          </a:p>
          <a:p>
            <a:pPr algn="l"/>
            <a:endParaRPr lang="en-NZ" dirty="0">
              <a:solidFill>
                <a:schemeClr val="tx1"/>
              </a:solidFill>
            </a:endParaRPr>
          </a:p>
          <a:p>
            <a:pPr algn="l"/>
            <a:endParaRPr lang="en-NZ" sz="500" dirty="0">
              <a:solidFill>
                <a:schemeClr val="tx1"/>
              </a:solidFill>
            </a:endParaRPr>
          </a:p>
          <a:p>
            <a:pPr algn="l"/>
            <a:r>
              <a:rPr lang="en-NZ" b="1" dirty="0">
                <a:solidFill>
                  <a:schemeClr val="tx1"/>
                </a:solidFill>
              </a:rPr>
              <a:t>10.50am – 12.30pm   </a:t>
            </a:r>
            <a:r>
              <a:rPr lang="en-NZ" dirty="0">
                <a:solidFill>
                  <a:schemeClr val="tx1"/>
                </a:solidFill>
              </a:rPr>
              <a:t>	</a:t>
            </a:r>
            <a:r>
              <a:rPr lang="en-NZ" b="1" dirty="0">
                <a:solidFill>
                  <a:schemeClr val="tx1"/>
                </a:solidFill>
              </a:rPr>
              <a:t>Equitable Access to Qualifications </a:t>
            </a:r>
          </a:p>
          <a:p>
            <a:pPr algn="l"/>
            <a:r>
              <a:rPr lang="en-NZ" dirty="0">
                <a:solidFill>
                  <a:schemeClr val="tx1"/>
                </a:solidFill>
              </a:rPr>
              <a:t>			</a:t>
            </a:r>
            <a:r>
              <a:rPr lang="en-NZ" i="1" dirty="0">
                <a:solidFill>
                  <a:schemeClr val="tx1"/>
                </a:solidFill>
              </a:rPr>
              <a:t>I want opportunity for achievement</a:t>
            </a:r>
            <a:endParaRPr lang="en-NZ" dirty="0">
              <a:solidFill>
                <a:schemeClr val="tx1"/>
              </a:solidFill>
            </a:endParaRPr>
          </a:p>
          <a:p>
            <a:pPr algn="l"/>
            <a:r>
              <a:rPr lang="en-NZ" sz="1050" dirty="0">
                <a:solidFill>
                  <a:schemeClr val="tx1"/>
                </a:solidFill>
              </a:rPr>
              <a:t>			</a:t>
            </a:r>
          </a:p>
          <a:p>
            <a:pPr algn="l"/>
            <a:r>
              <a:rPr lang="en-NZ" sz="1050" dirty="0">
                <a:solidFill>
                  <a:schemeClr val="tx1"/>
                </a:solidFill>
              </a:rPr>
              <a:t>		                      	</a:t>
            </a:r>
            <a:r>
              <a:rPr lang="en-NZ" b="1" dirty="0">
                <a:solidFill>
                  <a:schemeClr val="tx1"/>
                </a:solidFill>
              </a:rPr>
              <a:t>Evaluation of Achievement Outcomes </a:t>
            </a:r>
          </a:p>
          <a:p>
            <a:pPr algn="l"/>
            <a:r>
              <a:rPr lang="en-NZ" dirty="0">
                <a:solidFill>
                  <a:schemeClr val="tx1"/>
                </a:solidFill>
              </a:rPr>
              <a:t>			</a:t>
            </a:r>
            <a:r>
              <a:rPr lang="en-NZ" i="1" dirty="0">
                <a:solidFill>
                  <a:schemeClr val="tx1"/>
                </a:solidFill>
              </a:rPr>
              <a:t>I want feedback that leads to improvement</a:t>
            </a:r>
          </a:p>
          <a:p>
            <a:pPr algn="l"/>
            <a:endParaRPr lang="en-NZ" dirty="0"/>
          </a:p>
          <a:p>
            <a:r>
              <a:rPr lang="en-NZ" i="1" dirty="0">
                <a:solidFill>
                  <a:schemeClr val="tx1"/>
                </a:solidFill>
              </a:rPr>
              <a:t>Kia </a:t>
            </a:r>
            <a:r>
              <a:rPr lang="en-NZ" i="1" dirty="0" err="1">
                <a:solidFill>
                  <a:schemeClr val="tx1"/>
                </a:solidFill>
              </a:rPr>
              <a:t>noho</a:t>
            </a:r>
            <a:r>
              <a:rPr lang="en-NZ" i="1" dirty="0">
                <a:solidFill>
                  <a:schemeClr val="tx1"/>
                </a:solidFill>
              </a:rPr>
              <a:t> </a:t>
            </a:r>
            <a:r>
              <a:rPr lang="en-NZ" i="1" dirty="0" err="1">
                <a:solidFill>
                  <a:schemeClr val="tx1"/>
                </a:solidFill>
              </a:rPr>
              <a:t>takatu</a:t>
            </a:r>
            <a:r>
              <a:rPr lang="en-NZ" i="1" dirty="0">
                <a:solidFill>
                  <a:schemeClr val="tx1"/>
                </a:solidFill>
              </a:rPr>
              <a:t> </a:t>
            </a:r>
            <a:r>
              <a:rPr lang="en-NZ" i="1" dirty="0" err="1">
                <a:solidFill>
                  <a:schemeClr val="tx1"/>
                </a:solidFill>
              </a:rPr>
              <a:t>ki</a:t>
            </a:r>
            <a:r>
              <a:rPr lang="en-NZ" i="1" dirty="0">
                <a:solidFill>
                  <a:schemeClr val="tx1"/>
                </a:solidFill>
              </a:rPr>
              <a:t> </a:t>
            </a:r>
            <a:r>
              <a:rPr lang="en-NZ" i="1" dirty="0" err="1">
                <a:solidFill>
                  <a:schemeClr val="tx1"/>
                </a:solidFill>
              </a:rPr>
              <a:t>tō</a:t>
            </a:r>
            <a:r>
              <a:rPr lang="en-NZ" i="1" dirty="0">
                <a:solidFill>
                  <a:schemeClr val="tx1"/>
                </a:solidFill>
              </a:rPr>
              <a:t> </a:t>
            </a:r>
            <a:r>
              <a:rPr lang="en-NZ" i="1" dirty="0" err="1">
                <a:solidFill>
                  <a:schemeClr val="tx1"/>
                </a:solidFill>
              </a:rPr>
              <a:t>āmua</a:t>
            </a:r>
            <a:r>
              <a:rPr lang="en-NZ" i="1" dirty="0">
                <a:solidFill>
                  <a:schemeClr val="tx1"/>
                </a:solidFill>
              </a:rPr>
              <a:t> </a:t>
            </a:r>
            <a:r>
              <a:rPr lang="en-NZ" i="1" dirty="0" err="1">
                <a:solidFill>
                  <a:schemeClr val="tx1"/>
                </a:solidFill>
              </a:rPr>
              <a:t>ao</a:t>
            </a:r>
            <a:r>
              <a:rPr lang="en-NZ" i="1" dirty="0">
                <a:solidFill>
                  <a:schemeClr val="tx1"/>
                </a:solidFill>
              </a:rPr>
              <a:t> </a:t>
            </a:r>
            <a:r>
              <a:rPr lang="en-NZ" i="1" dirty="0">
                <a:solidFill>
                  <a:srgbClr val="FF0000"/>
                </a:solidFill>
              </a:rPr>
              <a:t>Qualify the Future World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83097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BC60C-D289-4B32-B1B2-8C1AA929F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3701"/>
            <a:ext cx="8229600" cy="759035"/>
          </a:xfrm>
        </p:spPr>
        <p:txBody>
          <a:bodyPr>
            <a:normAutofit/>
          </a:bodyPr>
          <a:lstStyle/>
          <a:p>
            <a:r>
              <a:rPr lang="en-NZ" sz="2800" dirty="0"/>
              <a:t>Other </a:t>
            </a:r>
            <a:r>
              <a:rPr lang="en-NZ" sz="2800" dirty="0" err="1"/>
              <a:t>kaupapa</a:t>
            </a:r>
            <a:r>
              <a:rPr lang="en-NZ" sz="2800" dirty="0"/>
              <a:t> Māori activities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F093D8-D6B8-47F9-9FE6-57CAF4D107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512" y="1192734"/>
            <a:ext cx="2324100" cy="152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048BBC-2C4D-4007-A49C-B010C1290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08" y="3284984"/>
            <a:ext cx="2403464" cy="13599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AB21C0-BB32-4494-9D0A-40B42CED5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650" y="1192734"/>
            <a:ext cx="2343150" cy="14382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3EF4C33-75B9-4929-B811-8E8587A4B695}"/>
              </a:ext>
            </a:extLst>
          </p:cNvPr>
          <p:cNvSpPr/>
          <p:nvPr/>
        </p:nvSpPr>
        <p:spPr>
          <a:xfrm>
            <a:off x="3133585" y="1096554"/>
            <a:ext cx="2880320" cy="32403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/>
              <a:t>Use one of these </a:t>
            </a:r>
            <a:r>
              <a:rPr lang="en-NZ" dirty="0" err="1"/>
              <a:t>kaupapa</a:t>
            </a:r>
            <a:r>
              <a:rPr lang="en-NZ" dirty="0"/>
              <a:t> to complete the template on </a:t>
            </a:r>
            <a:r>
              <a:rPr lang="en-NZ"/>
              <a:t>page </a:t>
            </a:r>
            <a:r>
              <a:rPr lang="en-NZ">
                <a:solidFill>
                  <a:srgbClr val="C00000"/>
                </a:solidFill>
              </a:rPr>
              <a:t>12</a:t>
            </a:r>
            <a:endParaRPr lang="en-NZ" dirty="0">
              <a:solidFill>
                <a:srgbClr val="C00000"/>
              </a:solidFill>
            </a:endParaRPr>
          </a:p>
          <a:p>
            <a:pPr algn="ctr"/>
            <a:endParaRPr lang="en-NZ" dirty="0"/>
          </a:p>
          <a:p>
            <a:pPr algn="ctr"/>
            <a:endParaRPr lang="en-NZ" dirty="0"/>
          </a:p>
          <a:p>
            <a:pPr algn="ctr"/>
            <a:r>
              <a:rPr lang="en-NZ" dirty="0"/>
              <a:t> </a:t>
            </a:r>
          </a:p>
          <a:p>
            <a:pPr algn="ctr"/>
            <a:endParaRPr lang="en-NZ" dirty="0"/>
          </a:p>
          <a:p>
            <a:pPr algn="ctr"/>
            <a:r>
              <a:rPr lang="en-NZ" dirty="0"/>
              <a:t>What other activities could you use?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37E220-E48F-4121-A063-D869D6D18818}"/>
              </a:ext>
            </a:extLst>
          </p:cNvPr>
          <p:cNvSpPr/>
          <p:nvPr/>
        </p:nvSpPr>
        <p:spPr>
          <a:xfrm>
            <a:off x="6343650" y="3245829"/>
            <a:ext cx="2343150" cy="1438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C96C10-4542-45DF-99FA-5E477685838A}"/>
              </a:ext>
            </a:extLst>
          </p:cNvPr>
          <p:cNvSpPr txBox="1"/>
          <p:nvPr/>
        </p:nvSpPr>
        <p:spPr>
          <a:xfrm>
            <a:off x="6714245" y="364502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b="1" dirty="0"/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61738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A7191-CDBF-481A-B066-CE0197A26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NZ" sz="3100" dirty="0"/>
              <a:t>Considerations</a:t>
            </a:r>
            <a:r>
              <a:rPr lang="en-NZ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2A0FE-BB12-4CB9-8418-91E20AB96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032448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NZ" sz="2400" b="1" dirty="0"/>
              <a:t>For the kaiako</a:t>
            </a:r>
          </a:p>
          <a:p>
            <a:pPr algn="l"/>
            <a:r>
              <a:rPr lang="en-NZ" sz="2400" dirty="0"/>
              <a:t>Kaiako workload and manageability.</a:t>
            </a:r>
          </a:p>
          <a:p>
            <a:pPr algn="l"/>
            <a:r>
              <a:rPr lang="en-NZ" sz="2400" dirty="0"/>
              <a:t>Subject expertise of kaiako and confidence to deliver.</a:t>
            </a:r>
          </a:p>
          <a:p>
            <a:pPr algn="l"/>
            <a:r>
              <a:rPr lang="en-NZ" sz="2400" dirty="0"/>
              <a:t>Availability of subject expert for verification.</a:t>
            </a:r>
          </a:p>
          <a:p>
            <a:pPr algn="l"/>
            <a:r>
              <a:rPr lang="en-NZ" sz="2400" dirty="0"/>
              <a:t>Learning and assessment resources.</a:t>
            </a:r>
          </a:p>
          <a:p>
            <a:pPr marL="0" indent="0" algn="l">
              <a:buNone/>
            </a:pPr>
            <a:endParaRPr lang="en-NZ" sz="2400" dirty="0"/>
          </a:p>
          <a:p>
            <a:pPr marL="0" indent="0" algn="l">
              <a:buNone/>
            </a:pPr>
            <a:r>
              <a:rPr lang="en-NZ" sz="2400" b="1" dirty="0"/>
              <a:t>For the </a:t>
            </a:r>
            <a:r>
              <a:rPr lang="en-NZ" sz="2400" b="1" dirty="0" err="1"/>
              <a:t>ākonga</a:t>
            </a:r>
            <a:endParaRPr lang="en-NZ" sz="2400" b="1" dirty="0"/>
          </a:p>
          <a:p>
            <a:pPr algn="l"/>
            <a:r>
              <a:rPr lang="en-NZ" sz="2400" dirty="0"/>
              <a:t>Workload.</a:t>
            </a:r>
          </a:p>
          <a:p>
            <a:pPr algn="l"/>
            <a:r>
              <a:rPr lang="en-NZ" sz="2400" dirty="0"/>
              <a:t>What are the </a:t>
            </a:r>
            <a:r>
              <a:rPr lang="en-NZ" sz="2400" dirty="0" err="1"/>
              <a:t>ākonga</a:t>
            </a:r>
            <a:r>
              <a:rPr lang="en-NZ" sz="2400" dirty="0"/>
              <a:t> pathway plans, goals and interests.</a:t>
            </a:r>
          </a:p>
          <a:p>
            <a:pPr algn="l"/>
            <a:r>
              <a:rPr lang="en-NZ" sz="2400" dirty="0"/>
              <a:t>Prior skills and knowledge.</a:t>
            </a:r>
          </a:p>
          <a:p>
            <a:pPr marL="0" indent="0" algn="l">
              <a:buNone/>
            </a:pPr>
            <a:endParaRPr lang="en-NZ" sz="2200" dirty="0"/>
          </a:p>
          <a:p>
            <a:pPr marL="0" indent="0" algn="l">
              <a:buNone/>
            </a:pPr>
            <a:endParaRPr lang="en-NZ" sz="2200" dirty="0"/>
          </a:p>
        </p:txBody>
      </p:sp>
    </p:spTree>
    <p:extLst>
      <p:ext uri="{BB962C8B-B14F-4D97-AF65-F5344CB8AC3E}">
        <p14:creationId xmlns:p14="http://schemas.microsoft.com/office/powerpoint/2010/main" val="3623659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B46F783-C450-4EFF-B729-5E89E8946BC0}"/>
              </a:ext>
            </a:extLst>
          </p:cNvPr>
          <p:cNvSpPr txBox="1">
            <a:spLocks/>
          </p:cNvSpPr>
          <p:nvPr/>
        </p:nvSpPr>
        <p:spPr>
          <a:xfrm>
            <a:off x="323528" y="404664"/>
            <a:ext cx="8229600" cy="57606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3100" dirty="0"/>
              <a:t>Considerations for external assessments</a:t>
            </a:r>
            <a:r>
              <a:rPr lang="en-NZ" dirty="0"/>
              <a:t>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E16A0AE-6363-4FDC-91F0-2B0EEAC2E82D}"/>
              </a:ext>
            </a:extLst>
          </p:cNvPr>
          <p:cNvSpPr txBox="1">
            <a:spLocks/>
          </p:cNvSpPr>
          <p:nvPr/>
        </p:nvSpPr>
        <p:spPr>
          <a:xfrm>
            <a:off x="683568" y="1412776"/>
            <a:ext cx="6336704" cy="223224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en-NZ" sz="2400" b="1" dirty="0"/>
              <a:t>For Kura to apply for:</a:t>
            </a:r>
          </a:p>
          <a:p>
            <a:pPr algn="l"/>
            <a:r>
              <a:rPr lang="en-NZ" sz="2400" dirty="0"/>
              <a:t>translated papers</a:t>
            </a:r>
          </a:p>
          <a:p>
            <a:pPr algn="l"/>
            <a:r>
              <a:rPr lang="en-NZ" sz="2400" dirty="0"/>
              <a:t>Special Assessment Conditions</a:t>
            </a:r>
          </a:p>
          <a:p>
            <a:pPr algn="l"/>
            <a:r>
              <a:rPr lang="en-NZ" sz="2400" dirty="0"/>
              <a:t>Derived Grades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en-NZ" sz="2400" dirty="0"/>
          </a:p>
          <a:p>
            <a:pPr marL="0" indent="0" algn="l">
              <a:buFont typeface="Arial" panose="020B0604020202020204" pitchFamily="34" charset="0"/>
              <a:buNone/>
            </a:pPr>
            <a:endParaRPr lang="en-NZ" sz="2200" dirty="0"/>
          </a:p>
          <a:p>
            <a:pPr marL="0" indent="0" algn="l">
              <a:buFont typeface="Arial" panose="020B0604020202020204" pitchFamily="34" charset="0"/>
              <a:buNone/>
            </a:pPr>
            <a:endParaRPr lang="en-NZ" sz="2200" dirty="0"/>
          </a:p>
        </p:txBody>
      </p:sp>
    </p:spTree>
    <p:extLst>
      <p:ext uri="{BB962C8B-B14F-4D97-AF65-F5344CB8AC3E}">
        <p14:creationId xmlns:p14="http://schemas.microsoft.com/office/powerpoint/2010/main" val="1921210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D82F-6525-4C8F-AB48-CDA4524A0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368152"/>
          </a:xfrm>
        </p:spPr>
        <p:txBody>
          <a:bodyPr>
            <a:noAutofit/>
          </a:bodyPr>
          <a:lstStyle/>
          <a:p>
            <a:r>
              <a:rPr lang="en-NZ" sz="2800" dirty="0"/>
              <a:t>Evaluation of achievement outcomes</a:t>
            </a:r>
            <a:br>
              <a:rPr lang="en-NZ" sz="2800" dirty="0"/>
            </a:br>
            <a:br>
              <a:rPr lang="en-NZ" sz="1800" i="1" dirty="0"/>
            </a:br>
            <a:br>
              <a:rPr lang="en-NZ" sz="1800" i="1" dirty="0"/>
            </a:br>
            <a:endParaRPr lang="en-NZ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A8D3A-3826-4B66-9EA1-7615B01F0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581" y="1664804"/>
            <a:ext cx="8229600" cy="3528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200" b="1" i="1" dirty="0"/>
              <a:t>I want feedback that leads to improvement</a:t>
            </a:r>
          </a:p>
          <a:p>
            <a:pPr marL="0" indent="0">
              <a:buNone/>
            </a:pPr>
            <a:r>
              <a:rPr lang="en-NZ" sz="2200" b="1" i="1" dirty="0" err="1"/>
              <a:t>Mā</a:t>
            </a:r>
            <a:r>
              <a:rPr lang="en-NZ" sz="2200" b="1" i="1" dirty="0"/>
              <a:t> </a:t>
            </a:r>
            <a:r>
              <a:rPr lang="en-NZ" sz="2200" b="1" i="1" dirty="0" err="1"/>
              <a:t>te</a:t>
            </a:r>
            <a:r>
              <a:rPr lang="en-NZ" sz="2200" b="1" i="1" dirty="0"/>
              <a:t> </a:t>
            </a:r>
            <a:r>
              <a:rPr lang="en-NZ" sz="2200" b="1" i="1" dirty="0" err="1"/>
              <a:t>urupare</a:t>
            </a:r>
            <a:r>
              <a:rPr lang="en-NZ" sz="2200" b="1" i="1" dirty="0"/>
              <a:t> ka </a:t>
            </a:r>
            <a:r>
              <a:rPr lang="en-NZ" sz="2200" b="1" i="1" dirty="0" err="1"/>
              <a:t>ora</a:t>
            </a:r>
            <a:r>
              <a:rPr lang="en-NZ" sz="2200" b="1" i="1" dirty="0"/>
              <a:t> ai</a:t>
            </a:r>
          </a:p>
        </p:txBody>
      </p:sp>
    </p:spTree>
    <p:extLst>
      <p:ext uri="{BB962C8B-B14F-4D97-AF65-F5344CB8AC3E}">
        <p14:creationId xmlns:p14="http://schemas.microsoft.com/office/powerpoint/2010/main" val="3459674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2E6DC-B523-4493-B18B-EB38ECD8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>
            <a:noAutofit/>
          </a:bodyPr>
          <a:lstStyle/>
          <a:p>
            <a:r>
              <a:rPr lang="en-NZ" sz="2200" dirty="0"/>
              <a:t>Principle: </a:t>
            </a:r>
            <a:r>
              <a:rPr lang="en-NZ" sz="2200" i="1" dirty="0"/>
              <a:t>The roles and responsibilities of staff leading assessment for qualifications are reviewed and improvement is made where required.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92583-0F7C-4796-9884-AC48B240B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3024336"/>
          </a:xfrm>
        </p:spPr>
        <p:txBody>
          <a:bodyPr>
            <a:normAutofit fontScale="25000" lnSpcReduction="20000"/>
          </a:bodyPr>
          <a:lstStyle/>
          <a:p>
            <a:pPr marL="0" indent="0" algn="l">
              <a:buNone/>
            </a:pPr>
            <a:r>
              <a:rPr lang="en-GB" sz="7200" b="1" dirty="0"/>
              <a:t>The Principal’s Nominee</a:t>
            </a:r>
          </a:p>
          <a:p>
            <a:pPr marL="0" indent="0" algn="l">
              <a:spcAft>
                <a:spcPts val="600"/>
              </a:spcAft>
              <a:buNone/>
            </a:pPr>
            <a:r>
              <a:rPr lang="en-GB" sz="7200" i="1" dirty="0"/>
              <a:t>In schools with effective leadership of assessment for qualifications:</a:t>
            </a:r>
          </a:p>
          <a:p>
            <a:pPr algn="l">
              <a:spcAft>
                <a:spcPts val="600"/>
              </a:spcAft>
            </a:pPr>
            <a:r>
              <a:rPr lang="en-GB" sz="7200" dirty="0"/>
              <a:t>the school acts on the principle that all results reported to NZQA must be credible</a:t>
            </a:r>
            <a:endParaRPr lang="en-NZ" sz="7200" dirty="0"/>
          </a:p>
          <a:p>
            <a:pPr algn="l">
              <a:spcAft>
                <a:spcPts val="600"/>
              </a:spcAft>
            </a:pPr>
            <a:r>
              <a:rPr lang="en-GB" sz="7200" dirty="0"/>
              <a:t>the Principal’s Nominee takes responsibility for the school’s realisation of this principle</a:t>
            </a:r>
            <a:endParaRPr lang="en-NZ" sz="7200" dirty="0"/>
          </a:p>
          <a:p>
            <a:pPr algn="l">
              <a:spcAft>
                <a:spcPts val="600"/>
              </a:spcAft>
            </a:pPr>
            <a:r>
              <a:rPr lang="en-GB" sz="7200" dirty="0"/>
              <a:t>everyone responsible for leading and/or managing assessment systems for national qualifications acts to realise this principle</a:t>
            </a:r>
            <a:endParaRPr lang="en-NZ" sz="7200" dirty="0"/>
          </a:p>
          <a:p>
            <a:pPr algn="l"/>
            <a:r>
              <a:rPr lang="en-GB" sz="7200" dirty="0"/>
              <a:t>the role and responsibilities are reviewed and improvement is made where required.</a:t>
            </a:r>
            <a:endParaRPr lang="en-NZ" sz="7200" dirty="0"/>
          </a:p>
          <a:p>
            <a:endParaRPr lang="en-N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6C58C4-36BC-4D64-B232-76EFFB0EF2D7}"/>
              </a:ext>
            </a:extLst>
          </p:cNvPr>
          <p:cNvSpPr txBox="1"/>
          <p:nvPr/>
        </p:nvSpPr>
        <p:spPr>
          <a:xfrm>
            <a:off x="5220072" y="5373216"/>
            <a:ext cx="36107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(from the Effective Practice in Schools booklet)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20659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7266E-DA0B-4B78-8B4A-69735512A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/>
          </a:bodyPr>
          <a:lstStyle/>
          <a:p>
            <a:r>
              <a:rPr lang="en-NZ" sz="2800" dirty="0"/>
              <a:t>Entries and Results 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32E14E5-5E81-49B3-807A-EF93032B03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41489"/>
            <a:ext cx="1856929" cy="13748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6CD289-948B-4542-A870-E4764EF4B01B}"/>
              </a:ext>
            </a:extLst>
          </p:cNvPr>
          <p:cNvSpPr txBox="1"/>
          <p:nvPr/>
        </p:nvSpPr>
        <p:spPr>
          <a:xfrm>
            <a:off x="2843808" y="1320712"/>
            <a:ext cx="603339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NZ" sz="2200" dirty="0"/>
              <a:t>Accurate and timely submission of entries information and internal results ensures that </a:t>
            </a:r>
            <a:r>
              <a:rPr lang="en-NZ" sz="2200" dirty="0" err="1"/>
              <a:t>ākonga</a:t>
            </a:r>
            <a:r>
              <a:rPr lang="en-NZ" sz="2200" dirty="0"/>
              <a:t> can: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200" dirty="0"/>
              <a:t>gain their qualification in January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200" dirty="0"/>
              <a:t>take their next planned pathway step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200" dirty="0"/>
              <a:t>receive scholarships they are entitled to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200" dirty="0"/>
              <a:t>receive the correct examination papers at their examination centre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200" dirty="0"/>
              <a:t>receive personalised examination papers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200" dirty="0"/>
              <a:t>receive </a:t>
            </a:r>
            <a:r>
              <a:rPr lang="en-NZ" sz="2200"/>
              <a:t>translated papers. </a:t>
            </a:r>
            <a:endParaRPr lang="en-NZ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6C262A-63FC-4854-99AE-86C9B834C2B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90643" y="1877853"/>
            <a:ext cx="1841282" cy="1657350"/>
          </a:xfrm>
          <a:prstGeom prst="rect">
            <a:avLst/>
          </a:prstGeom>
        </p:spPr>
      </p:pic>
      <p:pic>
        <p:nvPicPr>
          <p:cNvPr id="7" name="Picture 6" descr="Image result for maori learners">
            <a:extLst>
              <a:ext uri="{FF2B5EF4-FFF2-40B4-BE49-F238E27FC236}">
                <a16:creationId xmlns:a16="http://schemas.microsoft.com/office/drawing/2014/main" id="{1A998D6F-A4BB-4351-A1CF-63840A828DE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47" y="3596724"/>
            <a:ext cx="1841282" cy="1444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5045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D60B7-82C4-4339-8EAB-039959BAF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</a:bodyPr>
          <a:lstStyle/>
          <a:p>
            <a:r>
              <a:rPr lang="en-NZ" sz="2800" dirty="0"/>
              <a:t>Your thoughts – </a:t>
            </a:r>
            <a:r>
              <a:rPr lang="en-NZ" sz="2800" dirty="0" err="1"/>
              <a:t>Whakaaro</a:t>
            </a:r>
            <a:r>
              <a:rPr lang="en-NZ" sz="2800" dirty="0"/>
              <a:t> </a:t>
            </a:r>
            <a:r>
              <a:rPr lang="en-NZ" sz="2800" dirty="0" err="1"/>
              <a:t>anō</a:t>
            </a:r>
            <a:endParaRPr lang="en-NZ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EB84B-4086-4013-BB88-82D080139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93640"/>
            <a:ext cx="8229600" cy="1080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200" dirty="0"/>
              <a:t>Using the tool, answer the questions to share your </a:t>
            </a:r>
            <a:r>
              <a:rPr lang="en-NZ" sz="2200" dirty="0" err="1"/>
              <a:t>whakaaro</a:t>
            </a:r>
            <a:r>
              <a:rPr lang="en-NZ" sz="2200" dirty="0"/>
              <a:t> on reflection and moving forward.</a:t>
            </a:r>
          </a:p>
          <a:p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443E94-B176-43BE-AD68-FEDBCC746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2386614"/>
            <a:ext cx="1646063" cy="31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79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48072"/>
          </a:xfrm>
        </p:spPr>
        <p:txBody>
          <a:bodyPr>
            <a:normAutofit/>
          </a:bodyPr>
          <a:lstStyle/>
          <a:p>
            <a:r>
              <a:rPr lang="en-NZ" sz="2800" dirty="0"/>
              <a:t>Appropriate Course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28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200" b="1" i="1" dirty="0"/>
              <a:t>I want programmes that provide a pathway</a:t>
            </a:r>
          </a:p>
          <a:p>
            <a:pPr marL="0" indent="0">
              <a:buNone/>
            </a:pPr>
            <a:r>
              <a:rPr lang="en-NZ" sz="2200" b="1" i="1" dirty="0"/>
              <a:t>Te </a:t>
            </a:r>
            <a:r>
              <a:rPr lang="en-NZ" sz="2200" b="1" i="1" dirty="0" err="1"/>
              <a:t>ara</a:t>
            </a:r>
            <a:r>
              <a:rPr lang="en-NZ" sz="2200" b="1" i="1" dirty="0"/>
              <a:t> </a:t>
            </a:r>
            <a:r>
              <a:rPr lang="en-NZ" sz="2200" b="1" i="1" dirty="0" err="1"/>
              <a:t>whakamua</a:t>
            </a:r>
            <a:endParaRPr lang="en-NZ" sz="2200" b="1" i="1" dirty="0"/>
          </a:p>
          <a:p>
            <a:pPr marL="0" indent="0">
              <a:buNone/>
            </a:pPr>
            <a:endParaRPr lang="en-NZ" sz="2200" b="1" i="1" dirty="0"/>
          </a:p>
          <a:p>
            <a:pPr marL="0" indent="0" algn="l">
              <a:buNone/>
            </a:pP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188323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D00FE9F-39C1-47BF-A00C-9269C24E6084}"/>
              </a:ext>
            </a:extLst>
          </p:cNvPr>
          <p:cNvGrpSpPr/>
          <p:nvPr/>
        </p:nvGrpSpPr>
        <p:grpSpPr>
          <a:xfrm>
            <a:off x="1887475" y="620688"/>
            <a:ext cx="5780869" cy="4392488"/>
            <a:chOff x="1887475" y="620688"/>
            <a:chExt cx="5780869" cy="4392488"/>
          </a:xfrm>
        </p:grpSpPr>
        <p:pic>
          <p:nvPicPr>
            <p:cNvPr id="15" name="Picture 14" descr="Beginner Spanish Conversation: Talking About Yourself | Spanish ">
              <a:extLst>
                <a:ext uri="{FF2B5EF4-FFF2-40B4-BE49-F238E27FC236}">
                  <a16:creationId xmlns:a16="http://schemas.microsoft.com/office/drawing/2014/main" id="{7AA65CC5-7554-4664-ACC7-A18F1E526FEF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7475" y="620688"/>
              <a:ext cx="5780869" cy="43924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 Box 2">
              <a:extLst>
                <a:ext uri="{FF2B5EF4-FFF2-40B4-BE49-F238E27FC236}">
                  <a16:creationId xmlns:a16="http://schemas.microsoft.com/office/drawing/2014/main" id="{A444C25F-8C1A-463C-AB9C-2F58AC7D5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0517" y="1025735"/>
              <a:ext cx="952018" cy="3468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NZ" sz="11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Kāore</a:t>
              </a:r>
              <a:r>
                <a:rPr lang="en-NZ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au e </a:t>
              </a:r>
              <a:r>
                <a:rPr lang="en-NZ" sz="11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mōhio</a:t>
              </a:r>
              <a:endParaRPr lang="en-N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2">
              <a:extLst>
                <a:ext uri="{FF2B5EF4-FFF2-40B4-BE49-F238E27FC236}">
                  <a16:creationId xmlns:a16="http://schemas.microsoft.com/office/drawing/2014/main" id="{297B0850-7488-440C-B475-E0106E73B9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7984" y="1258556"/>
              <a:ext cx="864096" cy="4735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NZ" sz="8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He </a:t>
              </a:r>
              <a:r>
                <a:rPr lang="en-NZ" sz="800" i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kaiwhakaora</a:t>
              </a:r>
              <a:r>
                <a:rPr lang="en-NZ" sz="8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NZ" sz="800" i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kararehe</a:t>
              </a:r>
              <a:r>
                <a:rPr lang="en-NZ" sz="8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NZ" sz="800" i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taku</a:t>
              </a:r>
              <a:r>
                <a:rPr lang="en-NZ" sz="8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NZ" sz="800" i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wawata</a:t>
              </a:r>
              <a:endParaRPr lang="en-NZ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2">
              <a:extLst>
                <a:ext uri="{FF2B5EF4-FFF2-40B4-BE49-F238E27FC236}">
                  <a16:creationId xmlns:a16="http://schemas.microsoft.com/office/drawing/2014/main" id="{12C0A847-CFA9-4FD7-A9EC-3F7DCFFBA4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1275" y="967539"/>
              <a:ext cx="952018" cy="4735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NZ" sz="10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Ka mahi au </a:t>
              </a:r>
              <a:r>
                <a:rPr lang="en-NZ" sz="1000" i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hei</a:t>
              </a:r>
              <a:r>
                <a:rPr lang="en-NZ" sz="10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NZ" sz="1000" i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kaiwhakatika</a:t>
              </a:r>
              <a:r>
                <a:rPr lang="en-NZ" sz="10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NZ" sz="1000" i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motokā</a:t>
              </a:r>
              <a:endParaRPr lang="en-N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449395F-4AC7-47B3-8F96-445D631208C3}"/>
              </a:ext>
            </a:extLst>
          </p:cNvPr>
          <p:cNvSpPr/>
          <p:nvPr/>
        </p:nvSpPr>
        <p:spPr>
          <a:xfrm>
            <a:off x="323528" y="260648"/>
            <a:ext cx="8496944" cy="405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NZ" sz="20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are you interested in doing when you leave school?</a:t>
            </a:r>
            <a:endParaRPr lang="en-NZ" sz="2000" dirty="0">
              <a:solidFill>
                <a:srgbClr val="0000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018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48072"/>
          </a:xfrm>
        </p:spPr>
        <p:txBody>
          <a:bodyPr>
            <a:normAutofit/>
          </a:bodyPr>
          <a:lstStyle/>
          <a:p>
            <a:r>
              <a:rPr lang="en-NZ" sz="2800" dirty="0"/>
              <a:t>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3312368"/>
          </a:xfrm>
        </p:spPr>
        <p:txBody>
          <a:bodyPr>
            <a:normAutofit lnSpcReduction="10000"/>
          </a:bodyPr>
          <a:lstStyle/>
          <a:p>
            <a:pPr lvl="0" algn="l"/>
            <a:r>
              <a:rPr lang="en-NZ" sz="2200" dirty="0"/>
              <a:t>What programmes can you currently offer these </a:t>
            </a:r>
            <a:r>
              <a:rPr lang="en-NZ" sz="2200" dirty="0" err="1"/>
              <a:t>ākonga</a:t>
            </a:r>
            <a:r>
              <a:rPr lang="en-NZ" sz="2200" dirty="0"/>
              <a:t>?</a:t>
            </a:r>
          </a:p>
          <a:p>
            <a:pPr marL="0" lvl="0" indent="0" algn="l">
              <a:buNone/>
            </a:pPr>
            <a:endParaRPr lang="en-NZ" sz="2200" dirty="0"/>
          </a:p>
          <a:p>
            <a:pPr lvl="0" algn="l"/>
            <a:r>
              <a:rPr lang="en-NZ" sz="2200" dirty="0"/>
              <a:t>What would you ideally be able to offer these </a:t>
            </a:r>
            <a:r>
              <a:rPr lang="en-NZ" sz="2200" dirty="0" err="1"/>
              <a:t>ākonga</a:t>
            </a:r>
            <a:r>
              <a:rPr lang="en-NZ" sz="2200" dirty="0"/>
              <a:t>?</a:t>
            </a:r>
          </a:p>
          <a:p>
            <a:pPr marL="0" lvl="0" indent="0" algn="l">
              <a:buNone/>
            </a:pPr>
            <a:endParaRPr lang="en-NZ" sz="2200" dirty="0"/>
          </a:p>
          <a:p>
            <a:pPr lvl="0" algn="l"/>
            <a:r>
              <a:rPr lang="en-NZ" sz="2200" dirty="0"/>
              <a:t>What are the barriers that prevent or limit these ideal programmes happening?</a:t>
            </a:r>
          </a:p>
          <a:p>
            <a:pPr marL="0" lvl="0" indent="0" algn="l">
              <a:buNone/>
            </a:pPr>
            <a:endParaRPr lang="en-NZ" sz="2200" dirty="0"/>
          </a:p>
          <a:p>
            <a:pPr lvl="0" algn="l"/>
            <a:r>
              <a:rPr lang="en-NZ" sz="2200" dirty="0"/>
              <a:t>How could these barriers be addressed and who can support this? </a:t>
            </a:r>
          </a:p>
          <a:p>
            <a:pPr marL="0" indent="0" algn="l">
              <a:buNone/>
            </a:pP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680963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BE1D6BFA-2270-4E49-9E0C-DE9890452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7274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DC84B4-E093-421F-BAAA-DD9FD70B13E8}"/>
              </a:ext>
            </a:extLst>
          </p:cNvPr>
          <p:cNvSpPr txBox="1"/>
          <p:nvPr/>
        </p:nvSpPr>
        <p:spPr>
          <a:xfrm>
            <a:off x="2267744" y="3616197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>
                <a:solidFill>
                  <a:srgbClr val="002060"/>
                </a:solidFill>
              </a:rPr>
              <a:t>How do I find out if my </a:t>
            </a:r>
            <a:r>
              <a:rPr lang="en-NZ" dirty="0" err="1">
                <a:solidFill>
                  <a:srgbClr val="002060"/>
                </a:solidFill>
              </a:rPr>
              <a:t>kura</a:t>
            </a:r>
            <a:r>
              <a:rPr lang="en-NZ" dirty="0">
                <a:solidFill>
                  <a:srgbClr val="002060"/>
                </a:solidFill>
              </a:rPr>
              <a:t> has </a:t>
            </a:r>
            <a:r>
              <a:rPr lang="en-NZ" b="1" i="1" dirty="0">
                <a:solidFill>
                  <a:srgbClr val="002060"/>
                </a:solidFill>
              </a:rPr>
              <a:t>Consent to Assess </a:t>
            </a:r>
            <a:r>
              <a:rPr lang="en-NZ" dirty="0">
                <a:solidFill>
                  <a:srgbClr val="002060"/>
                </a:solidFill>
              </a:rPr>
              <a:t>a standard?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E2CBB8-AE31-4AF6-A481-20B8078B0D40}"/>
              </a:ext>
            </a:extLst>
          </p:cNvPr>
          <p:cNvSpPr txBox="1"/>
          <p:nvPr/>
        </p:nvSpPr>
        <p:spPr>
          <a:xfrm>
            <a:off x="971600" y="2004995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Has your school got </a:t>
            </a:r>
            <a:r>
              <a:rPr lang="en-NZ" b="1" i="1" dirty="0">
                <a:solidFill>
                  <a:srgbClr val="FF0000"/>
                </a:solidFill>
              </a:rPr>
              <a:t>Consent to Assess </a:t>
            </a:r>
            <a:r>
              <a:rPr lang="en-NZ" dirty="0"/>
              <a:t>the standard </a:t>
            </a:r>
          </a:p>
          <a:p>
            <a:pPr algn="ctr"/>
            <a:r>
              <a:rPr lang="en-NZ" dirty="0"/>
              <a:t>you want to assess?</a:t>
            </a:r>
          </a:p>
        </p:txBody>
      </p:sp>
      <p:pic>
        <p:nvPicPr>
          <p:cNvPr id="7" name="Picture 2" descr="Image result for stop sign">
            <a:extLst>
              <a:ext uri="{FF2B5EF4-FFF2-40B4-BE49-F238E27FC236}">
                <a16:creationId xmlns:a16="http://schemas.microsoft.com/office/drawing/2014/main" id="{0359CD63-4A04-4E57-990C-B7DAFDEE0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260648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445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96B608-B9C7-483D-832D-A41E794ABA6E}"/>
              </a:ext>
            </a:extLst>
          </p:cNvPr>
          <p:cNvSpPr/>
          <p:nvPr/>
        </p:nvSpPr>
        <p:spPr>
          <a:xfrm>
            <a:off x="604747" y="2060848"/>
            <a:ext cx="807524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1700" dirty="0"/>
              <a:t>Apply for extension to consent </a:t>
            </a:r>
            <a:r>
              <a:rPr lang="en-NZ" dirty="0"/>
              <a:t> if you have a suitable Kaiako, </a:t>
            </a:r>
            <a:r>
              <a:rPr lang="en-NZ" sz="1700" dirty="0"/>
              <a:t>talk to your School Relationship Manager</a:t>
            </a:r>
          </a:p>
          <a:p>
            <a:pPr lvl="0"/>
            <a:r>
              <a:rPr lang="en-NZ" sz="1400" dirty="0"/>
              <a:t> </a:t>
            </a:r>
            <a:endParaRPr lang="en-NZ" dirty="0"/>
          </a:p>
          <a:p>
            <a:pPr lvl="0"/>
            <a:r>
              <a:rPr lang="en-NZ" sz="1700" dirty="0"/>
              <a:t>Use another consented provider </a:t>
            </a:r>
            <a:r>
              <a:rPr lang="en-NZ" dirty="0"/>
              <a:t>with suitable </a:t>
            </a:r>
            <a:r>
              <a:rPr lang="en-NZ" dirty="0" err="1"/>
              <a:t>kaiako</a:t>
            </a:r>
            <a:r>
              <a:rPr lang="en-NZ" sz="1700" dirty="0"/>
              <a:t> </a:t>
            </a:r>
            <a:r>
              <a:rPr lang="en-NZ" sz="1700" dirty="0" err="1"/>
              <a:t>eg</a:t>
            </a:r>
            <a:r>
              <a:rPr lang="en-NZ" sz="1700" dirty="0"/>
              <a:t> another </a:t>
            </a:r>
            <a:r>
              <a:rPr lang="en-NZ" sz="1700" dirty="0" err="1"/>
              <a:t>kura</a:t>
            </a:r>
            <a:r>
              <a:rPr lang="en-NZ" sz="1700" dirty="0"/>
              <a:t>, Te Kura, </a:t>
            </a:r>
          </a:p>
          <a:p>
            <a:pPr lvl="0"/>
            <a:r>
              <a:rPr lang="en-NZ" sz="1700" dirty="0"/>
              <a:t> Virtual Learning Network, Private Training Organisation, etc</a:t>
            </a:r>
          </a:p>
          <a:p>
            <a:pPr lvl="0"/>
            <a:endParaRPr lang="en-NZ" sz="1700" dirty="0"/>
          </a:p>
          <a:p>
            <a:pPr lvl="0"/>
            <a:r>
              <a:rPr lang="en-NZ" sz="1700" dirty="0"/>
              <a:t>Enter into a subcontracting arrangement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7E3135C-DE13-4972-AE21-930DDD36E589}"/>
              </a:ext>
            </a:extLst>
          </p:cNvPr>
          <p:cNvSpPr txBox="1">
            <a:spLocks/>
          </p:cNvSpPr>
          <p:nvPr/>
        </p:nvSpPr>
        <p:spPr>
          <a:xfrm>
            <a:off x="457200" y="764704"/>
            <a:ext cx="8229600" cy="6480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2000" dirty="0"/>
              <a:t>What if I do not have consent or suitable Kaiako to assess a standard?</a:t>
            </a:r>
          </a:p>
        </p:txBody>
      </p:sp>
    </p:spTree>
    <p:extLst>
      <p:ext uri="{BB962C8B-B14F-4D97-AF65-F5344CB8AC3E}">
        <p14:creationId xmlns:p14="http://schemas.microsoft.com/office/powerpoint/2010/main" val="2977187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C9EB1-A2A8-4361-92BE-3AD9C70BF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08112"/>
          </a:xfrm>
        </p:spPr>
        <p:txBody>
          <a:bodyPr>
            <a:normAutofit/>
          </a:bodyPr>
          <a:lstStyle/>
          <a:p>
            <a:r>
              <a:rPr lang="en-NZ" sz="2800" dirty="0"/>
              <a:t>Using another consented provider</a:t>
            </a:r>
            <a:br>
              <a:rPr lang="en-NZ" sz="2800" dirty="0"/>
            </a:br>
            <a:endParaRPr lang="en-NZ" sz="2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94AD9E-0FB5-4FC1-879C-2B4F22EB7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3384376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NZ" sz="2200" dirty="0"/>
              <a:t>A Memorandum of Understanding - He </a:t>
            </a:r>
            <a:r>
              <a:rPr lang="en-NZ" sz="2200" dirty="0" err="1"/>
              <a:t>tūmomo</a:t>
            </a:r>
            <a:r>
              <a:rPr lang="en-NZ" sz="2200" dirty="0"/>
              <a:t> </a:t>
            </a:r>
            <a:r>
              <a:rPr lang="en-NZ" sz="2200" dirty="0" err="1"/>
              <a:t>whakaaetanga</a:t>
            </a:r>
            <a:endParaRPr lang="en-NZ" sz="2200" dirty="0"/>
          </a:p>
          <a:p>
            <a:pPr marL="0" indent="0" algn="l">
              <a:buNone/>
            </a:pPr>
            <a:endParaRPr lang="en-NZ" sz="2400" dirty="0"/>
          </a:p>
          <a:p>
            <a:pPr algn="l"/>
            <a:r>
              <a:rPr lang="en-NZ" sz="2200" dirty="0"/>
              <a:t>documents the relationship between the </a:t>
            </a:r>
            <a:r>
              <a:rPr lang="en-NZ" sz="2200" dirty="0" err="1"/>
              <a:t>kura</a:t>
            </a:r>
            <a:r>
              <a:rPr lang="en-NZ" sz="2200" dirty="0"/>
              <a:t> and the consented assessor</a:t>
            </a:r>
          </a:p>
          <a:p>
            <a:pPr algn="l"/>
            <a:r>
              <a:rPr lang="en-NZ" sz="2200" dirty="0"/>
              <a:t>must be in place before the course starts</a:t>
            </a:r>
          </a:p>
          <a:p>
            <a:pPr algn="l"/>
            <a:r>
              <a:rPr lang="en-NZ" sz="2200" dirty="0"/>
              <a:t>where the external provider code is used to report results.</a:t>
            </a:r>
          </a:p>
          <a:p>
            <a:pPr algn="l"/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77766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C9EB1-A2A8-4361-92BE-3AD9C70BF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92088"/>
          </a:xfrm>
        </p:spPr>
        <p:txBody>
          <a:bodyPr>
            <a:noAutofit/>
          </a:bodyPr>
          <a:lstStyle/>
          <a:p>
            <a:r>
              <a:rPr lang="en-NZ" sz="2800" dirty="0"/>
              <a:t>Using a non-consented provider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94AD9E-0FB5-4FC1-879C-2B4F22EB7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916831"/>
            <a:ext cx="7776864" cy="316835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NZ" sz="2200" dirty="0"/>
              <a:t>Subcontracting - He </a:t>
            </a:r>
            <a:r>
              <a:rPr lang="en-NZ" sz="2200" dirty="0" err="1"/>
              <a:t>momo</a:t>
            </a:r>
            <a:r>
              <a:rPr lang="en-NZ" sz="2200" dirty="0"/>
              <a:t> </a:t>
            </a:r>
            <a:r>
              <a:rPr lang="en-NZ" sz="2200" dirty="0" err="1"/>
              <a:t>whakaaetanga</a:t>
            </a:r>
            <a:endParaRPr lang="en-NZ" sz="2200" dirty="0"/>
          </a:p>
          <a:p>
            <a:pPr marL="0" indent="0" algn="l">
              <a:buNone/>
            </a:pPr>
            <a:endParaRPr lang="en-NZ" sz="2200" dirty="0"/>
          </a:p>
          <a:p>
            <a:pPr algn="l"/>
            <a:r>
              <a:rPr lang="en-NZ" sz="2200" dirty="0"/>
              <a:t>A relationship</a:t>
            </a:r>
            <a:r>
              <a:rPr lang="en-NZ" sz="2200" b="1" dirty="0"/>
              <a:t> </a:t>
            </a:r>
            <a:r>
              <a:rPr lang="en-NZ" sz="2200" dirty="0"/>
              <a:t>between a consented school and a non-consented provider, approved by NZQA.</a:t>
            </a:r>
          </a:p>
          <a:p>
            <a:pPr algn="l"/>
            <a:endParaRPr lang="en-NZ" sz="2200" dirty="0"/>
          </a:p>
          <a:p>
            <a:pPr algn="l"/>
            <a:r>
              <a:rPr lang="en-NZ" sz="2200" dirty="0"/>
              <a:t>Contact your School Relationship Manager (SRM) for further information.</a:t>
            </a:r>
          </a:p>
          <a:p>
            <a:pPr marL="0" indent="0" algn="l">
              <a:buNone/>
            </a:pP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2956482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lide update.potx" id="{45107342-7269-4C5B-B516-BE18E3B3DD63}" vid="{FAAADBC5-7B04-4D4B-B451-F4E968FDACA8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lide update.potx" id="{45107342-7269-4C5B-B516-BE18E3B3DD63}" vid="{828D9E36-ECB1-450C-9A45-BD6B0EF1E88D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lide update.potx" id="{45107342-7269-4C5B-B516-BE18E3B3DD63}" vid="{60832B31-7B48-447F-BA5F-8DEDC8AC8FAC}"/>
    </a:ext>
  </a:extLst>
</a:theme>
</file>

<file path=ppt/theme/theme4.xml><?xml version="1.0" encoding="utf-8"?>
<a:theme xmlns:a="http://schemas.openxmlformats.org/drawingml/2006/main" name="1_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lide update.potx" id="{45107342-7269-4C5B-B516-BE18E3B3DD63}" vid="{7D5C419C-C874-4C17-85C7-4295F82BE87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NZQA powerpoint template March 2015</Template>
  <TotalTime>4835</TotalTime>
  <Words>863</Words>
  <Application>Microsoft Office PowerPoint</Application>
  <PresentationFormat>On-screen Show (4:3)</PresentationFormat>
  <Paragraphs>169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Times New Roman</vt:lpstr>
      <vt:lpstr>ヒラギノ角ゴ Pro W3</vt:lpstr>
      <vt:lpstr>Presentation1</vt:lpstr>
      <vt:lpstr>1_Custom Design</vt:lpstr>
      <vt:lpstr>Custom Design</vt:lpstr>
      <vt:lpstr>1_Presentation1</vt:lpstr>
      <vt:lpstr>PowerPoint Presentation</vt:lpstr>
      <vt:lpstr>Hōtaka mō te rā</vt:lpstr>
      <vt:lpstr>Appropriate Course Design</vt:lpstr>
      <vt:lpstr>PowerPoint Presentation</vt:lpstr>
      <vt:lpstr>Activity</vt:lpstr>
      <vt:lpstr>PowerPoint Presentation</vt:lpstr>
      <vt:lpstr>PowerPoint Presentation</vt:lpstr>
      <vt:lpstr>Using another consented provider </vt:lpstr>
      <vt:lpstr>Using a non-consented provider</vt:lpstr>
      <vt:lpstr>Whose Provider Code</vt:lpstr>
      <vt:lpstr>Credible Assessment Outcomes</vt:lpstr>
      <vt:lpstr>Credible Assessment </vt:lpstr>
      <vt:lpstr>What’s in your kura kete? Ka tika, ka pono?</vt:lpstr>
      <vt:lpstr>Kura with credible assessment practice</vt:lpstr>
      <vt:lpstr>PowerPoint Presentation</vt:lpstr>
      <vt:lpstr>Equitable access to qualifications</vt:lpstr>
      <vt:lpstr>PowerPoint Presentation</vt:lpstr>
      <vt:lpstr>Context for discussion – Waka ama</vt:lpstr>
      <vt:lpstr>Contextualised Learning and Assessment </vt:lpstr>
      <vt:lpstr>Other kaupapa Māori activities </vt:lpstr>
      <vt:lpstr>Considerations </vt:lpstr>
      <vt:lpstr>PowerPoint Presentation</vt:lpstr>
      <vt:lpstr>Evaluation of achievement outcomes   </vt:lpstr>
      <vt:lpstr>Principle: The roles and responsibilities of staff leading assessment for qualifications are reviewed and improvement is made where required. </vt:lpstr>
      <vt:lpstr>Entries and Results  </vt:lpstr>
      <vt:lpstr>Your thoughts – Whakaaro anō</vt:lpstr>
    </vt:vector>
  </TitlesOfParts>
  <Company>New Zealand Qualifications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Gibbison</dc:creator>
  <cp:lastModifiedBy>Robyn Thompson</cp:lastModifiedBy>
  <cp:revision>322</cp:revision>
  <cp:lastPrinted>2019-06-11T03:10:13Z</cp:lastPrinted>
  <dcterms:created xsi:type="dcterms:W3CDTF">2015-06-26T01:28:51Z</dcterms:created>
  <dcterms:modified xsi:type="dcterms:W3CDTF">2019-06-11T03:11:48Z</dcterms:modified>
</cp:coreProperties>
</file>