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79" r:id="rId3"/>
    <p:sldId id="278" r:id="rId4"/>
    <p:sldId id="291" r:id="rId5"/>
    <p:sldId id="289" r:id="rId6"/>
    <p:sldId id="292" r:id="rId7"/>
    <p:sldId id="404" r:id="rId8"/>
    <p:sldId id="425" r:id="rId9"/>
    <p:sldId id="426" r:id="rId10"/>
    <p:sldId id="427" r:id="rId11"/>
    <p:sldId id="428" r:id="rId12"/>
    <p:sldId id="267" r:id="rId13"/>
    <p:sldId id="280" r:id="rId14"/>
    <p:sldId id="275" r:id="rId15"/>
    <p:sldId id="277" r:id="rId16"/>
    <p:sldId id="276" r:id="rId17"/>
    <p:sldId id="273" r:id="rId18"/>
    <p:sldId id="270" r:id="rId19"/>
    <p:sldId id="269" r:id="rId20"/>
    <p:sldId id="271" r:id="rId21"/>
    <p:sldId id="287" r:id="rId22"/>
    <p:sldId id="288" r:id="rId23"/>
    <p:sldId id="272" r:id="rId24"/>
    <p:sldId id="281" r:id="rId25"/>
    <p:sldId id="283" r:id="rId26"/>
    <p:sldId id="284" r:id="rId2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9E"/>
    <a:srgbClr val="F0F4F2"/>
    <a:srgbClr val="66A9C5"/>
    <a:srgbClr val="55692F"/>
    <a:srgbClr val="9CA568"/>
    <a:srgbClr val="174067"/>
    <a:srgbClr val="E4E5E7"/>
    <a:srgbClr val="40484A"/>
    <a:srgbClr val="E31837"/>
    <a:srgbClr val="5261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5" autoAdjust="0"/>
    <p:restoredTop sz="97362" autoAdjust="0"/>
  </p:normalViewPr>
  <p:slideViewPr>
    <p:cSldViewPr snapToGrid="0">
      <p:cViewPr varScale="1">
        <p:scale>
          <a:sx n="101" d="100"/>
          <a:sy n="101" d="100"/>
        </p:scale>
        <p:origin x="14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340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12DEE-1545-45F1-ACCE-A265D2202AAA}" type="datetimeFigureOut">
              <a:rPr lang="en-NZ" smtClean="0"/>
              <a:t>11/03/2020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F4DC2-E80E-4913-8419-C055F9885FE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7401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F4DC2-E80E-4913-8419-C055F9885FE2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95576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80FF6-843E-4D65-8A65-F848C74428F0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34740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E6B91C-835B-4811-81CC-E82D3FB48BC5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2601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E6B91C-835B-4811-81CC-E82D3FB48BC5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3445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E6B91C-835B-4811-81CC-E82D3FB48BC5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27831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3788" y="5186076"/>
            <a:ext cx="5390305" cy="5049504"/>
          </a:xfrm>
        </p:spPr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E6B91C-835B-4811-81CC-E82D3FB48BC5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97329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E6B91C-835B-4811-81CC-E82D3FB48BC5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71424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N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E6B91C-835B-4811-81CC-E82D3FB48BC5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58897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E6B91C-835B-4811-81CC-E82D3FB48BC5}" type="slidenum">
              <a:rPr lang="en-NZ" smtClean="0"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15834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E6B91C-835B-4811-81CC-E82D3FB48BC5}" type="slidenum">
              <a:rPr lang="en-NZ" smtClean="0"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877802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E6B91C-835B-4811-81CC-E82D3FB48BC5}" type="slidenum">
              <a:rPr lang="en-NZ" smtClean="0"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45808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F4DC2-E80E-4913-8419-C055F9885FE2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354993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E6B91C-835B-4811-81CC-E82D3FB48BC5}" type="slidenum">
              <a:rPr lang="en-NZ" smtClean="0"/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75489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E6B91C-835B-4811-81CC-E82D3FB48BC5}" type="slidenum">
              <a:rPr lang="en-NZ" smtClean="0"/>
              <a:t>22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571851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E6B91C-835B-4811-81CC-E82D3FB48BC5}" type="slidenum">
              <a:rPr lang="en-NZ" smtClean="0"/>
              <a:t>23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108774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E6B91C-835B-4811-81CC-E82D3FB48BC5}" type="slidenum">
              <a:rPr lang="en-NZ" smtClean="0"/>
              <a:t>24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439466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E6B91C-835B-4811-81CC-E82D3FB48BC5}" type="slidenum">
              <a:rPr lang="en-NZ" smtClean="0"/>
              <a:t>25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476737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E6B91C-835B-4811-81CC-E82D3FB48BC5}" type="slidenum">
              <a:rPr lang="en-NZ" smtClean="0"/>
              <a:t>26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17727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F4DC2-E80E-4913-8419-C055F9885FE2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19719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F4DC2-E80E-4913-8419-C055F9885FE2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12101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F4DC2-E80E-4913-8419-C055F9885FE2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42256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E6B91C-835B-4811-81CC-E82D3FB48BC5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83051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80FF6-843E-4D65-8A65-F848C74428F0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67335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80FF6-843E-4D65-8A65-F848C74428F0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87971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80FF6-843E-4D65-8A65-F848C74428F0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3870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BEC5-23A5-4435-93B0-42FA6C084C64}" type="datetimeFigureOut">
              <a:rPr lang="en-NZ" smtClean="0"/>
              <a:t>11/03/2020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2432-5EF3-4E6A-8F49-B93F2FA0049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3049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BEC5-23A5-4435-93B0-42FA6C084C64}" type="datetimeFigureOut">
              <a:rPr lang="en-NZ" smtClean="0"/>
              <a:t>11/03/2020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2432-5EF3-4E6A-8F49-B93F2FA0049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74916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BEC5-23A5-4435-93B0-42FA6C084C64}" type="datetimeFigureOut">
              <a:rPr lang="en-NZ" smtClean="0"/>
              <a:t>11/03/2020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2432-5EF3-4E6A-8F49-B93F2FA0049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46070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5AC2CA-D342-4E33-AE13-4877FB0269B6}" type="datetimeFigureOut">
              <a:rPr lang="en-NZ" smtClean="0"/>
              <a:pPr/>
              <a:t>11/03/2020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DA9711-30B4-48E5-BDCB-DA0534EE4947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06854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BEC5-23A5-4435-93B0-42FA6C084C64}" type="datetimeFigureOut">
              <a:rPr lang="en-NZ" smtClean="0"/>
              <a:t>11/03/2020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2432-5EF3-4E6A-8F49-B93F2FA0049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1455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BEC5-23A5-4435-93B0-42FA6C084C64}" type="datetimeFigureOut">
              <a:rPr lang="en-NZ" smtClean="0"/>
              <a:t>11/03/2020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2432-5EF3-4E6A-8F49-B93F2FA0049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26809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BEC5-23A5-4435-93B0-42FA6C084C64}" type="datetimeFigureOut">
              <a:rPr lang="en-NZ" smtClean="0"/>
              <a:t>11/03/2020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2432-5EF3-4E6A-8F49-B93F2FA0049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46660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BEC5-23A5-4435-93B0-42FA6C084C64}" type="datetimeFigureOut">
              <a:rPr lang="en-NZ" smtClean="0"/>
              <a:t>11/03/2020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2432-5EF3-4E6A-8F49-B93F2FA0049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0295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BEC5-23A5-4435-93B0-42FA6C084C64}" type="datetimeFigureOut">
              <a:rPr lang="en-NZ" smtClean="0"/>
              <a:t>11/03/2020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2432-5EF3-4E6A-8F49-B93F2FA0049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2856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BEC5-23A5-4435-93B0-42FA6C084C64}" type="datetimeFigureOut">
              <a:rPr lang="en-NZ" smtClean="0"/>
              <a:t>11/03/2020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2432-5EF3-4E6A-8F49-B93F2FA0049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09061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BEC5-23A5-4435-93B0-42FA6C084C64}" type="datetimeFigureOut">
              <a:rPr lang="en-NZ" smtClean="0"/>
              <a:t>11/03/2020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2432-5EF3-4E6A-8F49-B93F2FA0049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46097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BEC5-23A5-4435-93B0-42FA6C084C64}" type="datetimeFigureOut">
              <a:rPr lang="en-NZ" smtClean="0"/>
              <a:t>11/03/2020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2432-5EF3-4E6A-8F49-B93F2FA0049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99354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2BEC5-23A5-4435-93B0-42FA6C084C64}" type="datetimeFigureOut">
              <a:rPr lang="en-NZ" smtClean="0"/>
              <a:t>11/03/2020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62432-5EF3-4E6A-8F49-B93F2FA0049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2683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67F2DB-440C-4FA6-8A66-49B4FB869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387" y="5669601"/>
            <a:ext cx="1849613" cy="1188399"/>
          </a:xfrm>
          <a:prstGeom prst="rect">
            <a:avLst/>
          </a:prstGeom>
        </p:spPr>
      </p:pic>
      <p:pic>
        <p:nvPicPr>
          <p:cNvPr id="4" name="Picture 3" descr="NZQA-ppt-pictureslide2.jpg">
            <a:extLst>
              <a:ext uri="{FF2B5EF4-FFF2-40B4-BE49-F238E27FC236}">
                <a16:creationId xmlns:a16="http://schemas.microsoft.com/office/drawing/2014/main" id="{49296D54-FDE7-4106-8D93-A3E9D9F623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062" t="9051" r="5901" b="26901"/>
          <a:stretch/>
        </p:blipFill>
        <p:spPr>
          <a:xfrm>
            <a:off x="4985585" y="969265"/>
            <a:ext cx="2172063" cy="21720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07B3CE-A179-4499-8C6B-FADBAAC8467F}"/>
              </a:ext>
            </a:extLst>
          </p:cNvPr>
          <p:cNvSpPr txBox="1"/>
          <p:nvPr/>
        </p:nvSpPr>
        <p:spPr>
          <a:xfrm>
            <a:off x="821296" y="762040"/>
            <a:ext cx="40372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6000" b="1" dirty="0">
                <a:latin typeface="Calibri" panose="020F0502020204030204" pitchFamily="34" charset="0"/>
                <a:cs typeface="Calibri" panose="020F0502020204030204" pitchFamily="34" charset="0"/>
              </a:rPr>
              <a:t>Leading</a:t>
            </a:r>
          </a:p>
          <a:p>
            <a:r>
              <a:rPr lang="en-NZ" sz="6000" b="1" dirty="0">
                <a:latin typeface="Calibri" panose="020F0502020204030204" pitchFamily="34" charset="0"/>
                <a:cs typeface="Calibri" panose="020F0502020204030204" pitchFamily="34" charset="0"/>
              </a:rPr>
              <a:t>National </a:t>
            </a:r>
          </a:p>
          <a:p>
            <a:r>
              <a:rPr lang="en-NZ" sz="6000" b="1" dirty="0">
                <a:latin typeface="Calibri" panose="020F0502020204030204" pitchFamily="34" charset="0"/>
                <a:cs typeface="Calibri" panose="020F0502020204030204" pitchFamily="34" charset="0"/>
              </a:rPr>
              <a:t>Assessment </a:t>
            </a:r>
          </a:p>
          <a:p>
            <a:r>
              <a:rPr lang="en-NZ" sz="6000" b="1" dirty="0">
                <a:latin typeface="Calibri" panose="020F0502020204030204" pitchFamily="34" charset="0"/>
                <a:cs typeface="Calibri" panose="020F0502020204030204" pitchFamily="34" charset="0"/>
              </a:rPr>
              <a:t>Seminar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F1AC34-6429-4C01-97C4-1C0F0A140DA3}"/>
              </a:ext>
            </a:extLst>
          </p:cNvPr>
          <p:cNvCxnSpPr>
            <a:cxnSpLocks/>
          </p:cNvCxnSpPr>
          <p:nvPr/>
        </p:nvCxnSpPr>
        <p:spPr>
          <a:xfrm>
            <a:off x="943216" y="4547692"/>
            <a:ext cx="3340512" cy="0"/>
          </a:xfrm>
          <a:prstGeom prst="line">
            <a:avLst/>
          </a:prstGeom>
          <a:ln w="38100">
            <a:solidFill>
              <a:srgbClr val="E31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69217F1-CA5E-40F9-B66A-030CF0C31626}"/>
              </a:ext>
            </a:extLst>
          </p:cNvPr>
          <p:cNvSpPr txBox="1"/>
          <p:nvPr/>
        </p:nvSpPr>
        <p:spPr>
          <a:xfrm>
            <a:off x="821296" y="4547693"/>
            <a:ext cx="19275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endParaRPr lang="en-NZ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608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EB6D342-763F-422C-8AFD-6CC246427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336" y="836714"/>
            <a:ext cx="6273328" cy="55295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613833-1624-447D-BA42-01A1A07A7DBD}"/>
              </a:ext>
            </a:extLst>
          </p:cNvPr>
          <p:cNvSpPr txBox="1"/>
          <p:nvPr/>
        </p:nvSpPr>
        <p:spPr>
          <a:xfrm>
            <a:off x="390355" y="789834"/>
            <a:ext cx="6024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/>
              <a:t>School C</a:t>
            </a:r>
            <a:endParaRPr lang="en-N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D7883E-0F43-45B4-922E-762B5085A12E}"/>
              </a:ext>
            </a:extLst>
          </p:cNvPr>
          <p:cNvSpPr txBox="1"/>
          <p:nvPr/>
        </p:nvSpPr>
        <p:spPr>
          <a:xfrm>
            <a:off x="269776" y="67273"/>
            <a:ext cx="3132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b="1" dirty="0">
                <a:latin typeface="Calibri" panose="020F0502020204030204" pitchFamily="34" charset="0"/>
                <a:cs typeface="Calibri" panose="020F0502020204030204" pitchFamily="34" charset="0"/>
              </a:rPr>
              <a:t>STEM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79949B4-7070-4A3A-A78B-E0B58969E9D5}"/>
              </a:ext>
            </a:extLst>
          </p:cNvPr>
          <p:cNvCxnSpPr>
            <a:cxnSpLocks/>
          </p:cNvCxnSpPr>
          <p:nvPr/>
        </p:nvCxnSpPr>
        <p:spPr>
          <a:xfrm>
            <a:off x="395536" y="764704"/>
            <a:ext cx="1746415" cy="0"/>
          </a:xfrm>
          <a:prstGeom prst="line">
            <a:avLst/>
          </a:prstGeom>
          <a:ln w="38100">
            <a:solidFill>
              <a:srgbClr val="E31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11A98C-DF10-4E8F-8742-7EBB960764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387" y="5669601"/>
            <a:ext cx="1849613" cy="118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4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33E1FE-EBDC-4233-AF91-945260558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87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E98D89-2AEE-4349-93DF-11258CE1B75B}"/>
              </a:ext>
            </a:extLst>
          </p:cNvPr>
          <p:cNvSpPr/>
          <p:nvPr/>
        </p:nvSpPr>
        <p:spPr>
          <a:xfrm>
            <a:off x="395536" y="1387415"/>
            <a:ext cx="4849638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N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assessment experience more relevant to: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needs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cultural context, for particularly Māori and Pacific students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N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 exams can: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 us change the way we assess students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new ways for students to demonstrate their understanding and knowledge when these exams become the norm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13D4C5-5453-41E2-B9CE-927DC247D343}"/>
              </a:ext>
            </a:extLst>
          </p:cNvPr>
          <p:cNvSpPr txBox="1"/>
          <p:nvPr/>
        </p:nvSpPr>
        <p:spPr>
          <a:xfrm>
            <a:off x="269776" y="67273"/>
            <a:ext cx="3132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b="1" dirty="0">
                <a:latin typeface="Calibri" panose="020F0502020204030204" pitchFamily="34" charset="0"/>
                <a:cs typeface="Calibri" panose="020F0502020204030204" pitchFamily="34" charset="0"/>
              </a:rPr>
              <a:t>NCEAOnline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664CF17-38CD-4CF5-BE75-5E0EECEE84C7}"/>
              </a:ext>
            </a:extLst>
          </p:cNvPr>
          <p:cNvCxnSpPr>
            <a:cxnSpLocks/>
          </p:cNvCxnSpPr>
          <p:nvPr/>
        </p:nvCxnSpPr>
        <p:spPr>
          <a:xfrm>
            <a:off x="395536" y="764704"/>
            <a:ext cx="3340512" cy="0"/>
          </a:xfrm>
          <a:prstGeom prst="line">
            <a:avLst/>
          </a:prstGeom>
          <a:ln w="38100">
            <a:solidFill>
              <a:srgbClr val="E31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91B1C5D-D15F-4B45-8F56-74D965A937D6}"/>
              </a:ext>
            </a:extLst>
          </p:cNvPr>
          <p:cNvGrpSpPr/>
          <p:nvPr/>
        </p:nvGrpSpPr>
        <p:grpSpPr>
          <a:xfrm>
            <a:off x="5489440" y="836714"/>
            <a:ext cx="2904752" cy="3961228"/>
            <a:chOff x="5364088" y="272743"/>
            <a:chExt cx="3420492" cy="462644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1CF1F2-9D5C-4705-89B2-C4545A87FA86}"/>
                </a:ext>
              </a:extLst>
            </p:cNvPr>
            <p:cNvSpPr/>
            <p:nvPr/>
          </p:nvSpPr>
          <p:spPr>
            <a:xfrm>
              <a:off x="5507708" y="272743"/>
              <a:ext cx="3276872" cy="4381593"/>
            </a:xfrm>
            <a:prstGeom prst="rect">
              <a:avLst/>
            </a:prstGeom>
            <a:solidFill>
              <a:srgbClr val="E31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pic>
          <p:nvPicPr>
            <p:cNvPr id="10" name="Picture 9" descr="A group of people looking at a computer&#10;&#10;Description automatically generated">
              <a:extLst>
                <a:ext uri="{FF2B5EF4-FFF2-40B4-BE49-F238E27FC236}">
                  <a16:creationId xmlns:a16="http://schemas.microsoft.com/office/drawing/2014/main" id="{99F675B5-E817-48D1-BD99-55A43DDB4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88" y="476672"/>
              <a:ext cx="3132856" cy="4422514"/>
            </a:xfrm>
            <a:prstGeom prst="rect">
              <a:avLst/>
            </a:prstGeom>
          </p:spPr>
        </p:pic>
      </p:grp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E5508ED-16B8-4151-8149-74B9348E8B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387" y="5669601"/>
            <a:ext cx="1849613" cy="11883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EFCA0BD-84A9-4B28-92F8-6B81B62729E8}"/>
              </a:ext>
            </a:extLst>
          </p:cNvPr>
          <p:cNvSpPr txBox="1"/>
          <p:nvPr/>
        </p:nvSpPr>
        <p:spPr>
          <a:xfrm>
            <a:off x="395536" y="764704"/>
            <a:ext cx="3132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NZQA’s commitment</a:t>
            </a:r>
          </a:p>
        </p:txBody>
      </p:sp>
    </p:spTree>
    <p:extLst>
      <p:ext uri="{BB962C8B-B14F-4D97-AF65-F5344CB8AC3E}">
        <p14:creationId xmlns:p14="http://schemas.microsoft.com/office/powerpoint/2010/main" val="2443718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B0BF7B5-F326-4586-BEFC-C9CDC00EC85E}"/>
              </a:ext>
            </a:extLst>
          </p:cNvPr>
          <p:cNvSpPr txBox="1"/>
          <p:nvPr/>
        </p:nvSpPr>
        <p:spPr>
          <a:xfrm>
            <a:off x="269776" y="67273"/>
            <a:ext cx="3132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b="1" dirty="0">
                <a:latin typeface="Calibri" panose="020F0502020204030204" pitchFamily="34" charset="0"/>
                <a:cs typeface="Calibri" panose="020F0502020204030204" pitchFamily="34" charset="0"/>
              </a:rPr>
              <a:t>NCEAOnline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7D61FD4-0ABC-431E-BE16-51D3B834EC98}"/>
              </a:ext>
            </a:extLst>
          </p:cNvPr>
          <p:cNvCxnSpPr>
            <a:cxnSpLocks/>
          </p:cNvCxnSpPr>
          <p:nvPr/>
        </p:nvCxnSpPr>
        <p:spPr>
          <a:xfrm>
            <a:off x="395536" y="764704"/>
            <a:ext cx="3132856" cy="0"/>
          </a:xfrm>
          <a:prstGeom prst="line">
            <a:avLst/>
          </a:prstGeom>
          <a:ln w="38100">
            <a:solidFill>
              <a:srgbClr val="E31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15A3C26-C2BC-4CDE-AB7E-D7901D39C8DB}"/>
              </a:ext>
            </a:extLst>
          </p:cNvPr>
          <p:cNvSpPr txBox="1"/>
          <p:nvPr/>
        </p:nvSpPr>
        <p:spPr>
          <a:xfrm>
            <a:off x="395536" y="764704"/>
            <a:ext cx="3132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2019 in review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C9B7F6-AEFC-48BB-9FAA-B859B9142220}"/>
              </a:ext>
            </a:extLst>
          </p:cNvPr>
          <p:cNvSpPr txBox="1"/>
          <p:nvPr/>
        </p:nvSpPr>
        <p:spPr>
          <a:xfrm>
            <a:off x="421400" y="1363742"/>
            <a:ext cx="3132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>
                <a:latin typeface="Calibri" panose="020F0502020204030204" pitchFamily="34" charset="0"/>
                <a:cs typeface="Calibri" panose="020F0502020204030204" pitchFamily="34" charset="0"/>
              </a:rPr>
              <a:t>Compared with 2018…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23E9B0C-E8C6-4B5C-B242-B530F2A7A5C6}"/>
              </a:ext>
            </a:extLst>
          </p:cNvPr>
          <p:cNvGrpSpPr/>
          <p:nvPr/>
        </p:nvGrpSpPr>
        <p:grpSpPr>
          <a:xfrm>
            <a:off x="5314836" y="995536"/>
            <a:ext cx="3127758" cy="4118939"/>
            <a:chOff x="5076056" y="382252"/>
            <a:chExt cx="3686568" cy="471169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9F19B67-378E-4B10-86B0-9EAB0D0F2BD5}"/>
                </a:ext>
              </a:extLst>
            </p:cNvPr>
            <p:cNvSpPr/>
            <p:nvPr/>
          </p:nvSpPr>
          <p:spPr>
            <a:xfrm>
              <a:off x="5602034" y="382252"/>
              <a:ext cx="3160590" cy="4218048"/>
            </a:xfrm>
            <a:prstGeom prst="rect">
              <a:avLst/>
            </a:prstGeom>
            <a:solidFill>
              <a:srgbClr val="E3E6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429EC08-74B3-469D-9227-E66E7CFAA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76056" y="764704"/>
              <a:ext cx="3328660" cy="4329246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F2A6840-1166-490D-B918-69E3B87C304D}"/>
              </a:ext>
            </a:extLst>
          </p:cNvPr>
          <p:cNvGrpSpPr/>
          <p:nvPr/>
        </p:nvGrpSpPr>
        <p:grpSpPr>
          <a:xfrm>
            <a:off x="603692" y="1936970"/>
            <a:ext cx="4478128" cy="1144420"/>
            <a:chOff x="603692" y="1936970"/>
            <a:chExt cx="4478128" cy="114442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6DD990C-3359-4F57-B3A1-D796F35B8326}"/>
                </a:ext>
              </a:extLst>
            </p:cNvPr>
            <p:cNvSpPr/>
            <p:nvPr/>
          </p:nvSpPr>
          <p:spPr>
            <a:xfrm>
              <a:off x="603692" y="1936970"/>
              <a:ext cx="846904" cy="864096"/>
            </a:xfrm>
            <a:prstGeom prst="ellipse">
              <a:avLst/>
            </a:prstGeom>
            <a:solidFill>
              <a:srgbClr val="E31837"/>
            </a:solidFill>
            <a:ln>
              <a:solidFill>
                <a:srgbClr val="E318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4x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10F6D3F-CEB9-43B2-BCFD-88E2E86A446A}"/>
                </a:ext>
              </a:extLst>
            </p:cNvPr>
            <p:cNvSpPr txBox="1"/>
            <p:nvPr/>
          </p:nvSpPr>
          <p:spPr>
            <a:xfrm>
              <a:off x="1948964" y="2139927"/>
              <a:ext cx="31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Schools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8A81D21-BEF3-49BB-BEBA-4917CEBCFDD1}"/>
                </a:ext>
              </a:extLst>
            </p:cNvPr>
            <p:cNvSpPr/>
            <p:nvPr/>
          </p:nvSpPr>
          <p:spPr>
            <a:xfrm>
              <a:off x="1220847" y="2361310"/>
              <a:ext cx="733215" cy="720080"/>
            </a:xfrm>
            <a:prstGeom prst="ellipse">
              <a:avLst/>
            </a:prstGeom>
            <a:solidFill>
              <a:srgbClr val="E3E6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202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EAA8B79-2903-43B4-9735-10A209571D04}"/>
              </a:ext>
            </a:extLst>
          </p:cNvPr>
          <p:cNvGrpSpPr/>
          <p:nvPr/>
        </p:nvGrpSpPr>
        <p:grpSpPr>
          <a:xfrm>
            <a:off x="620884" y="4426034"/>
            <a:ext cx="4499800" cy="1144420"/>
            <a:chOff x="620884" y="4426034"/>
            <a:chExt cx="4499800" cy="114442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E0D93E7-D324-4873-BCF0-D8140A428DA9}"/>
                </a:ext>
              </a:extLst>
            </p:cNvPr>
            <p:cNvSpPr/>
            <p:nvPr/>
          </p:nvSpPr>
          <p:spPr>
            <a:xfrm>
              <a:off x="620884" y="4426034"/>
              <a:ext cx="846904" cy="864096"/>
            </a:xfrm>
            <a:prstGeom prst="ellipse">
              <a:avLst/>
            </a:prstGeom>
            <a:solidFill>
              <a:srgbClr val="E31837"/>
            </a:solidFill>
            <a:ln>
              <a:solidFill>
                <a:srgbClr val="E318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4x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00192F2-E515-45C2-BD32-CE7A18FCF54A}"/>
                </a:ext>
              </a:extLst>
            </p:cNvPr>
            <p:cNvSpPr txBox="1"/>
            <p:nvPr/>
          </p:nvSpPr>
          <p:spPr>
            <a:xfrm>
              <a:off x="1987828" y="4609393"/>
              <a:ext cx="31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Digital exam sessions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D2DE835-29E5-44BA-A871-5025D6DB41A2}"/>
                </a:ext>
              </a:extLst>
            </p:cNvPr>
            <p:cNvSpPr/>
            <p:nvPr/>
          </p:nvSpPr>
          <p:spPr>
            <a:xfrm>
              <a:off x="1238039" y="4850374"/>
              <a:ext cx="733215" cy="720080"/>
            </a:xfrm>
            <a:prstGeom prst="ellipse">
              <a:avLst/>
            </a:prstGeom>
            <a:solidFill>
              <a:srgbClr val="E3E6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35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8DD6421-7C11-4FF8-A45A-0F88C79B2016}"/>
              </a:ext>
            </a:extLst>
          </p:cNvPr>
          <p:cNvGrpSpPr/>
          <p:nvPr/>
        </p:nvGrpSpPr>
        <p:grpSpPr>
          <a:xfrm>
            <a:off x="596288" y="3181502"/>
            <a:ext cx="4485532" cy="1144420"/>
            <a:chOff x="596288" y="2981086"/>
            <a:chExt cx="4485532" cy="114442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158D5DE-88FB-46BE-99FC-ECA1C27A8D16}"/>
                </a:ext>
              </a:extLst>
            </p:cNvPr>
            <p:cNvSpPr/>
            <p:nvPr/>
          </p:nvSpPr>
          <p:spPr>
            <a:xfrm>
              <a:off x="596288" y="2981086"/>
              <a:ext cx="846904" cy="864096"/>
            </a:xfrm>
            <a:prstGeom prst="ellipse">
              <a:avLst/>
            </a:prstGeom>
            <a:solidFill>
              <a:srgbClr val="E31837"/>
            </a:solidFill>
            <a:ln>
              <a:solidFill>
                <a:srgbClr val="E318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3x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C3CAEDD-6858-48C2-8379-4C6F7C3AF10D}"/>
                </a:ext>
              </a:extLst>
            </p:cNvPr>
            <p:cNvSpPr txBox="1"/>
            <p:nvPr/>
          </p:nvSpPr>
          <p:spPr>
            <a:xfrm>
              <a:off x="1948964" y="3182301"/>
              <a:ext cx="31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Students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684B7C0-B7F1-466A-AFC4-7D510097B4B9}"/>
                </a:ext>
              </a:extLst>
            </p:cNvPr>
            <p:cNvSpPr/>
            <p:nvPr/>
          </p:nvSpPr>
          <p:spPr>
            <a:xfrm>
              <a:off x="1213443" y="3405426"/>
              <a:ext cx="733215" cy="720080"/>
            </a:xfrm>
            <a:prstGeom prst="ellipse">
              <a:avLst/>
            </a:prstGeom>
            <a:solidFill>
              <a:srgbClr val="E3E6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3DE8E7E-1F1D-4AE5-B2EB-C0A3AD6EB0D4}"/>
                </a:ext>
              </a:extLst>
            </p:cNvPr>
            <p:cNvSpPr txBox="1"/>
            <p:nvPr/>
          </p:nvSpPr>
          <p:spPr>
            <a:xfrm>
              <a:off x="1176300" y="3587994"/>
              <a:ext cx="8223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14395</a:t>
              </a:r>
            </a:p>
          </p:txBody>
        </p:sp>
      </p:grp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1CFE2370-FCB0-4C33-8757-E7663B438D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387" y="5669601"/>
            <a:ext cx="1849613" cy="118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42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DE98D89-2AEE-4349-93DF-11258CE1B75B}"/>
                  </a:ext>
                </a:extLst>
              </p:cNvPr>
              <p:cNvSpPr/>
              <p:nvPr/>
            </p:nvSpPr>
            <p:spPr>
              <a:xfrm>
                <a:off x="4618117" y="1514617"/>
                <a:ext cx="4488305" cy="3816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NZ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NZ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NZ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NZ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NCEA exams available digitally</a:t>
                </a:r>
                <a:br>
                  <a:rPr lang="en-NZ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en-NZ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NZ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New subjects</a:t>
                </a:r>
                <a:br>
                  <a:rPr lang="en-NZ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en-NZ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NZ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More students doing more subjects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NZ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NZ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Streamlining service delivery and functionality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NZ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NZ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Practice activities, training and support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DE98D89-2AEE-4349-93DF-11258CE1B7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117" y="1514617"/>
                <a:ext cx="4488305" cy="3816429"/>
              </a:xfrm>
              <a:prstGeom prst="rect">
                <a:avLst/>
              </a:prstGeom>
              <a:blipFill>
                <a:blip r:embed="rId3"/>
                <a:stretch>
                  <a:fillRect l="-1630" t="-13716" r="-1766" b="-2233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C13D4C5-5453-41E2-B9CE-927DC247D343}"/>
              </a:ext>
            </a:extLst>
          </p:cNvPr>
          <p:cNvSpPr txBox="1"/>
          <p:nvPr/>
        </p:nvSpPr>
        <p:spPr>
          <a:xfrm>
            <a:off x="353414" y="78062"/>
            <a:ext cx="3132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NCEAOnline</a:t>
            </a:r>
            <a:endParaRPr lang="en-NZ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87E3AB-32BD-410F-B0C4-58F2A97E24BC}"/>
              </a:ext>
            </a:extLst>
          </p:cNvPr>
          <p:cNvSpPr txBox="1"/>
          <p:nvPr/>
        </p:nvSpPr>
        <p:spPr>
          <a:xfrm>
            <a:off x="373270" y="775421"/>
            <a:ext cx="3838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2020 delivery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CC78DF-4095-4337-8AFF-9925E78A19A4}"/>
              </a:ext>
            </a:extLst>
          </p:cNvPr>
          <p:cNvGrpSpPr/>
          <p:nvPr/>
        </p:nvGrpSpPr>
        <p:grpSpPr>
          <a:xfrm>
            <a:off x="471810" y="1737838"/>
            <a:ext cx="4100190" cy="2858545"/>
            <a:chOff x="252354" y="1338202"/>
            <a:chExt cx="5200585" cy="349834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1CF1F2-9D5C-4705-89B2-C4545A87FA86}"/>
                </a:ext>
              </a:extLst>
            </p:cNvPr>
            <p:cNvSpPr/>
            <p:nvPr/>
          </p:nvSpPr>
          <p:spPr>
            <a:xfrm>
              <a:off x="611562" y="1597632"/>
              <a:ext cx="4841377" cy="3238917"/>
            </a:xfrm>
            <a:prstGeom prst="rect">
              <a:avLst/>
            </a:prstGeom>
            <a:solidFill>
              <a:srgbClr val="E3E6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B6DFED2-BDD8-452B-9329-99EF5DCDA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2354" y="1338202"/>
              <a:ext cx="4947536" cy="3299470"/>
            </a:xfrm>
            <a:prstGeom prst="rect">
              <a:avLst/>
            </a:prstGeom>
          </p:spPr>
        </p:pic>
      </p:grp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F1AE0BF-984C-4CAD-95EF-71A9C62E1A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387" y="5669601"/>
            <a:ext cx="1849613" cy="118839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5C5F47D-DEFC-4B7E-AAED-8FB5737488E4}"/>
              </a:ext>
            </a:extLst>
          </p:cNvPr>
          <p:cNvCxnSpPr>
            <a:cxnSpLocks/>
          </p:cNvCxnSpPr>
          <p:nvPr/>
        </p:nvCxnSpPr>
        <p:spPr>
          <a:xfrm>
            <a:off x="395536" y="764704"/>
            <a:ext cx="3132856" cy="0"/>
          </a:xfrm>
          <a:prstGeom prst="line">
            <a:avLst/>
          </a:prstGeom>
          <a:ln w="38100">
            <a:solidFill>
              <a:srgbClr val="E31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232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E98D89-2AEE-4349-93DF-11258CE1B75B}"/>
              </a:ext>
            </a:extLst>
          </p:cNvPr>
          <p:cNvSpPr/>
          <p:nvPr/>
        </p:nvSpPr>
        <p:spPr>
          <a:xfrm>
            <a:off x="395536" y="1159810"/>
            <a:ext cx="8491680" cy="5942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NZ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Delivering </a:t>
            </a:r>
            <a:r>
              <a:rPr lang="en-N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 exams without internet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Scholarship digital exams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than one digital external assessment per year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Supporting equity and inclusion through</a:t>
            </a:r>
          </a:p>
          <a:p>
            <a:pPr marL="800100" lvl="1" indent="-34290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N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trialling text to speech in English, and text to speech and spellcheck in Te </a:t>
            </a:r>
            <a:r>
              <a:rPr lang="en-NZ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Reo</a:t>
            </a:r>
            <a:r>
              <a:rPr lang="en-N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Māori</a:t>
            </a:r>
          </a:p>
          <a:p>
            <a:pPr marL="800100" lvl="1" indent="-34290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N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data, evidence and best practice that supports Māori and Pacific participation</a:t>
            </a:r>
          </a:p>
          <a:p>
            <a:pPr marL="285750" lvl="1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 Considering using the digital platform to:</a:t>
            </a:r>
          </a:p>
          <a:p>
            <a:pPr marL="742950" lvl="2" indent="-28575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NZ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assess Mathematics and Statistics, use school SAC software and run practice exams</a:t>
            </a:r>
          </a:p>
          <a:p>
            <a:pPr marL="285750" lvl="1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Marking scanned exam papers</a:t>
            </a:r>
          </a:p>
          <a:p>
            <a:pPr marL="800100" lvl="1" indent="-34290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N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N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13D4C5-5453-41E2-B9CE-927DC247D343}"/>
              </a:ext>
            </a:extLst>
          </p:cNvPr>
          <p:cNvSpPr txBox="1"/>
          <p:nvPr/>
        </p:nvSpPr>
        <p:spPr>
          <a:xfrm>
            <a:off x="353414" y="78062"/>
            <a:ext cx="3132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NCEAOnline</a:t>
            </a:r>
            <a:endParaRPr lang="en-NZ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87E3AB-32BD-410F-B0C4-58F2A97E24BC}"/>
              </a:ext>
            </a:extLst>
          </p:cNvPr>
          <p:cNvSpPr txBox="1"/>
          <p:nvPr/>
        </p:nvSpPr>
        <p:spPr>
          <a:xfrm>
            <a:off x="398523" y="807625"/>
            <a:ext cx="3230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2020 research focus 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7011DD6-B12E-4A0A-AB2E-A90F5C981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44" y="5669601"/>
            <a:ext cx="1849613" cy="118839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D2222DC-84A6-4564-BE2E-96FAAD3AD336}"/>
              </a:ext>
            </a:extLst>
          </p:cNvPr>
          <p:cNvCxnSpPr>
            <a:cxnSpLocks/>
          </p:cNvCxnSpPr>
          <p:nvPr/>
        </p:nvCxnSpPr>
        <p:spPr>
          <a:xfrm>
            <a:off x="395536" y="764704"/>
            <a:ext cx="3132856" cy="0"/>
          </a:xfrm>
          <a:prstGeom prst="line">
            <a:avLst/>
          </a:prstGeom>
          <a:ln w="38100">
            <a:solidFill>
              <a:srgbClr val="E31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E98D89-2AEE-4349-93DF-11258CE1B75B}"/>
              </a:ext>
            </a:extLst>
          </p:cNvPr>
          <p:cNvSpPr/>
          <p:nvPr/>
        </p:nvSpPr>
        <p:spPr>
          <a:xfrm>
            <a:off x="353416" y="1244394"/>
            <a:ext cx="4262425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N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NZQA is taking a staged approach to digital exams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N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suggest a similar approach for schools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Tx/>
              <a:buChar char="-"/>
            </a:pPr>
            <a:r>
              <a:rPr lang="en-N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 a toe in: start where you can build confidence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Tx/>
              <a:buChar char="-"/>
            </a:pPr>
            <a:r>
              <a:rPr lang="en-N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students and subjects each year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Tx/>
              <a:buChar char="-"/>
            </a:pPr>
            <a:r>
              <a:rPr lang="en-N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with NZQA and N4L for support and preparation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Tx/>
              <a:buChar char="-"/>
            </a:pPr>
            <a:r>
              <a:rPr lang="en-N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 your barriers and what could help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Tx/>
              <a:buChar char="-"/>
            </a:pPr>
            <a:endParaRPr lang="en-NZ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13D4C5-5453-41E2-B9CE-927DC247D343}"/>
              </a:ext>
            </a:extLst>
          </p:cNvPr>
          <p:cNvSpPr txBox="1"/>
          <p:nvPr/>
        </p:nvSpPr>
        <p:spPr>
          <a:xfrm>
            <a:off x="353414" y="78062"/>
            <a:ext cx="3132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NCEAOnline</a:t>
            </a:r>
            <a:endParaRPr lang="en-NZ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78D463B-BDB8-469A-95AF-E5E638CFAB06}"/>
              </a:ext>
            </a:extLst>
          </p:cNvPr>
          <p:cNvGrpSpPr/>
          <p:nvPr/>
        </p:nvGrpSpPr>
        <p:grpSpPr>
          <a:xfrm>
            <a:off x="4727645" y="1244394"/>
            <a:ext cx="4062939" cy="2555418"/>
            <a:chOff x="4166591" y="1333555"/>
            <a:chExt cx="4668365" cy="303155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1CF1F2-9D5C-4705-89B2-C4545A87FA86}"/>
                </a:ext>
              </a:extLst>
            </p:cNvPr>
            <p:cNvSpPr/>
            <p:nvPr/>
          </p:nvSpPr>
          <p:spPr>
            <a:xfrm>
              <a:off x="4442468" y="1333555"/>
              <a:ext cx="4392488" cy="2812892"/>
            </a:xfrm>
            <a:prstGeom prst="rect">
              <a:avLst/>
            </a:prstGeom>
            <a:solidFill>
              <a:srgbClr val="3038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B6DFED2-BDD8-452B-9329-99EF5DCDA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66591" y="1531515"/>
              <a:ext cx="4481640" cy="2833591"/>
            </a:xfrm>
            <a:prstGeom prst="rect">
              <a:avLst/>
            </a:prstGeom>
          </p:spPr>
        </p:pic>
      </p:grp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6F185EF-97CC-4FC3-BF5F-35C44921DA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387" y="5669601"/>
            <a:ext cx="1849613" cy="11883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F40C19-1008-42EE-A941-3AC1C4C71E87}"/>
              </a:ext>
            </a:extLst>
          </p:cNvPr>
          <p:cNvSpPr txBox="1"/>
          <p:nvPr/>
        </p:nvSpPr>
        <p:spPr>
          <a:xfrm>
            <a:off x="341784" y="764706"/>
            <a:ext cx="3132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latin typeface="Calibri" panose="020F0502020204030204" pitchFamily="34" charset="0"/>
                <a:cs typeface="Calibri" panose="020F0502020204030204" pitchFamily="34" charset="0"/>
              </a:rPr>
              <a:t>Moving forward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9DAEE7-E70E-45F2-9BC5-ED9CD2F4521C}"/>
              </a:ext>
            </a:extLst>
          </p:cNvPr>
          <p:cNvCxnSpPr>
            <a:cxnSpLocks/>
          </p:cNvCxnSpPr>
          <p:nvPr/>
        </p:nvCxnSpPr>
        <p:spPr>
          <a:xfrm>
            <a:off x="395536" y="764704"/>
            <a:ext cx="3132856" cy="0"/>
          </a:xfrm>
          <a:prstGeom prst="line">
            <a:avLst/>
          </a:prstGeom>
          <a:ln w="38100">
            <a:solidFill>
              <a:srgbClr val="E31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194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B0BF7B5-F326-4586-BEFC-C9CDC00EC85E}"/>
              </a:ext>
            </a:extLst>
          </p:cNvPr>
          <p:cNvSpPr txBox="1"/>
          <p:nvPr/>
        </p:nvSpPr>
        <p:spPr>
          <a:xfrm>
            <a:off x="269776" y="67273"/>
            <a:ext cx="3132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NCEAOnline</a:t>
            </a:r>
            <a:endParaRPr lang="en-NZ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5A3C26-C2BC-4CDE-AB7E-D7901D39C8DB}"/>
              </a:ext>
            </a:extLst>
          </p:cNvPr>
          <p:cNvSpPr txBox="1"/>
          <p:nvPr/>
        </p:nvSpPr>
        <p:spPr>
          <a:xfrm>
            <a:off x="395536" y="764706"/>
            <a:ext cx="3132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latin typeface="Calibri" panose="020F0502020204030204" pitchFamily="34" charset="0"/>
                <a:cs typeface="Calibri" panose="020F0502020204030204" pitchFamily="34" charset="0"/>
              </a:rPr>
              <a:t>Your story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585298-3E1B-4AE9-8A0D-77A700A0FB84}"/>
              </a:ext>
            </a:extLst>
          </p:cNvPr>
          <p:cNvSpPr/>
          <p:nvPr/>
        </p:nvSpPr>
        <p:spPr>
          <a:xfrm>
            <a:off x="395535" y="1534145"/>
            <a:ext cx="4270409" cy="3644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N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school is somewhere on the journey to delivering digital exams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NZ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N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your school’s</a:t>
            </a:r>
            <a:r>
              <a:rPr lang="en-NZ" sz="2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2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barriers</a:t>
            </a:r>
            <a:r>
              <a:rPr lang="en-NZ" sz="2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NZ" sz="2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enablers</a:t>
            </a:r>
            <a:r>
              <a:rPr lang="en-N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delivering digital exams?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NZ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N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the template in your handbook to create a story to share 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9C4AC2A-0A63-497B-98CF-C55BEC902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387" y="5669601"/>
            <a:ext cx="1849613" cy="118839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2302F89-0E5B-474F-9522-EA79B86B5802}"/>
              </a:ext>
            </a:extLst>
          </p:cNvPr>
          <p:cNvCxnSpPr>
            <a:cxnSpLocks/>
          </p:cNvCxnSpPr>
          <p:nvPr/>
        </p:nvCxnSpPr>
        <p:spPr>
          <a:xfrm>
            <a:off x="395536" y="764704"/>
            <a:ext cx="3132856" cy="0"/>
          </a:xfrm>
          <a:prstGeom prst="line">
            <a:avLst/>
          </a:prstGeom>
          <a:ln w="38100">
            <a:solidFill>
              <a:srgbClr val="E31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E32DCBE-D437-4A29-92C9-F1C918D1B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8365" y="1626161"/>
            <a:ext cx="2700828" cy="35525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6460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B0BF7B5-F326-4586-BEFC-C9CDC00EC85E}"/>
              </a:ext>
            </a:extLst>
          </p:cNvPr>
          <p:cNvSpPr txBox="1"/>
          <p:nvPr/>
        </p:nvSpPr>
        <p:spPr>
          <a:xfrm>
            <a:off x="269776" y="67273"/>
            <a:ext cx="3132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NCEAOnline</a:t>
            </a:r>
            <a:endParaRPr lang="en-NZ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5A3C26-C2BC-4CDE-AB7E-D7901D39C8DB}"/>
              </a:ext>
            </a:extLst>
          </p:cNvPr>
          <p:cNvSpPr txBox="1"/>
          <p:nvPr/>
        </p:nvSpPr>
        <p:spPr>
          <a:xfrm>
            <a:off x="341784" y="764706"/>
            <a:ext cx="3132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Near Star / Far Star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256985-57C6-4570-9682-B409C89C79B9}"/>
              </a:ext>
            </a:extLst>
          </p:cNvPr>
          <p:cNvGrpSpPr/>
          <p:nvPr/>
        </p:nvGrpSpPr>
        <p:grpSpPr>
          <a:xfrm>
            <a:off x="5669362" y="1226371"/>
            <a:ext cx="2667870" cy="3903241"/>
            <a:chOff x="5326060" y="326322"/>
            <a:chExt cx="3338900" cy="476706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9F19B67-378E-4B10-86B0-9EAB0D0F2BD5}"/>
                </a:ext>
              </a:extLst>
            </p:cNvPr>
            <p:cNvSpPr/>
            <p:nvPr/>
          </p:nvSpPr>
          <p:spPr>
            <a:xfrm>
              <a:off x="5615609" y="326322"/>
              <a:ext cx="3049351" cy="4572532"/>
            </a:xfrm>
            <a:prstGeom prst="rect">
              <a:avLst/>
            </a:prstGeom>
            <a:solidFill>
              <a:srgbClr val="3038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429EC08-74B3-469D-9227-E66E7CFAA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26060" y="520857"/>
              <a:ext cx="3049351" cy="4572532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40A213-4835-49CD-8933-FF1AAB2733FF}"/>
              </a:ext>
            </a:extLst>
          </p:cNvPr>
          <p:cNvSpPr/>
          <p:nvPr/>
        </p:nvSpPr>
        <p:spPr>
          <a:xfrm>
            <a:off x="341784" y="1385655"/>
            <a:ext cx="4762572" cy="503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NZ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 Star </a:t>
            </a:r>
            <a:r>
              <a:rPr lang="en-N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(for NZQA) – credible assessment and equitable opportunity for all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NZ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Near Star - </a:t>
            </a:r>
            <a:r>
              <a:rPr lang="en-N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 for 2020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NZ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your far and near stars?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your next steps to get there? 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can we help?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NZ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55142E7-0CA0-492D-8B57-4D4848AB36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387" y="5669601"/>
            <a:ext cx="1849613" cy="118839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362772-D026-4C76-9CF6-6320BB4F01ED}"/>
              </a:ext>
            </a:extLst>
          </p:cNvPr>
          <p:cNvCxnSpPr>
            <a:cxnSpLocks/>
          </p:cNvCxnSpPr>
          <p:nvPr/>
        </p:nvCxnSpPr>
        <p:spPr>
          <a:xfrm>
            <a:off x="395536" y="764704"/>
            <a:ext cx="3132856" cy="0"/>
          </a:xfrm>
          <a:prstGeom prst="line">
            <a:avLst/>
          </a:prstGeom>
          <a:ln w="38100">
            <a:solidFill>
              <a:srgbClr val="E31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610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13D4C5-5453-41E2-B9CE-927DC247D343}"/>
              </a:ext>
            </a:extLst>
          </p:cNvPr>
          <p:cNvSpPr txBox="1"/>
          <p:nvPr/>
        </p:nvSpPr>
        <p:spPr>
          <a:xfrm>
            <a:off x="353414" y="132345"/>
            <a:ext cx="8220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b="1" dirty="0">
                <a:latin typeface="Calibri" panose="020F0502020204030204" pitchFamily="34" charset="0"/>
                <a:cs typeface="Calibri" panose="020F0502020204030204" pitchFamily="34" charset="0"/>
              </a:rPr>
              <a:t>Examinations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C89899-5F99-48A4-B2AF-D1CC59F62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387" y="5669601"/>
            <a:ext cx="1849613" cy="1188399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785CFD5-CC8C-490D-BE69-DE7C7DB26522}"/>
              </a:ext>
            </a:extLst>
          </p:cNvPr>
          <p:cNvSpPr txBox="1">
            <a:spLocks/>
          </p:cNvSpPr>
          <p:nvPr/>
        </p:nvSpPr>
        <p:spPr>
          <a:xfrm>
            <a:off x="353415" y="1317403"/>
            <a:ext cx="8345912" cy="41764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200" dirty="0">
                <a:cs typeface="Arial" panose="020B0604020202020204" pitchFamily="34" charset="0"/>
              </a:rPr>
              <a:t>For candidates requiring only computer use (no other SAC)</a:t>
            </a:r>
            <a:br>
              <a:rPr lang="en-NZ" sz="2200" dirty="0">
                <a:cs typeface="Arial" panose="020B0604020202020204" pitchFamily="34" charset="0"/>
              </a:rPr>
            </a:br>
            <a:endParaRPr lang="en-NZ" sz="2200" dirty="0">
              <a:cs typeface="Arial" panose="020B0604020202020204" pitchFamily="34" charset="0"/>
            </a:endParaRPr>
          </a:p>
          <a:p>
            <a:r>
              <a:rPr lang="en-NZ" sz="2200" dirty="0">
                <a:cs typeface="Arial" panose="020B0604020202020204" pitchFamily="34" charset="0"/>
              </a:rPr>
              <a:t>Wherever possible, enter students in digital exams</a:t>
            </a:r>
            <a:br>
              <a:rPr lang="en-NZ" sz="2200" dirty="0">
                <a:cs typeface="Arial" panose="020B0604020202020204" pitchFamily="34" charset="0"/>
              </a:rPr>
            </a:br>
            <a:endParaRPr lang="en-NZ" sz="2200" dirty="0">
              <a:cs typeface="Arial" panose="020B0604020202020204" pitchFamily="34" charset="0"/>
            </a:endParaRPr>
          </a:p>
          <a:p>
            <a:r>
              <a:rPr lang="en-NZ" sz="2200" dirty="0">
                <a:cs typeface="Arial" panose="020B0604020202020204" pitchFamily="34" charset="0"/>
              </a:rPr>
              <a:t>Notify NZQA via SAC online tool to enable ECM planning</a:t>
            </a:r>
            <a:br>
              <a:rPr lang="en-NZ" sz="2200" dirty="0">
                <a:cs typeface="Arial" panose="020B0604020202020204" pitchFamily="34" charset="0"/>
              </a:rPr>
            </a:br>
            <a:r>
              <a:rPr lang="en-NZ" sz="2200" dirty="0">
                <a:cs typeface="Arial" panose="020B0604020202020204" pitchFamily="34" charset="0"/>
              </a:rPr>
              <a:t> </a:t>
            </a:r>
          </a:p>
          <a:p>
            <a:r>
              <a:rPr lang="en-NZ" sz="2200" dirty="0">
                <a:cs typeface="Arial" panose="020B0604020202020204" pitchFamily="34" charset="0"/>
              </a:rPr>
              <a:t>School </a:t>
            </a:r>
            <a:r>
              <a:rPr lang="en-NZ" sz="2200">
                <a:cs typeface="Arial" panose="020B0604020202020204" pitchFamily="34" charset="0"/>
              </a:rPr>
              <a:t>to consider:</a:t>
            </a:r>
            <a:endParaRPr lang="en-NZ" sz="2200" dirty="0">
              <a:cs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NZ" sz="2200" dirty="0">
                <a:cs typeface="Arial" panose="020B0604020202020204" pitchFamily="34" charset="0"/>
              </a:rPr>
              <a:t>resourcing e.g. access to computers, printers, IT set-up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NZ" sz="2200" dirty="0">
                <a:cs typeface="Arial" panose="020B0604020202020204" pitchFamily="34" charset="0"/>
              </a:rPr>
              <a:t>logistics e.g. rooming, supervisors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NZ" sz="2200" dirty="0">
                <a:cs typeface="Arial" panose="020B0604020202020204" pitchFamily="34" charset="0"/>
              </a:rPr>
              <a:t>exam integrity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NZ" sz="2200" dirty="0">
                <a:cs typeface="Arial" panose="020B0604020202020204" pitchFamily="34" charset="0"/>
              </a:rPr>
              <a:t>parental expectations</a:t>
            </a:r>
            <a:br>
              <a:rPr lang="en-NZ" sz="2200" dirty="0">
                <a:cs typeface="Arial" panose="020B0604020202020204" pitchFamily="34" charset="0"/>
              </a:rPr>
            </a:br>
            <a:endParaRPr lang="en-NZ" sz="2200" dirty="0">
              <a:cs typeface="Arial" panose="020B0604020202020204" pitchFamily="34" charset="0"/>
            </a:endParaRPr>
          </a:p>
          <a:p>
            <a:pPr marL="342900" lvl="1" indent="-342900"/>
            <a:r>
              <a:rPr lang="en-NZ" sz="2200" dirty="0">
                <a:cs typeface="Arial" panose="020B0604020202020204" pitchFamily="34" charset="0"/>
              </a:rPr>
              <a:t>Suggest trial in 2020 to match available school resources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216565-E641-41A8-A1CD-F1081F49EAC5}"/>
              </a:ext>
            </a:extLst>
          </p:cNvPr>
          <p:cNvSpPr txBox="1"/>
          <p:nvPr/>
        </p:nvSpPr>
        <p:spPr>
          <a:xfrm>
            <a:off x="353414" y="738998"/>
            <a:ext cx="6866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Notification of computer use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908988-44DA-4216-B6A3-21EDBB060493}"/>
              </a:ext>
            </a:extLst>
          </p:cNvPr>
          <p:cNvCxnSpPr>
            <a:cxnSpLocks/>
          </p:cNvCxnSpPr>
          <p:nvPr/>
        </p:nvCxnSpPr>
        <p:spPr>
          <a:xfrm>
            <a:off x="433680" y="764704"/>
            <a:ext cx="1025602" cy="0"/>
          </a:xfrm>
          <a:prstGeom prst="line">
            <a:avLst/>
          </a:prstGeom>
          <a:ln w="38100">
            <a:solidFill>
              <a:srgbClr val="E31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A56CFDC-2D4A-469E-B315-83ABE4D09750}"/>
              </a:ext>
            </a:extLst>
          </p:cNvPr>
          <p:cNvCxnSpPr>
            <a:cxnSpLocks/>
          </p:cNvCxnSpPr>
          <p:nvPr/>
        </p:nvCxnSpPr>
        <p:spPr>
          <a:xfrm>
            <a:off x="433680" y="764704"/>
            <a:ext cx="3161290" cy="0"/>
          </a:xfrm>
          <a:prstGeom prst="line">
            <a:avLst/>
          </a:prstGeom>
          <a:ln w="38100">
            <a:solidFill>
              <a:srgbClr val="E31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587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8A37BB4-DEEE-48C6-B00D-74E420959924}"/>
              </a:ext>
            </a:extLst>
          </p:cNvPr>
          <p:cNvSpPr/>
          <p:nvPr/>
        </p:nvSpPr>
        <p:spPr>
          <a:xfrm>
            <a:off x="3363761" y="1847589"/>
            <a:ext cx="2924827" cy="3620315"/>
          </a:xfrm>
          <a:prstGeom prst="rect">
            <a:avLst/>
          </a:prstGeom>
          <a:solidFill>
            <a:srgbClr val="E31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25AA1D-0400-48BC-AD86-A17D8CBFF45D}"/>
              </a:ext>
            </a:extLst>
          </p:cNvPr>
          <p:cNvSpPr/>
          <p:nvPr/>
        </p:nvSpPr>
        <p:spPr>
          <a:xfrm>
            <a:off x="3181611" y="1678194"/>
            <a:ext cx="2924827" cy="3620315"/>
          </a:xfrm>
          <a:prstGeom prst="rect">
            <a:avLst/>
          </a:prstGeom>
          <a:solidFill>
            <a:srgbClr val="E3E6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9C598A8-C802-45B6-AA78-C0862D2180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289" y="5663505"/>
            <a:ext cx="1849613" cy="11883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5D29358-878C-43ED-A249-74A2F8711EE9}"/>
              </a:ext>
            </a:extLst>
          </p:cNvPr>
          <p:cNvSpPr txBox="1"/>
          <p:nvPr/>
        </p:nvSpPr>
        <p:spPr>
          <a:xfrm>
            <a:off x="395536" y="771718"/>
            <a:ext cx="4351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NZQA Guiding Principles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F65FBF-276F-4CDF-957E-89DEB4900C13}"/>
              </a:ext>
            </a:extLst>
          </p:cNvPr>
          <p:cNvSpPr txBox="1"/>
          <p:nvPr/>
        </p:nvSpPr>
        <p:spPr>
          <a:xfrm>
            <a:off x="269776" y="67273"/>
            <a:ext cx="3340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b="1" dirty="0">
                <a:latin typeface="Calibri" panose="020F0502020204030204" pitchFamily="34" charset="0"/>
                <a:cs typeface="Calibri" panose="020F0502020204030204" pitchFamily="34" charset="0"/>
              </a:rPr>
              <a:t>LNA Seminar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7BC33FC-0BE4-4961-BA84-8C87B49469EC}"/>
              </a:ext>
            </a:extLst>
          </p:cNvPr>
          <p:cNvCxnSpPr>
            <a:cxnSpLocks/>
          </p:cNvCxnSpPr>
          <p:nvPr/>
        </p:nvCxnSpPr>
        <p:spPr>
          <a:xfrm>
            <a:off x="395536" y="764704"/>
            <a:ext cx="3340512" cy="0"/>
          </a:xfrm>
          <a:prstGeom prst="line">
            <a:avLst/>
          </a:prstGeom>
          <a:ln w="38100">
            <a:solidFill>
              <a:srgbClr val="E31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3A2BDE1-F11C-449F-AD7F-D4D5F44F685E}"/>
              </a:ext>
            </a:extLst>
          </p:cNvPr>
          <p:cNvSpPr txBox="1">
            <a:spLocks/>
          </p:cNvSpPr>
          <p:nvPr/>
        </p:nvSpPr>
        <p:spPr>
          <a:xfrm>
            <a:off x="3363761" y="1842589"/>
            <a:ext cx="3237455" cy="32915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NZ" sz="4400" b="1" dirty="0"/>
              <a:t>Equity</a:t>
            </a:r>
          </a:p>
          <a:p>
            <a:pPr algn="l"/>
            <a:endParaRPr lang="en-NZ" sz="4400" b="1" dirty="0"/>
          </a:p>
          <a:p>
            <a:pPr algn="l"/>
            <a:r>
              <a:rPr lang="en-NZ" sz="4400" b="1" dirty="0"/>
              <a:t>Quality</a:t>
            </a:r>
          </a:p>
          <a:p>
            <a:pPr algn="l"/>
            <a:endParaRPr lang="en-NZ" sz="4400" b="1" dirty="0"/>
          </a:p>
          <a:p>
            <a:pPr algn="l"/>
            <a:r>
              <a:rPr lang="en-NZ" sz="4400" b="1" dirty="0"/>
              <a:t>Innovation</a:t>
            </a:r>
            <a:endParaRPr lang="en-NZ" sz="2800" b="1" dirty="0"/>
          </a:p>
        </p:txBody>
      </p:sp>
    </p:spTree>
    <p:extLst>
      <p:ext uri="{BB962C8B-B14F-4D97-AF65-F5344CB8AC3E}">
        <p14:creationId xmlns:p14="http://schemas.microsoft.com/office/powerpoint/2010/main" val="2969458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E98D89-2AEE-4349-93DF-11258CE1B75B}"/>
              </a:ext>
            </a:extLst>
          </p:cNvPr>
          <p:cNvSpPr/>
          <p:nvPr/>
        </p:nvSpPr>
        <p:spPr>
          <a:xfrm>
            <a:off x="4449367" y="1351508"/>
            <a:ext cx="469463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200" dirty="0">
                <a:cs typeface="Arial" panose="020B0604020202020204" pitchFamily="34" charset="0"/>
              </a:rPr>
              <a:t>Recommend:</a:t>
            </a:r>
            <a:br>
              <a:rPr lang="en-NZ" sz="2200" dirty="0">
                <a:cs typeface="Arial" panose="020B0604020202020204" pitchFamily="34" charset="0"/>
              </a:rPr>
            </a:br>
            <a:endParaRPr lang="en-NZ" sz="22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200" dirty="0">
                <a:cs typeface="Arial" panose="020B0604020202020204" pitchFamily="34" charset="0"/>
              </a:rPr>
              <a:t>use the student’s SAC needs analysis to consider the implications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2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200" dirty="0">
                <a:cs typeface="Arial" panose="020B0604020202020204" pitchFamily="34" charset="0"/>
              </a:rPr>
              <a:t>involve students in the </a:t>
            </a:r>
            <a:br>
              <a:rPr lang="en-NZ" sz="2200" dirty="0">
                <a:cs typeface="Arial" panose="020B0604020202020204" pitchFamily="34" charset="0"/>
              </a:rPr>
            </a:br>
            <a:r>
              <a:rPr lang="en-NZ" sz="2200" dirty="0">
                <a:cs typeface="Arial" panose="020B0604020202020204" pitchFamily="34" charset="0"/>
              </a:rPr>
              <a:t>decision-making to assist their understanding</a:t>
            </a:r>
            <a:br>
              <a:rPr lang="en-NZ" sz="2200" dirty="0">
                <a:cs typeface="Arial" panose="020B0604020202020204" pitchFamily="34" charset="0"/>
              </a:rPr>
            </a:br>
            <a:endParaRPr lang="en-NZ" sz="22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200" dirty="0">
                <a:cs typeface="Arial" panose="020B0604020202020204" pitchFamily="34" charset="0"/>
              </a:rPr>
              <a:t>prepare students well e.g. use of digital exam platform and practice activities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87E3AB-32BD-410F-B0C4-58F2A97E24BC}"/>
              </a:ext>
            </a:extLst>
          </p:cNvPr>
          <p:cNvSpPr txBox="1"/>
          <p:nvPr/>
        </p:nvSpPr>
        <p:spPr>
          <a:xfrm>
            <a:off x="373269" y="775421"/>
            <a:ext cx="4837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SAC students entry in digital exams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6442604-7D2C-4E60-A228-843CD2D1D246}"/>
              </a:ext>
            </a:extLst>
          </p:cNvPr>
          <p:cNvGrpSpPr/>
          <p:nvPr/>
        </p:nvGrpSpPr>
        <p:grpSpPr>
          <a:xfrm>
            <a:off x="483784" y="1955075"/>
            <a:ext cx="3965583" cy="2597164"/>
            <a:chOff x="399342" y="1287048"/>
            <a:chExt cx="5107721" cy="355803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1CF1F2-9D5C-4705-89B2-C4545A87FA86}"/>
                </a:ext>
              </a:extLst>
            </p:cNvPr>
            <p:cNvSpPr/>
            <p:nvPr/>
          </p:nvSpPr>
          <p:spPr>
            <a:xfrm>
              <a:off x="611562" y="1546478"/>
              <a:ext cx="4895501" cy="3298601"/>
            </a:xfrm>
            <a:prstGeom prst="rect">
              <a:avLst/>
            </a:prstGeom>
            <a:solidFill>
              <a:srgbClr val="E3E6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B6DFED2-BDD8-452B-9329-99EF5DCDA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9342" y="1287048"/>
              <a:ext cx="4653565" cy="3299470"/>
            </a:xfrm>
            <a:prstGeom prst="rect">
              <a:avLst/>
            </a:prstGeom>
          </p:spPr>
        </p:pic>
      </p:grp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F25711-8C3A-4BBB-B363-0BC8040565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387" y="5596450"/>
            <a:ext cx="1849613" cy="11883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99AD6D-5C57-42E4-8764-31C463A86252}"/>
              </a:ext>
            </a:extLst>
          </p:cNvPr>
          <p:cNvSpPr txBox="1"/>
          <p:nvPr/>
        </p:nvSpPr>
        <p:spPr>
          <a:xfrm>
            <a:off x="353414" y="132345"/>
            <a:ext cx="8220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b="1" dirty="0">
                <a:latin typeface="Calibri" panose="020F0502020204030204" pitchFamily="34" charset="0"/>
                <a:cs typeface="Calibri" panose="020F0502020204030204" pitchFamily="34" charset="0"/>
              </a:rPr>
              <a:t>Examinations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9B3E72-5FF8-4BE9-9A4B-D872F7BA2D29}"/>
              </a:ext>
            </a:extLst>
          </p:cNvPr>
          <p:cNvCxnSpPr>
            <a:cxnSpLocks/>
          </p:cNvCxnSpPr>
          <p:nvPr/>
        </p:nvCxnSpPr>
        <p:spPr>
          <a:xfrm>
            <a:off x="433680" y="764704"/>
            <a:ext cx="3161290" cy="0"/>
          </a:xfrm>
          <a:prstGeom prst="line">
            <a:avLst/>
          </a:prstGeom>
          <a:ln w="38100">
            <a:solidFill>
              <a:srgbClr val="E31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527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C89899-5F99-48A4-B2AF-D1CC59F62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387" y="5669601"/>
            <a:ext cx="1849613" cy="1188399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75C112E-97DC-40C7-9C0D-0BB827480C4B}"/>
              </a:ext>
            </a:extLst>
          </p:cNvPr>
          <p:cNvSpPr txBox="1">
            <a:spLocks/>
          </p:cNvSpPr>
          <p:nvPr/>
        </p:nvSpPr>
        <p:spPr>
          <a:xfrm>
            <a:off x="433680" y="1361823"/>
            <a:ext cx="7599218" cy="482443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2400" dirty="0">
                <a:cs typeface="Arial" panose="020B0604020202020204" pitchFamily="34" charset="0"/>
              </a:rPr>
              <a:t>Schools:</a:t>
            </a:r>
          </a:p>
          <a:p>
            <a:r>
              <a:rPr lang="en-NZ" sz="2400" dirty="0">
                <a:cs typeface="Arial" panose="020B0604020202020204" pitchFamily="34" charset="0"/>
              </a:rPr>
              <a:t>support candidates to develop in-depth understanding of learning to: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NZ" dirty="0">
                <a:cs typeface="Arial" panose="020B0604020202020204" pitchFamily="34" charset="0"/>
              </a:rPr>
              <a:t>demonstrate their knowledge and skills well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NZ" dirty="0">
                <a:cs typeface="Arial" panose="020B0604020202020204" pitchFamily="34" charset="0"/>
              </a:rPr>
              <a:t>respond positively to changes in exam papers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NZ" dirty="0">
                <a:cs typeface="Arial" panose="020B0604020202020204" pitchFamily="34" charset="0"/>
              </a:rPr>
              <a:t>use exam techniques effectively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NZ" dirty="0">
              <a:cs typeface="Arial" panose="020B0604020202020204" pitchFamily="34" charset="0"/>
            </a:endParaRPr>
          </a:p>
          <a:p>
            <a:pPr marL="0" lvl="1" indent="0">
              <a:buNone/>
            </a:pPr>
            <a:r>
              <a:rPr lang="en-NZ" dirty="0">
                <a:cs typeface="Arial" panose="020B0604020202020204" pitchFamily="34" charset="0"/>
              </a:rPr>
              <a:t>NZQA:</a:t>
            </a:r>
          </a:p>
          <a:p>
            <a:pPr marL="285750" lvl="1" indent="-285750"/>
            <a:r>
              <a:rPr lang="en-NZ" dirty="0">
                <a:cs typeface="Arial" panose="020B0604020202020204" pitchFamily="34" charset="0"/>
              </a:rPr>
              <a:t>provides resources (exemplars / past papers / assessment schedules) to supplement good teaching </a:t>
            </a:r>
          </a:p>
          <a:p>
            <a:pPr marL="285750" lvl="1" indent="-285750"/>
            <a:r>
              <a:rPr lang="en-NZ" dirty="0">
                <a:cs typeface="Arial" panose="020B0604020202020204" pitchFamily="34" charset="0"/>
              </a:rPr>
              <a:t>uses self review and feedback to improve questions, formats and resources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2EE315-EE57-4449-AC35-68109D954950}"/>
              </a:ext>
            </a:extLst>
          </p:cNvPr>
          <p:cNvSpPr txBox="1"/>
          <p:nvPr/>
        </p:nvSpPr>
        <p:spPr>
          <a:xfrm>
            <a:off x="353414" y="767983"/>
            <a:ext cx="4837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cs typeface="Arial" panose="020B0604020202020204" pitchFamily="34" charset="0"/>
              </a:rPr>
              <a:t>Effective examination preparation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7C7453-76DA-423B-8738-63475F60B9D5}"/>
              </a:ext>
            </a:extLst>
          </p:cNvPr>
          <p:cNvSpPr txBox="1"/>
          <p:nvPr/>
        </p:nvSpPr>
        <p:spPr>
          <a:xfrm>
            <a:off x="353414" y="132345"/>
            <a:ext cx="8220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b="1" dirty="0">
                <a:latin typeface="Calibri" panose="020F0502020204030204" pitchFamily="34" charset="0"/>
                <a:cs typeface="Calibri" panose="020F0502020204030204" pitchFamily="34" charset="0"/>
              </a:rPr>
              <a:t>Examinations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C4D88F-B55F-4A50-9F0F-4C1774744359}"/>
              </a:ext>
            </a:extLst>
          </p:cNvPr>
          <p:cNvCxnSpPr>
            <a:cxnSpLocks/>
          </p:cNvCxnSpPr>
          <p:nvPr/>
        </p:nvCxnSpPr>
        <p:spPr>
          <a:xfrm>
            <a:off x="433680" y="764704"/>
            <a:ext cx="3161290" cy="0"/>
          </a:xfrm>
          <a:prstGeom prst="line">
            <a:avLst/>
          </a:prstGeom>
          <a:ln w="38100">
            <a:solidFill>
              <a:srgbClr val="E31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141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23E9B0C-E8C6-4B5C-B242-B530F2A7A5C6}"/>
              </a:ext>
            </a:extLst>
          </p:cNvPr>
          <p:cNvGrpSpPr/>
          <p:nvPr/>
        </p:nvGrpSpPr>
        <p:grpSpPr>
          <a:xfrm>
            <a:off x="5239680" y="1252248"/>
            <a:ext cx="3127758" cy="4007318"/>
            <a:chOff x="5076056" y="382252"/>
            <a:chExt cx="3686568" cy="458401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9F19B67-378E-4B10-86B0-9EAB0D0F2BD5}"/>
                </a:ext>
              </a:extLst>
            </p:cNvPr>
            <p:cNvSpPr/>
            <p:nvPr/>
          </p:nvSpPr>
          <p:spPr>
            <a:xfrm>
              <a:off x="5602034" y="382252"/>
              <a:ext cx="3160590" cy="4218048"/>
            </a:xfrm>
            <a:prstGeom prst="rect">
              <a:avLst/>
            </a:prstGeom>
            <a:solidFill>
              <a:srgbClr val="E3E6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429EC08-74B3-469D-9227-E66E7CFAA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76056" y="892387"/>
              <a:ext cx="3328660" cy="4073879"/>
            </a:xfrm>
            <a:prstGeom prst="rect">
              <a:avLst/>
            </a:prstGeom>
          </p:spPr>
        </p:pic>
      </p:grp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1CFE2370-FCB0-4C33-8757-E7663B438D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387" y="5669601"/>
            <a:ext cx="1849613" cy="1188399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4BFB4A3-B3F5-487E-A91B-03FB161992CA}"/>
              </a:ext>
            </a:extLst>
          </p:cNvPr>
          <p:cNvSpPr txBox="1">
            <a:spLocks/>
          </p:cNvSpPr>
          <p:nvPr/>
        </p:nvSpPr>
        <p:spPr>
          <a:xfrm>
            <a:off x="810392" y="1698204"/>
            <a:ext cx="3717767" cy="35613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2400" dirty="0">
                <a:cs typeface="Arial" panose="020B0604020202020204" pitchFamily="34" charset="0"/>
              </a:rPr>
              <a:t>Reminder:</a:t>
            </a:r>
            <a:br>
              <a:rPr lang="en-NZ" sz="2400" dirty="0">
                <a:cs typeface="Arial" panose="020B0604020202020204" pitchFamily="34" charset="0"/>
              </a:rPr>
            </a:br>
            <a:endParaRPr lang="en-NZ" sz="2400" dirty="0">
              <a:cs typeface="Arial" panose="020B0604020202020204" pitchFamily="34" charset="0"/>
            </a:endParaRPr>
          </a:p>
          <a:p>
            <a:r>
              <a:rPr lang="en-NZ" sz="2400" dirty="0">
                <a:cs typeface="Arial" panose="020B0604020202020204" pitchFamily="34" charset="0"/>
              </a:rPr>
              <a:t>Updated annually for all subjects and levels (end of year/ March / notified in circular)</a:t>
            </a:r>
          </a:p>
          <a:p>
            <a:pPr marL="0" indent="0">
              <a:buNone/>
            </a:pPr>
            <a:endParaRPr lang="en-NZ" sz="2400" dirty="0">
              <a:cs typeface="Arial" panose="020B0604020202020204" pitchFamily="34" charset="0"/>
            </a:endParaRPr>
          </a:p>
          <a:p>
            <a:r>
              <a:rPr lang="en-NZ" sz="2400" dirty="0">
                <a:cs typeface="Arial" panose="020B0604020202020204" pitchFamily="34" charset="0"/>
              </a:rPr>
              <a:t>Must be checked every year</a:t>
            </a:r>
          </a:p>
          <a:p>
            <a:pPr marL="0" lvl="1" indent="0">
              <a:buNone/>
            </a:pPr>
            <a:endParaRPr lang="en-NZ" dirty="0">
              <a:cs typeface="Arial" panose="020B0604020202020204" pitchFamily="34" charset="0"/>
            </a:endParaRPr>
          </a:p>
          <a:p>
            <a:endParaRPr lang="en-NZ" sz="2400" dirty="0"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448C57-7624-4227-B510-85EDFBF46F01}"/>
              </a:ext>
            </a:extLst>
          </p:cNvPr>
          <p:cNvSpPr txBox="1"/>
          <p:nvPr/>
        </p:nvSpPr>
        <p:spPr>
          <a:xfrm>
            <a:off x="373269" y="775421"/>
            <a:ext cx="5513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latin typeface="Calibri" panose="020F0502020204030204" pitchFamily="34" charset="0"/>
                <a:cs typeface="Calibri" panose="020F0502020204030204" pitchFamily="34" charset="0"/>
              </a:rPr>
              <a:t>Assessment Specifications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277DAF-D6A0-4D2F-8B1E-5201FF9FF84D}"/>
              </a:ext>
            </a:extLst>
          </p:cNvPr>
          <p:cNvSpPr txBox="1"/>
          <p:nvPr/>
        </p:nvSpPr>
        <p:spPr>
          <a:xfrm>
            <a:off x="353414" y="132345"/>
            <a:ext cx="8220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b="1" dirty="0">
                <a:latin typeface="Calibri" panose="020F0502020204030204" pitchFamily="34" charset="0"/>
                <a:cs typeface="Calibri" panose="020F0502020204030204" pitchFamily="34" charset="0"/>
              </a:rPr>
              <a:t>Examinations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F258AE-D1AE-4070-8CC3-F1562F69B61A}"/>
              </a:ext>
            </a:extLst>
          </p:cNvPr>
          <p:cNvCxnSpPr>
            <a:cxnSpLocks/>
          </p:cNvCxnSpPr>
          <p:nvPr/>
        </p:nvCxnSpPr>
        <p:spPr>
          <a:xfrm>
            <a:off x="433680" y="764704"/>
            <a:ext cx="3161290" cy="0"/>
          </a:xfrm>
          <a:prstGeom prst="line">
            <a:avLst/>
          </a:prstGeom>
          <a:ln w="38100">
            <a:solidFill>
              <a:srgbClr val="E31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547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13D4C5-5453-41E2-B9CE-927DC247D343}"/>
              </a:ext>
            </a:extLst>
          </p:cNvPr>
          <p:cNvSpPr txBox="1"/>
          <p:nvPr/>
        </p:nvSpPr>
        <p:spPr>
          <a:xfrm>
            <a:off x="373270" y="171566"/>
            <a:ext cx="7049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latin typeface="Calibri" panose="020F0502020204030204" pitchFamily="34" charset="0"/>
                <a:cs typeface="Calibri" panose="020F0502020204030204" pitchFamily="34" charset="0"/>
              </a:rPr>
              <a:t>Using the right provider code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664CF17-38CD-4CF5-BE75-5E0EECEE84C7}"/>
              </a:ext>
            </a:extLst>
          </p:cNvPr>
          <p:cNvCxnSpPr>
            <a:cxnSpLocks/>
          </p:cNvCxnSpPr>
          <p:nvPr/>
        </p:nvCxnSpPr>
        <p:spPr>
          <a:xfrm flipV="1">
            <a:off x="433680" y="775421"/>
            <a:ext cx="5691547" cy="8072"/>
          </a:xfrm>
          <a:prstGeom prst="line">
            <a:avLst/>
          </a:prstGeom>
          <a:ln w="38100">
            <a:solidFill>
              <a:srgbClr val="E31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F87E3AB-32BD-410F-B0C4-58F2A97E24BC}"/>
              </a:ext>
            </a:extLst>
          </p:cNvPr>
          <p:cNvSpPr txBox="1"/>
          <p:nvPr/>
        </p:nvSpPr>
        <p:spPr>
          <a:xfrm>
            <a:off x="373270" y="775421"/>
            <a:ext cx="3132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latin typeface="Calibri" panose="020F0502020204030204" pitchFamily="34" charset="0"/>
                <a:cs typeface="Calibri" panose="020F0502020204030204" pitchFamily="34" charset="0"/>
              </a:rPr>
              <a:t>Important because: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D6565AF-A12D-477B-85E5-CCA95A0B4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387" y="5669601"/>
            <a:ext cx="1849613" cy="1188399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C13885AA-BD0A-4366-9935-DF96D7F96216}"/>
              </a:ext>
            </a:extLst>
          </p:cNvPr>
          <p:cNvSpPr/>
          <p:nvPr/>
        </p:nvSpPr>
        <p:spPr>
          <a:xfrm>
            <a:off x="373270" y="1240321"/>
            <a:ext cx="87707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000" b="1" dirty="0">
                <a:cs typeface="Arial" panose="020B0604020202020204" pitchFamily="34" charset="0"/>
              </a:rPr>
              <a:t>3,910,386 internal results reported using school provider code in 2018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462380F-603D-440A-A04C-B10982BCE932}"/>
              </a:ext>
            </a:extLst>
          </p:cNvPr>
          <p:cNvSpPr/>
          <p:nvPr/>
        </p:nvSpPr>
        <p:spPr>
          <a:xfrm>
            <a:off x="819991" y="2051359"/>
            <a:ext cx="3665361" cy="3486216"/>
          </a:xfrm>
          <a:prstGeom prst="rect">
            <a:avLst/>
          </a:prstGeom>
          <a:solidFill>
            <a:srgbClr val="404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7B7EB5D-F237-4688-97E3-9649E06EFE5E}"/>
              </a:ext>
            </a:extLst>
          </p:cNvPr>
          <p:cNvSpPr/>
          <p:nvPr/>
        </p:nvSpPr>
        <p:spPr>
          <a:xfrm>
            <a:off x="598597" y="1869477"/>
            <a:ext cx="3665361" cy="3486216"/>
          </a:xfrm>
          <a:prstGeom prst="rect">
            <a:avLst/>
          </a:prstGeom>
          <a:solidFill>
            <a:srgbClr val="E4E5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DB98DA9-FF40-406B-81D5-C7804ECD6E0A}"/>
              </a:ext>
            </a:extLst>
          </p:cNvPr>
          <p:cNvSpPr/>
          <p:nvPr/>
        </p:nvSpPr>
        <p:spPr>
          <a:xfrm>
            <a:off x="5164722" y="2030961"/>
            <a:ext cx="3665361" cy="3486217"/>
          </a:xfrm>
          <a:prstGeom prst="rect">
            <a:avLst/>
          </a:prstGeom>
          <a:solidFill>
            <a:srgbClr val="404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EB715F-4AAD-4FA5-AF30-6E161C42681D}"/>
              </a:ext>
            </a:extLst>
          </p:cNvPr>
          <p:cNvSpPr/>
          <p:nvPr/>
        </p:nvSpPr>
        <p:spPr>
          <a:xfrm>
            <a:off x="4901980" y="1856795"/>
            <a:ext cx="3665361" cy="3486217"/>
          </a:xfrm>
          <a:prstGeom prst="rect">
            <a:avLst/>
          </a:prstGeom>
          <a:solidFill>
            <a:srgbClr val="E4E5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18AFA6-AB3A-4A43-B08B-7986CE3CE01A}"/>
              </a:ext>
            </a:extLst>
          </p:cNvPr>
          <p:cNvSpPr txBox="1"/>
          <p:nvPr/>
        </p:nvSpPr>
        <p:spPr>
          <a:xfrm>
            <a:off x="576659" y="1820526"/>
            <a:ext cx="1607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latin typeface="Calibri" panose="020F0502020204030204" pitchFamily="34" charset="0"/>
                <a:cs typeface="Calibri" panose="020F0502020204030204" pitchFamily="34" charset="0"/>
              </a:rPr>
              <a:t>Currently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D6FF75-9E16-404E-880F-35D046BDB427}"/>
              </a:ext>
            </a:extLst>
          </p:cNvPr>
          <p:cNvSpPr txBox="1"/>
          <p:nvPr/>
        </p:nvSpPr>
        <p:spPr>
          <a:xfrm>
            <a:off x="4901980" y="1843399"/>
            <a:ext cx="1607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Since 2016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F2A872D-19E9-44FD-B25D-3791E06D1234}"/>
              </a:ext>
            </a:extLst>
          </p:cNvPr>
          <p:cNvSpPr/>
          <p:nvPr/>
        </p:nvSpPr>
        <p:spPr>
          <a:xfrm>
            <a:off x="526860" y="2350214"/>
            <a:ext cx="36957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600" b="1" dirty="0">
                <a:cs typeface="Arial" panose="020B0604020202020204" pitchFamily="34" charset="0"/>
              </a:rPr>
              <a:t>5,300 external MOU relationships with consented providers</a:t>
            </a:r>
            <a:br>
              <a:rPr lang="en-NZ" sz="1600" b="1" dirty="0">
                <a:cs typeface="Arial" panose="020B0604020202020204" pitchFamily="34" charset="0"/>
              </a:rPr>
            </a:br>
            <a:endParaRPr lang="en-NZ" sz="1600" b="1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600" b="1" dirty="0">
                <a:cs typeface="Arial" panose="020B0604020202020204" pitchFamily="34" charset="0"/>
              </a:rPr>
              <a:t>8.4% of internal results reported using other provider codes (tertiary and school)</a:t>
            </a:r>
            <a:br>
              <a:rPr lang="en-NZ" sz="1600" b="1" dirty="0">
                <a:cs typeface="Arial" panose="020B0604020202020204" pitchFamily="34" charset="0"/>
              </a:rPr>
            </a:br>
            <a:endParaRPr lang="en-NZ" sz="1600" b="1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600" b="1" dirty="0">
                <a:cs typeface="Arial" panose="020B0604020202020204" pitchFamily="34" charset="0"/>
              </a:rPr>
              <a:t>113 approved </a:t>
            </a:r>
            <a:br>
              <a:rPr lang="en-NZ" sz="1600" b="1" dirty="0">
                <a:cs typeface="Arial" panose="020B0604020202020204" pitchFamily="34" charset="0"/>
              </a:rPr>
            </a:br>
            <a:r>
              <a:rPr lang="en-NZ" sz="1600" b="1" dirty="0">
                <a:cs typeface="Arial" panose="020B0604020202020204" pitchFamily="34" charset="0"/>
              </a:rPr>
              <a:t>sub-contract arrangements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A539313-A02D-4F09-B49C-BB80E838EC80}"/>
              </a:ext>
            </a:extLst>
          </p:cNvPr>
          <p:cNvSpPr/>
          <p:nvPr/>
        </p:nvSpPr>
        <p:spPr>
          <a:xfrm>
            <a:off x="4851815" y="2411535"/>
            <a:ext cx="36653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600" b="1" dirty="0">
                <a:cs typeface="Arial" panose="020B0604020202020204" pitchFamily="34" charset="0"/>
              </a:rPr>
              <a:t>101 NZQA investigations</a:t>
            </a:r>
            <a:br>
              <a:rPr lang="en-NZ" sz="1600" b="1" dirty="0">
                <a:cs typeface="Arial" panose="020B0604020202020204" pitchFamily="34" charset="0"/>
              </a:rPr>
            </a:br>
            <a:endParaRPr lang="en-NZ" sz="1600" b="1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600" b="1" dirty="0">
                <a:cs typeface="Arial" panose="020B0604020202020204" pitchFamily="34" charset="0"/>
              </a:rPr>
              <a:t>Most investigations involved use of an unconsented provider code</a:t>
            </a:r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CA6D3FD2-827C-45C5-8F05-B38D44157270}"/>
              </a:ext>
            </a:extLst>
          </p:cNvPr>
          <p:cNvSpPr/>
          <p:nvPr/>
        </p:nvSpPr>
        <p:spPr>
          <a:xfrm>
            <a:off x="6227356" y="4424438"/>
            <a:ext cx="1014608" cy="960451"/>
          </a:xfrm>
          <a:prstGeom prst="mathMultiply">
            <a:avLst>
              <a:gd name="adj1" fmla="val 1765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3F7116-2503-4994-A9C1-45D9D53F1BCC}"/>
              </a:ext>
            </a:extLst>
          </p:cNvPr>
          <p:cNvSpPr/>
          <p:nvPr/>
        </p:nvSpPr>
        <p:spPr>
          <a:xfrm>
            <a:off x="1863653" y="4469421"/>
            <a:ext cx="11352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5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✔</a:t>
            </a:r>
            <a:endParaRPr lang="en-NZ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3434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A17D89-6793-4CD3-8A02-739BD5F09FB0}"/>
              </a:ext>
            </a:extLst>
          </p:cNvPr>
          <p:cNvSpPr/>
          <p:nvPr/>
        </p:nvSpPr>
        <p:spPr>
          <a:xfrm>
            <a:off x="1131240" y="3167144"/>
            <a:ext cx="7269826" cy="1620980"/>
          </a:xfrm>
          <a:prstGeom prst="rect">
            <a:avLst/>
          </a:prstGeom>
          <a:solidFill>
            <a:srgbClr val="E31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13D4C5-5453-41E2-B9CE-927DC247D343}"/>
              </a:ext>
            </a:extLst>
          </p:cNvPr>
          <p:cNvSpPr txBox="1"/>
          <p:nvPr/>
        </p:nvSpPr>
        <p:spPr>
          <a:xfrm>
            <a:off x="353414" y="132345"/>
            <a:ext cx="8220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b="1" dirty="0">
                <a:latin typeface="Calibri" panose="020F0502020204030204" pitchFamily="34" charset="0"/>
                <a:cs typeface="Calibri" panose="020F0502020204030204" pitchFamily="34" charset="0"/>
              </a:rPr>
              <a:t>International students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C89899-5F99-48A4-B2AF-D1CC59F62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387" y="5669601"/>
            <a:ext cx="1849613" cy="1188399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785CFD5-CC8C-490D-BE69-DE7C7DB26522}"/>
              </a:ext>
            </a:extLst>
          </p:cNvPr>
          <p:cNvSpPr txBox="1">
            <a:spLocks/>
          </p:cNvSpPr>
          <p:nvPr/>
        </p:nvSpPr>
        <p:spPr>
          <a:xfrm>
            <a:off x="373270" y="1504859"/>
            <a:ext cx="7649651" cy="97529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400" dirty="0">
                <a:cs typeface="Arial" panose="020B0604020202020204" pitchFamily="34" charset="0"/>
              </a:rPr>
              <a:t>For courses exclusively or mainly (&gt; 50%) for international</a:t>
            </a:r>
            <a:br>
              <a:rPr lang="en-NZ" sz="2400" dirty="0">
                <a:cs typeface="Arial" panose="020B0604020202020204" pitchFamily="34" charset="0"/>
              </a:rPr>
            </a:br>
            <a:r>
              <a:rPr lang="en-NZ" sz="2400" dirty="0">
                <a:cs typeface="Arial" panose="020B0604020202020204" pitchFamily="34" charset="0"/>
              </a:rPr>
              <a:t>students</a:t>
            </a:r>
          </a:p>
          <a:p>
            <a:r>
              <a:rPr lang="en-NZ" sz="2400" dirty="0">
                <a:cs typeface="Arial" panose="020B0604020202020204" pitchFamily="34" charset="0"/>
              </a:rPr>
              <a:t>To ensure equitable standard of instruction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216565-E641-41A8-A1CD-F1081F49EAC5}"/>
              </a:ext>
            </a:extLst>
          </p:cNvPr>
          <p:cNvSpPr txBox="1"/>
          <p:nvPr/>
        </p:nvSpPr>
        <p:spPr>
          <a:xfrm>
            <a:off x="353414" y="738998"/>
            <a:ext cx="6866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Course approval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908988-44DA-4216-B6A3-21EDBB060493}"/>
              </a:ext>
            </a:extLst>
          </p:cNvPr>
          <p:cNvCxnSpPr>
            <a:cxnSpLocks/>
          </p:cNvCxnSpPr>
          <p:nvPr/>
        </p:nvCxnSpPr>
        <p:spPr>
          <a:xfrm>
            <a:off x="433680" y="764704"/>
            <a:ext cx="1395120" cy="0"/>
          </a:xfrm>
          <a:prstGeom prst="line">
            <a:avLst/>
          </a:prstGeom>
          <a:ln w="38100">
            <a:solidFill>
              <a:srgbClr val="E31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34AFB4E-6C38-497C-BFBD-F379649B6A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721958"/>
              </p:ext>
            </p:extLst>
          </p:nvPr>
        </p:nvGraphicFramePr>
        <p:xfrm>
          <a:off x="937087" y="3005276"/>
          <a:ext cx="7269826" cy="16209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908671">
                  <a:extLst>
                    <a:ext uri="{9D8B030D-6E8A-4147-A177-3AD203B41FA5}">
                      <a16:colId xmlns:a16="http://schemas.microsoft.com/office/drawing/2014/main" val="207410974"/>
                    </a:ext>
                  </a:extLst>
                </a:gridCol>
                <a:gridCol w="2361155">
                  <a:extLst>
                    <a:ext uri="{9D8B030D-6E8A-4147-A177-3AD203B41FA5}">
                      <a16:colId xmlns:a16="http://schemas.microsoft.com/office/drawing/2014/main" val="4284587907"/>
                    </a:ext>
                  </a:extLst>
                </a:gridCol>
              </a:tblGrid>
              <a:tr h="515078">
                <a:tc>
                  <a:txBody>
                    <a:bodyPr/>
                    <a:lstStyle/>
                    <a:p>
                      <a:pPr algn="l"/>
                      <a:r>
                        <a:rPr lang="en-NZ" sz="22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2019 4E Education Approval Status</a:t>
                      </a:r>
                    </a:p>
                  </a:txBody>
                  <a:tcPr anchor="ctr">
                    <a:solidFill>
                      <a:srgbClr val="66A9C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Number of schools</a:t>
                      </a:r>
                    </a:p>
                  </a:txBody>
                  <a:tcPr anchor="ctr">
                    <a:solidFill>
                      <a:srgbClr val="66A9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999892"/>
                  </a:ext>
                </a:extLst>
              </a:tr>
              <a:tr h="368634">
                <a:tc>
                  <a:txBody>
                    <a:bodyPr/>
                    <a:lstStyle/>
                    <a:p>
                      <a:r>
                        <a:rPr lang="en-NZ" b="1" dirty="0">
                          <a:latin typeface="+mn-lt"/>
                          <a:cs typeface="Arial" panose="020B0604020202020204" pitchFamily="34" charset="0"/>
                        </a:rPr>
                        <a:t>All courses approved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b="1" dirty="0">
                          <a:latin typeface="+mn-lt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347850"/>
                  </a:ext>
                </a:extLst>
              </a:tr>
              <a:tr h="368634">
                <a:tc>
                  <a:txBody>
                    <a:bodyPr/>
                    <a:lstStyle/>
                    <a:p>
                      <a:r>
                        <a:rPr lang="en-NZ" b="1" dirty="0">
                          <a:latin typeface="+mn-lt"/>
                          <a:cs typeface="Arial" panose="020B0604020202020204" pitchFamily="34" charset="0"/>
                        </a:rPr>
                        <a:t>Some courses approved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b="1" dirty="0">
                          <a:latin typeface="+mn-lt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467540"/>
                  </a:ext>
                </a:extLst>
              </a:tr>
              <a:tr h="368634">
                <a:tc>
                  <a:txBody>
                    <a:bodyPr/>
                    <a:lstStyle/>
                    <a:p>
                      <a:r>
                        <a:rPr lang="en-NZ" b="1" dirty="0">
                          <a:latin typeface="+mn-lt"/>
                          <a:cs typeface="Arial" panose="020B0604020202020204" pitchFamily="34" charset="0"/>
                        </a:rPr>
                        <a:t>No approval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b="1" dirty="0">
                          <a:latin typeface="+mn-lt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65620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CDCEEC8-3B40-4F7B-BA70-A2C0B8DB2F68}"/>
              </a:ext>
            </a:extLst>
          </p:cNvPr>
          <p:cNvCxnSpPr>
            <a:cxnSpLocks/>
          </p:cNvCxnSpPr>
          <p:nvPr/>
        </p:nvCxnSpPr>
        <p:spPr>
          <a:xfrm>
            <a:off x="433680" y="764704"/>
            <a:ext cx="4827252" cy="0"/>
          </a:xfrm>
          <a:prstGeom prst="line">
            <a:avLst/>
          </a:prstGeom>
          <a:ln w="38100">
            <a:solidFill>
              <a:srgbClr val="E31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5B10A16-6EC6-4917-B14A-511219974BB6}"/>
              </a:ext>
            </a:extLst>
          </p:cNvPr>
          <p:cNvSpPr txBox="1"/>
          <p:nvPr/>
        </p:nvSpPr>
        <p:spPr>
          <a:xfrm>
            <a:off x="5260932" y="4985834"/>
            <a:ext cx="3543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i="1" dirty="0"/>
              <a:t>Refer to Circular A2020/1</a:t>
            </a:r>
          </a:p>
        </p:txBody>
      </p:sp>
    </p:spTree>
    <p:extLst>
      <p:ext uri="{BB962C8B-B14F-4D97-AF65-F5344CB8AC3E}">
        <p14:creationId xmlns:p14="http://schemas.microsoft.com/office/powerpoint/2010/main" val="4142761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13D4C5-5453-41E2-B9CE-927DC247D343}"/>
              </a:ext>
            </a:extLst>
          </p:cNvPr>
          <p:cNvSpPr txBox="1"/>
          <p:nvPr/>
        </p:nvSpPr>
        <p:spPr>
          <a:xfrm>
            <a:off x="353414" y="132345"/>
            <a:ext cx="8220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b="1" dirty="0">
                <a:latin typeface="Calibri" panose="020F0502020204030204" pitchFamily="34" charset="0"/>
                <a:cs typeface="Calibri" panose="020F0502020204030204" pitchFamily="34" charset="0"/>
              </a:rPr>
              <a:t>International students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C89899-5F99-48A4-B2AF-D1CC59F62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387" y="5669601"/>
            <a:ext cx="1849613" cy="1188399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785CFD5-CC8C-490D-BE69-DE7C7DB26522}"/>
              </a:ext>
            </a:extLst>
          </p:cNvPr>
          <p:cNvSpPr txBox="1">
            <a:spLocks/>
          </p:cNvSpPr>
          <p:nvPr/>
        </p:nvSpPr>
        <p:spPr>
          <a:xfrm>
            <a:off x="433680" y="1381615"/>
            <a:ext cx="5665889" cy="458077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2200" dirty="0">
                <a:cs typeface="Arial" panose="020B0604020202020204" pitchFamily="34" charset="0"/>
              </a:rPr>
              <a:t>Now:</a:t>
            </a:r>
          </a:p>
          <a:p>
            <a:r>
              <a:rPr lang="en-NZ" sz="2200" dirty="0">
                <a:cs typeface="Arial" panose="020B0604020202020204" pitchFamily="34" charset="0"/>
              </a:rPr>
              <a:t>part of consent: same programme requirements as Consent to Assess (Rule 2.5 </a:t>
            </a:r>
            <a:br>
              <a:rPr lang="en-NZ" sz="2200" dirty="0">
                <a:cs typeface="Arial" panose="020B0604020202020204" pitchFamily="34" charset="0"/>
              </a:rPr>
            </a:br>
            <a:r>
              <a:rPr lang="en-NZ" sz="2200" dirty="0" err="1">
                <a:cs typeface="Arial" panose="020B0604020202020204" pitchFamily="34" charset="0"/>
              </a:rPr>
              <a:t>i</a:t>
            </a:r>
            <a:r>
              <a:rPr lang="en-NZ" sz="2200" dirty="0">
                <a:cs typeface="Arial" panose="020B0604020202020204" pitchFamily="34" charset="0"/>
              </a:rPr>
              <a:t> – v)</a:t>
            </a:r>
            <a:br>
              <a:rPr lang="en-NZ" sz="2200" dirty="0">
                <a:cs typeface="Arial" panose="020B0604020202020204" pitchFamily="34" charset="0"/>
              </a:rPr>
            </a:br>
            <a:endParaRPr lang="en-NZ" sz="2200" dirty="0">
              <a:cs typeface="Arial" panose="020B0604020202020204" pitchFamily="34" charset="0"/>
            </a:endParaRPr>
          </a:p>
          <a:p>
            <a:r>
              <a:rPr lang="en-NZ" sz="2200" dirty="0">
                <a:cs typeface="Arial" panose="020B0604020202020204" pitchFamily="34" charset="0"/>
              </a:rPr>
              <a:t>one-off brief application stating Consent requirements met</a:t>
            </a:r>
          </a:p>
          <a:p>
            <a:endParaRPr lang="en-NZ" sz="2200" dirty="0">
              <a:cs typeface="Arial" panose="020B0604020202020204" pitchFamily="34" charset="0"/>
            </a:endParaRPr>
          </a:p>
          <a:p>
            <a:r>
              <a:rPr lang="en-NZ" sz="2200" dirty="0">
                <a:cs typeface="Arial" panose="020B0604020202020204" pitchFamily="34" charset="0"/>
              </a:rPr>
              <a:t>annual attestation</a:t>
            </a:r>
          </a:p>
          <a:p>
            <a:endParaRPr lang="en-NZ" sz="2200" dirty="0">
              <a:cs typeface="Arial" panose="020B0604020202020204" pitchFamily="34" charset="0"/>
            </a:endParaRPr>
          </a:p>
          <a:p>
            <a:r>
              <a:rPr lang="en-NZ" sz="2200" dirty="0">
                <a:cs typeface="Arial" panose="020B0604020202020204" pitchFamily="34" charset="0"/>
              </a:rPr>
              <a:t>monitor during SRM school visits and MNA review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216565-E641-41A8-A1CD-F1081F49EAC5}"/>
              </a:ext>
            </a:extLst>
          </p:cNvPr>
          <p:cNvSpPr txBox="1"/>
          <p:nvPr/>
        </p:nvSpPr>
        <p:spPr>
          <a:xfrm>
            <a:off x="353414" y="738998"/>
            <a:ext cx="6866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latin typeface="Calibri" panose="020F0502020204030204" pitchFamily="34" charset="0"/>
                <a:cs typeface="Calibri" panose="020F0502020204030204" pitchFamily="34" charset="0"/>
              </a:rPr>
              <a:t>Changed processes 4E Education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908988-44DA-4216-B6A3-21EDBB060493}"/>
              </a:ext>
            </a:extLst>
          </p:cNvPr>
          <p:cNvCxnSpPr>
            <a:cxnSpLocks/>
          </p:cNvCxnSpPr>
          <p:nvPr/>
        </p:nvCxnSpPr>
        <p:spPr>
          <a:xfrm>
            <a:off x="433680" y="764704"/>
            <a:ext cx="1395120" cy="0"/>
          </a:xfrm>
          <a:prstGeom prst="line">
            <a:avLst/>
          </a:prstGeom>
          <a:ln w="38100">
            <a:solidFill>
              <a:srgbClr val="E31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EF1F7219-F6AA-4995-90B7-01E4E4D13259}"/>
              </a:ext>
            </a:extLst>
          </p:cNvPr>
          <p:cNvGrpSpPr/>
          <p:nvPr/>
        </p:nvGrpSpPr>
        <p:grpSpPr>
          <a:xfrm>
            <a:off x="6262033" y="1287670"/>
            <a:ext cx="2598976" cy="3815255"/>
            <a:chOff x="5326060" y="379527"/>
            <a:chExt cx="3252678" cy="465960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F8717DA-F908-4EC5-866B-BE0409A32C49}"/>
                </a:ext>
              </a:extLst>
            </p:cNvPr>
            <p:cNvSpPr/>
            <p:nvPr/>
          </p:nvSpPr>
          <p:spPr>
            <a:xfrm>
              <a:off x="5529387" y="379527"/>
              <a:ext cx="3049351" cy="4572532"/>
            </a:xfrm>
            <a:prstGeom prst="rect">
              <a:avLst/>
            </a:prstGeom>
            <a:solidFill>
              <a:srgbClr val="3038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8537AEA-AF41-4F1C-A6AD-59F4EA9E2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26060" y="575110"/>
              <a:ext cx="3049351" cy="4464026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05C5224-558F-405A-BA91-8E9B346E4AAB}"/>
              </a:ext>
            </a:extLst>
          </p:cNvPr>
          <p:cNvCxnSpPr>
            <a:cxnSpLocks/>
          </p:cNvCxnSpPr>
          <p:nvPr/>
        </p:nvCxnSpPr>
        <p:spPr>
          <a:xfrm>
            <a:off x="433680" y="764704"/>
            <a:ext cx="4470260" cy="0"/>
          </a:xfrm>
          <a:prstGeom prst="line">
            <a:avLst/>
          </a:prstGeom>
          <a:ln w="38100">
            <a:solidFill>
              <a:srgbClr val="E31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4A7859B-BA14-4FA4-AB74-4E3CCA9B1817}"/>
              </a:ext>
            </a:extLst>
          </p:cNvPr>
          <p:cNvCxnSpPr>
            <a:cxnSpLocks/>
          </p:cNvCxnSpPr>
          <p:nvPr/>
        </p:nvCxnSpPr>
        <p:spPr>
          <a:xfrm>
            <a:off x="433680" y="764704"/>
            <a:ext cx="4827252" cy="0"/>
          </a:xfrm>
          <a:prstGeom prst="line">
            <a:avLst/>
          </a:prstGeom>
          <a:ln w="38100">
            <a:solidFill>
              <a:srgbClr val="E31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0228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13D4C5-5453-41E2-B9CE-927DC247D343}"/>
              </a:ext>
            </a:extLst>
          </p:cNvPr>
          <p:cNvSpPr txBox="1"/>
          <p:nvPr/>
        </p:nvSpPr>
        <p:spPr>
          <a:xfrm>
            <a:off x="373270" y="156567"/>
            <a:ext cx="605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latin typeface="Calibri" panose="020F0502020204030204" pitchFamily="34" charset="0"/>
                <a:cs typeface="Calibri" panose="020F0502020204030204" pitchFamily="34" charset="0"/>
              </a:rPr>
              <a:t>International students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664CF17-38CD-4CF5-BE75-5E0EECEE84C7}"/>
              </a:ext>
            </a:extLst>
          </p:cNvPr>
          <p:cNvCxnSpPr>
            <a:cxnSpLocks/>
          </p:cNvCxnSpPr>
          <p:nvPr/>
        </p:nvCxnSpPr>
        <p:spPr>
          <a:xfrm>
            <a:off x="433680" y="764704"/>
            <a:ext cx="4470260" cy="0"/>
          </a:xfrm>
          <a:prstGeom prst="line">
            <a:avLst/>
          </a:prstGeom>
          <a:ln w="38100">
            <a:solidFill>
              <a:srgbClr val="E31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F87E3AB-32BD-410F-B0C4-58F2A97E24BC}"/>
              </a:ext>
            </a:extLst>
          </p:cNvPr>
          <p:cNvSpPr txBox="1"/>
          <p:nvPr/>
        </p:nvSpPr>
        <p:spPr>
          <a:xfrm>
            <a:off x="373269" y="775421"/>
            <a:ext cx="5513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School responsibilities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F1AE0BF-984C-4CAD-95EF-71A9C62E1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387" y="5669601"/>
            <a:ext cx="1849613" cy="11883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22CAC00-CC23-4F50-8216-9AF173F386E3}"/>
              </a:ext>
            </a:extLst>
          </p:cNvPr>
          <p:cNvSpPr/>
          <p:nvPr/>
        </p:nvSpPr>
        <p:spPr>
          <a:xfrm>
            <a:off x="433679" y="1421752"/>
            <a:ext cx="866647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000" dirty="0">
                <a:cs typeface="Arial" panose="020B0604020202020204" pitchFamily="34" charset="0"/>
              </a:rPr>
              <a:t>Schools:</a:t>
            </a:r>
          </a:p>
          <a:p>
            <a:endParaRPr lang="en-NZ" sz="20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>
                <a:cs typeface="Arial" panose="020B0604020202020204" pitchFamily="34" charset="0"/>
              </a:rPr>
              <a:t>pay NCEA and Scholarship fees to NZQA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000" dirty="0">
              <a:cs typeface="Arial" panose="020B0604020202020204" pitchFamily="34" charset="0"/>
            </a:endParaRPr>
          </a:p>
          <a:p>
            <a:r>
              <a:rPr lang="en-NZ" sz="2000" dirty="0">
                <a:cs typeface="Arial" panose="020B0604020202020204" pitchFamily="34" charset="0"/>
              </a:rPr>
              <a:t>As Code Signatories:</a:t>
            </a:r>
          </a:p>
          <a:p>
            <a:endParaRPr lang="en-NZ" sz="20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>
                <a:cs typeface="Arial" panose="020B0604020202020204" pitchFamily="34" charset="0"/>
              </a:rPr>
              <a:t>monitor to ensure students: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000" dirty="0">
                <a:cs typeface="Arial" panose="020B0604020202020204" pitchFamily="34" charset="0"/>
              </a:rPr>
              <a:t>met Visa requirements </a:t>
            </a:r>
            <a:r>
              <a:rPr lang="en-NZ" sz="2000" dirty="0" err="1">
                <a:cs typeface="Arial" panose="020B0604020202020204" pitchFamily="34" charset="0"/>
              </a:rPr>
              <a:t>eg</a:t>
            </a:r>
            <a:r>
              <a:rPr lang="en-NZ" sz="2000" dirty="0">
                <a:cs typeface="Arial" panose="020B0604020202020204" pitchFamily="34" charset="0"/>
              </a:rPr>
              <a:t> attendance, academic progress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000" dirty="0">
                <a:cs typeface="Arial" panose="020B0604020202020204" pitchFamily="34" charset="0"/>
              </a:rPr>
              <a:t>undertake the educational instruction they are enrolled for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sz="20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>
                <a:cs typeface="Arial" panose="020B0604020202020204" pitchFamily="34" charset="0"/>
              </a:rPr>
              <a:t>meet other obligations under the Code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NZ" sz="2000" dirty="0">
              <a:cs typeface="Arial" panose="020B0604020202020204" pitchFamily="34" charset="0"/>
            </a:endParaRPr>
          </a:p>
          <a:p>
            <a:pPr marL="0" lvl="1"/>
            <a:r>
              <a:rPr lang="en-NZ" sz="2000" dirty="0">
                <a:cs typeface="Arial" panose="020B0604020202020204" pitchFamily="34" charset="0"/>
              </a:rPr>
              <a:t>Further information will be sent to schools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NZ" sz="2000" dirty="0">
              <a:cs typeface="Arial" panose="020B0604020202020204" pitchFamily="34" charset="0"/>
            </a:endParaRPr>
          </a:p>
          <a:p>
            <a:endParaRPr lang="en-NZ" sz="2000" dirty="0"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78A0F7D-621F-4EB2-A17A-8681F36F0561}"/>
              </a:ext>
            </a:extLst>
          </p:cNvPr>
          <p:cNvCxnSpPr>
            <a:cxnSpLocks/>
          </p:cNvCxnSpPr>
          <p:nvPr/>
        </p:nvCxnSpPr>
        <p:spPr>
          <a:xfrm>
            <a:off x="433680" y="764704"/>
            <a:ext cx="4827252" cy="0"/>
          </a:xfrm>
          <a:prstGeom prst="line">
            <a:avLst/>
          </a:prstGeom>
          <a:ln w="38100">
            <a:solidFill>
              <a:srgbClr val="E31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5598921-15CD-4B30-AC77-567A825FDB5A}"/>
              </a:ext>
            </a:extLst>
          </p:cNvPr>
          <p:cNvSpPr txBox="1"/>
          <p:nvPr/>
        </p:nvSpPr>
        <p:spPr>
          <a:xfrm>
            <a:off x="389837" y="5669068"/>
            <a:ext cx="3543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i="1" dirty="0"/>
              <a:t>Refer to Circular A2020/2</a:t>
            </a:r>
          </a:p>
        </p:txBody>
      </p:sp>
    </p:spTree>
    <p:extLst>
      <p:ext uri="{BB962C8B-B14F-4D97-AF65-F5344CB8AC3E}">
        <p14:creationId xmlns:p14="http://schemas.microsoft.com/office/powerpoint/2010/main" val="3373780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909F954-014A-4F49-8EEB-9BE0B3F8875B}"/>
              </a:ext>
            </a:extLst>
          </p:cNvPr>
          <p:cNvGrpSpPr/>
          <p:nvPr/>
        </p:nvGrpSpPr>
        <p:grpSpPr>
          <a:xfrm>
            <a:off x="1073686" y="2149201"/>
            <a:ext cx="6940260" cy="2589779"/>
            <a:chOff x="2722312" y="1948223"/>
            <a:chExt cx="6214226" cy="253728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C46D68E-6A4D-40AB-9B7E-4895A8A0ECD9}"/>
                </a:ext>
              </a:extLst>
            </p:cNvPr>
            <p:cNvSpPr/>
            <p:nvPr/>
          </p:nvSpPr>
          <p:spPr>
            <a:xfrm>
              <a:off x="2959874" y="1948223"/>
              <a:ext cx="5976664" cy="2304257"/>
            </a:xfrm>
            <a:prstGeom prst="rect">
              <a:avLst/>
            </a:prstGeom>
            <a:solidFill>
              <a:srgbClr val="3038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C78C2AE-F6AE-40AC-83D9-536511CF5224}"/>
                </a:ext>
              </a:extLst>
            </p:cNvPr>
            <p:cNvSpPr/>
            <p:nvPr/>
          </p:nvSpPr>
          <p:spPr>
            <a:xfrm>
              <a:off x="2722312" y="2181248"/>
              <a:ext cx="5976664" cy="2304257"/>
            </a:xfrm>
            <a:prstGeom prst="rect">
              <a:avLst/>
            </a:prstGeom>
            <a:solidFill>
              <a:srgbClr val="E3E6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C16C67-E2AE-4ABF-8A47-617A9FDFFA1B}"/>
                </a:ext>
              </a:extLst>
            </p:cNvPr>
            <p:cNvSpPr/>
            <p:nvPr/>
          </p:nvSpPr>
          <p:spPr>
            <a:xfrm>
              <a:off x="2722312" y="2247317"/>
              <a:ext cx="5832648" cy="22012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NZ" sz="2800" b="1" i="1" dirty="0"/>
                <a:t>You can’t go back and change the beginning, but you can start where you are and change the ending. </a:t>
              </a:r>
            </a:p>
            <a:p>
              <a:pPr algn="r"/>
              <a:endParaRPr lang="en-NZ" sz="2800" dirty="0"/>
            </a:p>
            <a:p>
              <a:pPr algn="r"/>
              <a:r>
                <a:rPr lang="en-NZ" sz="2800" dirty="0"/>
                <a:t>- C.S Lewis</a:t>
              </a:r>
            </a:p>
          </p:txBody>
        </p:sp>
      </p:grp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F46B871-0D0E-4D6F-A8DE-1FC10F551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387" y="5586959"/>
            <a:ext cx="1849613" cy="11883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A2675F-9F8B-4809-B765-7AD8AFBECFA8}"/>
              </a:ext>
            </a:extLst>
          </p:cNvPr>
          <p:cNvSpPr txBox="1"/>
          <p:nvPr/>
        </p:nvSpPr>
        <p:spPr>
          <a:xfrm>
            <a:off x="395536" y="771718"/>
            <a:ext cx="3132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latin typeface="Calibri" panose="020F0502020204030204" pitchFamily="34" charset="0"/>
                <a:cs typeface="Calibri" panose="020F0502020204030204" pitchFamily="34" charset="0"/>
              </a:rPr>
              <a:t>Welcome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67EACC-4157-42A8-B408-8E2E67DDE282}"/>
              </a:ext>
            </a:extLst>
          </p:cNvPr>
          <p:cNvSpPr txBox="1"/>
          <p:nvPr/>
        </p:nvSpPr>
        <p:spPr>
          <a:xfrm>
            <a:off x="269776" y="67273"/>
            <a:ext cx="3340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b="1" dirty="0">
                <a:latin typeface="Calibri" panose="020F0502020204030204" pitchFamily="34" charset="0"/>
                <a:cs typeface="Calibri" panose="020F0502020204030204" pitchFamily="34" charset="0"/>
              </a:rPr>
              <a:t>LNA Seminar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C37CE14-FC5E-43B1-B649-10372AFA2F07}"/>
              </a:ext>
            </a:extLst>
          </p:cNvPr>
          <p:cNvCxnSpPr>
            <a:cxnSpLocks/>
          </p:cNvCxnSpPr>
          <p:nvPr/>
        </p:nvCxnSpPr>
        <p:spPr>
          <a:xfrm>
            <a:off x="395536" y="764704"/>
            <a:ext cx="3340512" cy="0"/>
          </a:xfrm>
          <a:prstGeom prst="line">
            <a:avLst/>
          </a:prstGeom>
          <a:ln w="38100">
            <a:solidFill>
              <a:srgbClr val="E31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072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BDBE02-4FE9-4569-B96E-E02352D86BC8}"/>
              </a:ext>
            </a:extLst>
          </p:cNvPr>
          <p:cNvSpPr/>
          <p:nvPr/>
        </p:nvSpPr>
        <p:spPr>
          <a:xfrm>
            <a:off x="1150337" y="1612742"/>
            <a:ext cx="7409145" cy="3545479"/>
          </a:xfrm>
          <a:prstGeom prst="rect">
            <a:avLst/>
          </a:prstGeom>
          <a:solidFill>
            <a:srgbClr val="E31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F46B871-0D0E-4D6F-A8DE-1FC10F551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387" y="5586959"/>
            <a:ext cx="1849613" cy="11883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A2675F-9F8B-4809-B765-7AD8AFBECFA8}"/>
              </a:ext>
            </a:extLst>
          </p:cNvPr>
          <p:cNvSpPr txBox="1"/>
          <p:nvPr/>
        </p:nvSpPr>
        <p:spPr>
          <a:xfrm>
            <a:off x="395536" y="771718"/>
            <a:ext cx="3132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Seminar Programme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67EACC-4157-42A8-B408-8E2E67DDE282}"/>
              </a:ext>
            </a:extLst>
          </p:cNvPr>
          <p:cNvSpPr txBox="1"/>
          <p:nvPr/>
        </p:nvSpPr>
        <p:spPr>
          <a:xfrm>
            <a:off x="269776" y="67273"/>
            <a:ext cx="3340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b="1" dirty="0">
                <a:latin typeface="Calibri" panose="020F0502020204030204" pitchFamily="34" charset="0"/>
                <a:cs typeface="Calibri" panose="020F0502020204030204" pitchFamily="34" charset="0"/>
              </a:rPr>
              <a:t>LNA Seminar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C37CE14-FC5E-43B1-B649-10372AFA2F07}"/>
              </a:ext>
            </a:extLst>
          </p:cNvPr>
          <p:cNvCxnSpPr>
            <a:cxnSpLocks/>
          </p:cNvCxnSpPr>
          <p:nvPr/>
        </p:nvCxnSpPr>
        <p:spPr>
          <a:xfrm>
            <a:off x="395536" y="764704"/>
            <a:ext cx="3340512" cy="0"/>
          </a:xfrm>
          <a:prstGeom prst="line">
            <a:avLst/>
          </a:prstGeom>
          <a:ln w="38100">
            <a:solidFill>
              <a:srgbClr val="E31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BDB5BD9-DA9D-457D-9365-0372584B6E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206361"/>
              </p:ext>
            </p:extLst>
          </p:nvPr>
        </p:nvGraphicFramePr>
        <p:xfrm>
          <a:off x="810048" y="1462136"/>
          <a:ext cx="7575992" cy="3545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7996">
                  <a:extLst>
                    <a:ext uri="{9D8B030D-6E8A-4147-A177-3AD203B41FA5}">
                      <a16:colId xmlns:a16="http://schemas.microsoft.com/office/drawing/2014/main" val="4228167966"/>
                    </a:ext>
                  </a:extLst>
                </a:gridCol>
                <a:gridCol w="3787996">
                  <a:extLst>
                    <a:ext uri="{9D8B030D-6E8A-4147-A177-3AD203B41FA5}">
                      <a16:colId xmlns:a16="http://schemas.microsoft.com/office/drawing/2014/main" val="637896420"/>
                    </a:ext>
                  </a:extLst>
                </a:gridCol>
              </a:tblGrid>
              <a:tr h="1402309">
                <a:tc>
                  <a:txBody>
                    <a:bodyPr/>
                    <a:lstStyle/>
                    <a:p>
                      <a:r>
                        <a:rPr lang="en-NZ" sz="3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8:45am-10:30am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2000" b="1" dirty="0">
                          <a:solidFill>
                            <a:schemeClr val="tx1"/>
                          </a:solidFill>
                        </a:rPr>
                        <a:t>Equity opportunities: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2000" b="1" dirty="0">
                          <a:solidFill>
                            <a:schemeClr val="tx1"/>
                          </a:solidFill>
                        </a:rPr>
                        <a:t>STEM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2000" b="1" dirty="0">
                          <a:solidFill>
                            <a:schemeClr val="tx1"/>
                          </a:solidFill>
                        </a:rPr>
                        <a:t>Digital Assessment: NCEA Online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67481"/>
                  </a:ext>
                </a:extLst>
              </a:tr>
              <a:tr h="940980">
                <a:tc>
                  <a:txBody>
                    <a:bodyPr/>
                    <a:lstStyle/>
                    <a:p>
                      <a:r>
                        <a:rPr lang="en-NZ" sz="3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10:30am-10:50am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2000" b="1" dirty="0">
                          <a:solidFill>
                            <a:schemeClr val="tx1"/>
                          </a:solidFill>
                        </a:rPr>
                        <a:t>Morning Tea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317612"/>
                  </a:ext>
                </a:extLst>
              </a:tr>
              <a:tr h="1202190">
                <a:tc>
                  <a:txBody>
                    <a:bodyPr/>
                    <a:lstStyle/>
                    <a:p>
                      <a:r>
                        <a:rPr lang="en-NZ" sz="3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10:50am-12:30pm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7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2000" b="1" dirty="0">
                          <a:solidFill>
                            <a:schemeClr val="tx1"/>
                          </a:solidFill>
                        </a:rPr>
                        <a:t>Examinations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2000" b="1" dirty="0">
                          <a:solidFill>
                            <a:schemeClr val="tx1"/>
                          </a:solidFill>
                        </a:rPr>
                        <a:t>Using the right provider code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2000" b="1" dirty="0">
                          <a:solidFill>
                            <a:schemeClr val="tx1"/>
                          </a:solidFill>
                        </a:rPr>
                        <a:t>International students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336576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9597441B-5003-4172-8F64-48EC1134BE42}"/>
              </a:ext>
            </a:extLst>
          </p:cNvPr>
          <p:cNvSpPr/>
          <p:nvPr/>
        </p:nvSpPr>
        <p:spPr>
          <a:xfrm>
            <a:off x="346586" y="5901616"/>
            <a:ext cx="7409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b="1" i="1" dirty="0"/>
              <a:t>Qualify for the Future World </a:t>
            </a:r>
            <a:r>
              <a:rPr lang="en-NZ" b="1" dirty="0"/>
              <a:t>| </a:t>
            </a:r>
            <a:r>
              <a:rPr lang="en-NZ" b="1" i="1" dirty="0">
                <a:solidFill>
                  <a:srgbClr val="E31837"/>
                </a:solidFill>
              </a:rPr>
              <a:t>Kia </a:t>
            </a:r>
            <a:r>
              <a:rPr lang="en-NZ" b="1" i="1" dirty="0" err="1">
                <a:solidFill>
                  <a:srgbClr val="E31837"/>
                </a:solidFill>
              </a:rPr>
              <a:t>noho</a:t>
            </a:r>
            <a:r>
              <a:rPr lang="en-NZ" b="1" i="1" dirty="0">
                <a:solidFill>
                  <a:srgbClr val="E31837"/>
                </a:solidFill>
              </a:rPr>
              <a:t> </a:t>
            </a:r>
            <a:r>
              <a:rPr lang="en-NZ" b="1" i="1" dirty="0" err="1">
                <a:solidFill>
                  <a:srgbClr val="E31837"/>
                </a:solidFill>
              </a:rPr>
              <a:t>takatu</a:t>
            </a:r>
            <a:r>
              <a:rPr lang="en-NZ" b="1" i="1" dirty="0">
                <a:solidFill>
                  <a:srgbClr val="E31837"/>
                </a:solidFill>
              </a:rPr>
              <a:t> </a:t>
            </a:r>
            <a:r>
              <a:rPr lang="en-NZ" b="1" i="1" dirty="0" err="1">
                <a:solidFill>
                  <a:srgbClr val="E31837"/>
                </a:solidFill>
              </a:rPr>
              <a:t>ki</a:t>
            </a:r>
            <a:r>
              <a:rPr lang="en-NZ" b="1" i="1" dirty="0">
                <a:solidFill>
                  <a:srgbClr val="E31837"/>
                </a:solidFill>
              </a:rPr>
              <a:t> </a:t>
            </a:r>
            <a:r>
              <a:rPr lang="en-NZ" b="1" i="1" dirty="0" err="1">
                <a:solidFill>
                  <a:srgbClr val="E31837"/>
                </a:solidFill>
              </a:rPr>
              <a:t>tō</a:t>
            </a:r>
            <a:r>
              <a:rPr lang="en-NZ" b="1" i="1" dirty="0">
                <a:solidFill>
                  <a:srgbClr val="E31837"/>
                </a:solidFill>
              </a:rPr>
              <a:t> </a:t>
            </a:r>
            <a:r>
              <a:rPr lang="en-NZ" b="1" i="1" dirty="0" err="1">
                <a:solidFill>
                  <a:srgbClr val="E31837"/>
                </a:solidFill>
              </a:rPr>
              <a:t>āmua</a:t>
            </a:r>
            <a:r>
              <a:rPr lang="en-NZ" b="1" i="1" dirty="0">
                <a:solidFill>
                  <a:srgbClr val="E31837"/>
                </a:solidFill>
              </a:rPr>
              <a:t> </a:t>
            </a:r>
            <a:r>
              <a:rPr lang="en-NZ" b="1" i="1" dirty="0" err="1">
                <a:solidFill>
                  <a:srgbClr val="E31837"/>
                </a:solidFill>
              </a:rPr>
              <a:t>ao</a:t>
            </a:r>
            <a:endParaRPr lang="en-NZ" b="1" i="1" dirty="0">
              <a:solidFill>
                <a:srgbClr val="E318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179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D3F3630-31C9-4C8E-B1C0-E351C1A8107F}"/>
              </a:ext>
            </a:extLst>
          </p:cNvPr>
          <p:cNvSpPr/>
          <p:nvPr/>
        </p:nvSpPr>
        <p:spPr>
          <a:xfrm>
            <a:off x="3385575" y="1290180"/>
            <a:ext cx="5555319" cy="4171163"/>
          </a:xfrm>
          <a:prstGeom prst="rect">
            <a:avLst/>
          </a:prstGeom>
          <a:solidFill>
            <a:srgbClr val="66A9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831059-0A0D-476F-A88A-E7AD6BF871B1}"/>
              </a:ext>
            </a:extLst>
          </p:cNvPr>
          <p:cNvSpPr/>
          <p:nvPr/>
        </p:nvSpPr>
        <p:spPr>
          <a:xfrm>
            <a:off x="395536" y="1484334"/>
            <a:ext cx="2623939" cy="3977014"/>
          </a:xfrm>
          <a:prstGeom prst="rect">
            <a:avLst/>
          </a:prstGeom>
          <a:solidFill>
            <a:srgbClr val="66A9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7C40F8-C65D-4DA0-BA1E-F5B553EA9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377" y="1979931"/>
            <a:ext cx="2623998" cy="2998346"/>
          </a:xfrm>
          <a:noFill/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4000" b="1" dirty="0">
                <a:latin typeface="+mn-lt"/>
              </a:rPr>
              <a:t>Equality   </a:t>
            </a:r>
            <a:br>
              <a:rPr lang="en-US" sz="4000" b="1" dirty="0">
                <a:latin typeface="+mn-lt"/>
              </a:rPr>
            </a:b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Equity    </a:t>
            </a:r>
            <a:br>
              <a:rPr lang="en-US" sz="4000" b="1" dirty="0">
                <a:latin typeface="+mn-lt"/>
              </a:rPr>
            </a:b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Easy access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A0CC61-44C3-4372-84CE-21A073C31FE2}"/>
              </a:ext>
            </a:extLst>
          </p:cNvPr>
          <p:cNvSpPr txBox="1"/>
          <p:nvPr/>
        </p:nvSpPr>
        <p:spPr>
          <a:xfrm>
            <a:off x="395536" y="771718"/>
            <a:ext cx="3132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latin typeface="Calibri" panose="020F0502020204030204" pitchFamily="34" charset="0"/>
                <a:cs typeface="Calibri" panose="020F0502020204030204" pitchFamily="34" charset="0"/>
              </a:rPr>
              <a:t>Equity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13714C-D25D-4D17-9B6F-8CF0AD5728D8}"/>
              </a:ext>
            </a:extLst>
          </p:cNvPr>
          <p:cNvSpPr txBox="1"/>
          <p:nvPr/>
        </p:nvSpPr>
        <p:spPr>
          <a:xfrm>
            <a:off x="269776" y="67273"/>
            <a:ext cx="3340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b="1" dirty="0">
                <a:latin typeface="Calibri" panose="020F0502020204030204" pitchFamily="34" charset="0"/>
                <a:cs typeface="Calibri" panose="020F0502020204030204" pitchFamily="34" charset="0"/>
              </a:rPr>
              <a:t>LNA Seminar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7B18F7D-232D-49AB-979F-3B1C283B71F1}"/>
              </a:ext>
            </a:extLst>
          </p:cNvPr>
          <p:cNvCxnSpPr>
            <a:cxnSpLocks/>
          </p:cNvCxnSpPr>
          <p:nvPr/>
        </p:nvCxnSpPr>
        <p:spPr>
          <a:xfrm>
            <a:off x="395536" y="764704"/>
            <a:ext cx="3340512" cy="0"/>
          </a:xfrm>
          <a:prstGeom prst="line">
            <a:avLst/>
          </a:prstGeom>
          <a:ln w="38100">
            <a:solidFill>
              <a:srgbClr val="E31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6070AA-4D1D-432E-9118-BF7DB99E2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289" y="5663505"/>
            <a:ext cx="1849613" cy="1188399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08A9DB1-C52C-4831-B1D9-982BAADC8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809168"/>
              </p:ext>
            </p:extLst>
          </p:nvPr>
        </p:nvGraphicFramePr>
        <p:xfrm>
          <a:off x="3442001" y="3979351"/>
          <a:ext cx="5431011" cy="14192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8207">
                  <a:extLst>
                    <a:ext uri="{9D8B030D-6E8A-4147-A177-3AD203B41FA5}">
                      <a16:colId xmlns:a16="http://schemas.microsoft.com/office/drawing/2014/main" val="2677794142"/>
                    </a:ext>
                  </a:extLst>
                </a:gridCol>
                <a:gridCol w="1792037">
                  <a:extLst>
                    <a:ext uri="{9D8B030D-6E8A-4147-A177-3AD203B41FA5}">
                      <a16:colId xmlns:a16="http://schemas.microsoft.com/office/drawing/2014/main" val="3011617983"/>
                    </a:ext>
                  </a:extLst>
                </a:gridCol>
                <a:gridCol w="1830767">
                  <a:extLst>
                    <a:ext uri="{9D8B030D-6E8A-4147-A177-3AD203B41FA5}">
                      <a16:colId xmlns:a16="http://schemas.microsoft.com/office/drawing/2014/main" val="3642659394"/>
                    </a:ext>
                  </a:extLst>
                </a:gridCol>
              </a:tblGrid>
              <a:tr h="1709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solidFill>
                            <a:schemeClr val="bg1"/>
                          </a:solidFill>
                          <a:effectLst/>
                        </a:rPr>
                        <a:t>EQUALITY</a:t>
                      </a:r>
                      <a:endParaRPr lang="en-NZ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28575" cap="flat" cmpd="sng" algn="ctr">
                      <a:solidFill>
                        <a:srgbClr val="66A9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solidFill>
                            <a:schemeClr val="bg1"/>
                          </a:solidFill>
                          <a:effectLst/>
                        </a:rPr>
                        <a:t>EQUITY</a:t>
                      </a:r>
                      <a:endParaRPr lang="en-NZ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66A9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A9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solidFill>
                            <a:schemeClr val="bg1"/>
                          </a:solidFill>
                          <a:effectLst/>
                        </a:rPr>
                        <a:t>EASY ACCESS</a:t>
                      </a:r>
                      <a:endParaRPr lang="en-NZ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66A9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762342"/>
                  </a:ext>
                </a:extLst>
              </a:tr>
              <a:tr h="12440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 b="0" dirty="0">
                          <a:solidFill>
                            <a:schemeClr val="tx1"/>
                          </a:solidFill>
                          <a:effectLst/>
                        </a:rPr>
                        <a:t>It is assumed everyone will benefit from the same support. They are being treated equally.</a:t>
                      </a:r>
                      <a:endParaRPr lang="en-NZ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28575" cap="flat" cmpd="sng" algn="ctr">
                      <a:solidFill>
                        <a:srgbClr val="66A9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 b="0" dirty="0">
                          <a:solidFill>
                            <a:schemeClr val="tx1"/>
                          </a:solidFill>
                          <a:effectLst/>
                        </a:rPr>
                        <a:t>Individuals are given different support to make it possible for them to have equal access to the game. They are being treated equitably.</a:t>
                      </a:r>
                      <a:endParaRPr lang="en-NZ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66A9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A9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 b="0" dirty="0">
                          <a:solidFill>
                            <a:schemeClr val="tx1"/>
                          </a:solidFill>
                          <a:effectLst/>
                        </a:rPr>
                        <a:t>All three individuals can see the game without any supports or accommodations because the cause of the inequity has been addressed. The systemic barrier has been removed.</a:t>
                      </a:r>
                      <a:endParaRPr lang="en-NZ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66A9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846092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71CFA80D-1A64-4124-BE3A-96E7675F680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81" y="1382934"/>
            <a:ext cx="52006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58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13D4C5-5453-41E2-B9CE-927DC247D343}"/>
              </a:ext>
            </a:extLst>
          </p:cNvPr>
          <p:cNvSpPr txBox="1"/>
          <p:nvPr/>
        </p:nvSpPr>
        <p:spPr>
          <a:xfrm>
            <a:off x="269776" y="67273"/>
            <a:ext cx="3132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b="1" dirty="0">
                <a:latin typeface="Calibri" panose="020F0502020204030204" pitchFamily="34" charset="0"/>
                <a:cs typeface="Calibri" panose="020F0502020204030204" pitchFamily="34" charset="0"/>
              </a:rPr>
              <a:t>Equity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664CF17-38CD-4CF5-BE75-5E0EECEE84C7}"/>
              </a:ext>
            </a:extLst>
          </p:cNvPr>
          <p:cNvCxnSpPr>
            <a:cxnSpLocks/>
          </p:cNvCxnSpPr>
          <p:nvPr/>
        </p:nvCxnSpPr>
        <p:spPr>
          <a:xfrm>
            <a:off x="395536" y="764704"/>
            <a:ext cx="2153511" cy="0"/>
          </a:xfrm>
          <a:prstGeom prst="line">
            <a:avLst/>
          </a:prstGeom>
          <a:ln w="38100">
            <a:solidFill>
              <a:srgbClr val="E31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E5508ED-16B8-4151-8149-74B9348E8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387" y="5669601"/>
            <a:ext cx="1849613" cy="11883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B0A22C-D9B4-424F-90B6-0FB6AAC0B43D}"/>
              </a:ext>
            </a:extLst>
          </p:cNvPr>
          <p:cNvSpPr txBox="1"/>
          <p:nvPr/>
        </p:nvSpPr>
        <p:spPr>
          <a:xfrm>
            <a:off x="269776" y="764704"/>
            <a:ext cx="6024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/>
              <a:t>This is what you told us - Equity in STEM</a:t>
            </a:r>
            <a:endParaRPr lang="en-N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8A3BCE-A1CF-4477-A5BC-E6AE010BEB22}"/>
              </a:ext>
            </a:extLst>
          </p:cNvPr>
          <p:cNvSpPr/>
          <p:nvPr/>
        </p:nvSpPr>
        <p:spPr>
          <a:xfrm>
            <a:off x="269775" y="117450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sz="2400" b="1" dirty="0">
                <a:solidFill>
                  <a:srgbClr val="E31837"/>
                </a:solidFill>
              </a:rPr>
              <a:t>The Key Influences</a:t>
            </a:r>
            <a:endParaRPr lang="en-NZ" sz="2400" dirty="0">
              <a:solidFill>
                <a:srgbClr val="E31837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70A05C1-1503-457A-BF66-9F71D8913825}"/>
              </a:ext>
            </a:extLst>
          </p:cNvPr>
          <p:cNvGrpSpPr/>
          <p:nvPr/>
        </p:nvGrpSpPr>
        <p:grpSpPr>
          <a:xfrm>
            <a:off x="498608" y="1858490"/>
            <a:ext cx="8146784" cy="3609121"/>
            <a:chOff x="269775" y="1770808"/>
            <a:chExt cx="8146784" cy="389879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4BB45C-EC58-4363-8A2C-8D94E8BE7F7C}"/>
                </a:ext>
              </a:extLst>
            </p:cNvPr>
            <p:cNvSpPr/>
            <p:nvPr/>
          </p:nvSpPr>
          <p:spPr>
            <a:xfrm>
              <a:off x="4845486" y="1972798"/>
              <a:ext cx="3571073" cy="3696803"/>
            </a:xfrm>
            <a:prstGeom prst="rect">
              <a:avLst/>
            </a:prstGeom>
            <a:solidFill>
              <a:srgbClr val="3038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22C2B6A-0E05-4AC6-8CB3-BE56C59B39C8}"/>
                </a:ext>
              </a:extLst>
            </p:cNvPr>
            <p:cNvSpPr/>
            <p:nvPr/>
          </p:nvSpPr>
          <p:spPr>
            <a:xfrm>
              <a:off x="4683224" y="1770808"/>
              <a:ext cx="3571073" cy="3696803"/>
            </a:xfrm>
            <a:prstGeom prst="rect">
              <a:avLst/>
            </a:prstGeom>
            <a:solidFill>
              <a:srgbClr val="E3E6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BAE704D-00D5-49B6-8C6A-A3128C6BC7F4}"/>
                </a:ext>
              </a:extLst>
            </p:cNvPr>
            <p:cNvSpPr/>
            <p:nvPr/>
          </p:nvSpPr>
          <p:spPr>
            <a:xfrm>
              <a:off x="432037" y="1972798"/>
              <a:ext cx="3876339" cy="3696803"/>
            </a:xfrm>
            <a:prstGeom prst="rect">
              <a:avLst/>
            </a:prstGeom>
            <a:solidFill>
              <a:srgbClr val="3038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E32E0E6-8CB2-4FBE-AB5A-7DD48EC124D1}"/>
                </a:ext>
              </a:extLst>
            </p:cNvPr>
            <p:cNvSpPr/>
            <p:nvPr/>
          </p:nvSpPr>
          <p:spPr>
            <a:xfrm>
              <a:off x="269775" y="1770808"/>
              <a:ext cx="3876339" cy="3696803"/>
            </a:xfrm>
            <a:prstGeom prst="rect">
              <a:avLst/>
            </a:prstGeom>
            <a:solidFill>
              <a:srgbClr val="E3E6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1E650E4E-EBD3-46DC-8A5A-19B938989EF1}"/>
                </a:ext>
              </a:extLst>
            </p:cNvPr>
            <p:cNvSpPr txBox="1">
              <a:spLocks/>
            </p:cNvSpPr>
            <p:nvPr/>
          </p:nvSpPr>
          <p:spPr>
            <a:xfrm>
              <a:off x="269776" y="1853581"/>
              <a:ext cx="4038600" cy="336351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NZ" sz="2200" b="1" dirty="0">
                  <a:solidFill>
                    <a:srgbClr val="E31837"/>
                  </a:solidFill>
                </a:rPr>
                <a:t>Relationships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NZ" sz="2200" dirty="0"/>
                <a:t>What works:</a:t>
              </a:r>
            </a:p>
            <a:p>
              <a:r>
                <a:rPr lang="en-NZ" sz="1800" dirty="0"/>
                <a:t>Teachers know student well</a:t>
              </a:r>
            </a:p>
            <a:p>
              <a:r>
                <a:rPr lang="en-NZ" sz="1800" dirty="0"/>
                <a:t>Engagement with </a:t>
              </a:r>
              <a:r>
                <a:rPr lang="en-NZ" sz="1800" dirty="0" err="1"/>
                <a:t>whānau</a:t>
              </a:r>
              <a:endParaRPr lang="en-NZ" sz="1800" dirty="0"/>
            </a:p>
            <a:p>
              <a:r>
                <a:rPr lang="en-NZ" sz="1800" dirty="0"/>
                <a:t>High expectations of achievement</a:t>
              </a:r>
            </a:p>
            <a:p>
              <a:r>
                <a:rPr lang="en-NZ" sz="1800" dirty="0"/>
                <a:t>Quality teaching and learning</a:t>
              </a:r>
            </a:p>
            <a:p>
              <a:r>
                <a:rPr lang="en-NZ" sz="1800" dirty="0"/>
                <a:t>Ethic of care</a:t>
              </a:r>
            </a:p>
            <a:p>
              <a:r>
                <a:rPr lang="en-NZ" sz="1800" dirty="0"/>
                <a:t>School-wide Māori and Pacific culture inclusion</a:t>
              </a:r>
            </a:p>
          </p:txBody>
        </p:sp>
        <p:sp>
          <p:nvSpPr>
            <p:cNvPr id="14" name="Content Placeholder 3">
              <a:extLst>
                <a:ext uri="{FF2B5EF4-FFF2-40B4-BE49-F238E27FC236}">
                  <a16:creationId xmlns:a16="http://schemas.microsoft.com/office/drawing/2014/main" id="{9904D788-05C6-425F-95A9-A0D641299F63}"/>
                </a:ext>
              </a:extLst>
            </p:cNvPr>
            <p:cNvSpPr txBox="1">
              <a:spLocks/>
            </p:cNvSpPr>
            <p:nvPr/>
          </p:nvSpPr>
          <p:spPr>
            <a:xfrm>
              <a:off x="4673363" y="1853581"/>
              <a:ext cx="3474818" cy="3213197"/>
            </a:xfrm>
            <a:prstGeom prst="rect">
              <a:avLst/>
            </a:prstGeom>
            <a:ln>
              <a:noFill/>
            </a:ln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NZ" sz="2200" b="1" dirty="0">
                  <a:solidFill>
                    <a:srgbClr val="E31837"/>
                  </a:solidFill>
                </a:rPr>
                <a:t>Pathways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NZ" sz="2200" dirty="0"/>
                <a:t>What works:</a:t>
              </a:r>
            </a:p>
            <a:p>
              <a:r>
                <a:rPr lang="en-NZ" sz="1800" dirty="0"/>
                <a:t>Access to next level courses</a:t>
              </a:r>
            </a:p>
            <a:p>
              <a:r>
                <a:rPr lang="en-NZ" sz="1800" dirty="0"/>
                <a:t>STEM course planning</a:t>
              </a:r>
            </a:p>
            <a:p>
              <a:r>
                <a:rPr lang="en-NZ" sz="1800" dirty="0"/>
                <a:t>Reflective analysis of student achievement data by ethnicity, including future goal setting</a:t>
              </a:r>
            </a:p>
            <a:p>
              <a:r>
                <a:rPr lang="en-NZ" sz="1800" dirty="0"/>
                <a:t>Careers guidance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8397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CAE0E4C-BFE1-40BD-B2BA-05152CF5D38F}"/>
              </a:ext>
            </a:extLst>
          </p:cNvPr>
          <p:cNvSpPr/>
          <p:nvPr/>
        </p:nvSpPr>
        <p:spPr>
          <a:xfrm>
            <a:off x="4930664" y="4260216"/>
            <a:ext cx="3287537" cy="1273171"/>
          </a:xfrm>
          <a:prstGeom prst="rect">
            <a:avLst/>
          </a:prstGeom>
          <a:solidFill>
            <a:srgbClr val="303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F617839-CBFC-41D7-A848-5504B06E7AF1}"/>
              </a:ext>
            </a:extLst>
          </p:cNvPr>
          <p:cNvSpPr/>
          <p:nvPr/>
        </p:nvSpPr>
        <p:spPr>
          <a:xfrm>
            <a:off x="4785487" y="4117371"/>
            <a:ext cx="3287537" cy="1273171"/>
          </a:xfrm>
          <a:prstGeom prst="rect">
            <a:avLst/>
          </a:prstGeom>
          <a:solidFill>
            <a:srgbClr val="E4E5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5A2721-AC60-4941-A70C-78C5A8857DFF}"/>
              </a:ext>
            </a:extLst>
          </p:cNvPr>
          <p:cNvSpPr/>
          <p:nvPr/>
        </p:nvSpPr>
        <p:spPr>
          <a:xfrm>
            <a:off x="984888" y="4274653"/>
            <a:ext cx="3093022" cy="1273171"/>
          </a:xfrm>
          <a:prstGeom prst="rect">
            <a:avLst/>
          </a:prstGeom>
          <a:solidFill>
            <a:srgbClr val="303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A21FAE-4A4C-4396-9DF6-D81F93E8BD06}"/>
              </a:ext>
            </a:extLst>
          </p:cNvPr>
          <p:cNvSpPr/>
          <p:nvPr/>
        </p:nvSpPr>
        <p:spPr>
          <a:xfrm>
            <a:off x="839711" y="4131808"/>
            <a:ext cx="3093022" cy="1273171"/>
          </a:xfrm>
          <a:prstGeom prst="rect">
            <a:avLst/>
          </a:prstGeom>
          <a:solidFill>
            <a:srgbClr val="E4E5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9ECA8C-A638-45A0-8565-09EC8089F366}"/>
              </a:ext>
            </a:extLst>
          </p:cNvPr>
          <p:cNvSpPr/>
          <p:nvPr/>
        </p:nvSpPr>
        <p:spPr>
          <a:xfrm>
            <a:off x="344465" y="1226369"/>
            <a:ext cx="8229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200" dirty="0"/>
              <a:t>Shows the achievement gap between different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200" dirty="0"/>
              <a:t>Can be used to monitor progress of your school goals towards equity of achievement</a:t>
            </a:r>
          </a:p>
          <a:p>
            <a:pPr algn="just"/>
            <a:endParaRPr lang="en-NZ" sz="2200" i="1" dirty="0"/>
          </a:p>
          <a:p>
            <a:pPr algn="just"/>
            <a:r>
              <a:rPr lang="en-NZ" sz="2200" dirty="0"/>
              <a:t>Equity Ratio Revisited: </a:t>
            </a:r>
          </a:p>
          <a:p>
            <a:pPr algn="just"/>
            <a:r>
              <a:rPr lang="en-NZ" sz="2200" i="1" dirty="0"/>
              <a:t>The </a:t>
            </a:r>
            <a:r>
              <a:rPr lang="en-NZ" sz="2200" b="1" i="1" dirty="0"/>
              <a:t>equity ratio </a:t>
            </a:r>
            <a:r>
              <a:rPr lang="en-NZ" sz="2200" i="1" dirty="0"/>
              <a:t>is the percentage of successful students in the target group expressed as a percentage of the successful ‘Other’ Students. </a:t>
            </a:r>
          </a:p>
          <a:p>
            <a:pPr algn="just"/>
            <a:r>
              <a:rPr lang="en-NZ" sz="2200" dirty="0"/>
              <a:t>For example, for ethnicity: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1DE6ED-F93D-42C2-8AFB-20B339EA1016}"/>
              </a:ext>
            </a:extLst>
          </p:cNvPr>
          <p:cNvSpPr txBox="1"/>
          <p:nvPr/>
        </p:nvSpPr>
        <p:spPr>
          <a:xfrm>
            <a:off x="269776" y="764704"/>
            <a:ext cx="6024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/>
              <a:t>Reminder of equity ratio </a:t>
            </a:r>
            <a:endParaRPr lang="en-N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6B034E-ECC8-47F9-9F5E-83D77AD93A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387" y="5669601"/>
            <a:ext cx="1849613" cy="118839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649E48D-3549-4B7D-85C4-8A790088A0C3}"/>
              </a:ext>
            </a:extLst>
          </p:cNvPr>
          <p:cNvGrpSpPr/>
          <p:nvPr/>
        </p:nvGrpSpPr>
        <p:grpSpPr>
          <a:xfrm>
            <a:off x="734638" y="4293022"/>
            <a:ext cx="3226879" cy="849587"/>
            <a:chOff x="509169" y="4418074"/>
            <a:chExt cx="3226879" cy="849587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5F237FC2-9BBA-472C-8C09-DF28DD154A90}"/>
                </a:ext>
              </a:extLst>
            </p:cNvPr>
            <p:cNvSpPr txBox="1">
              <a:spLocks/>
            </p:cNvSpPr>
            <p:nvPr/>
          </p:nvSpPr>
          <p:spPr>
            <a:xfrm rot="10800000" flipV="1">
              <a:off x="509169" y="4418074"/>
              <a:ext cx="3226879" cy="402433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NZ" sz="2000" dirty="0"/>
                <a:t>Māori Student Achievement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779EFAF-FED2-4D70-ACEC-A58AE4324D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4745" y="4834776"/>
              <a:ext cx="2755727" cy="903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35EE619-5659-4274-8339-749979CEBF1B}"/>
                </a:ext>
              </a:extLst>
            </p:cNvPr>
            <p:cNvSpPr/>
            <p:nvPr/>
          </p:nvSpPr>
          <p:spPr>
            <a:xfrm>
              <a:off x="571000" y="4867551"/>
              <a:ext cx="31032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NZ" sz="2000" dirty="0"/>
                <a:t>Other Student Achievement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0133639-F3DA-4B49-BFD9-AA04E238F981}"/>
              </a:ext>
            </a:extLst>
          </p:cNvPr>
          <p:cNvGrpSpPr/>
          <p:nvPr/>
        </p:nvGrpSpPr>
        <p:grpSpPr>
          <a:xfrm>
            <a:off x="4782712" y="4291531"/>
            <a:ext cx="3217932" cy="852568"/>
            <a:chOff x="4557243" y="4430148"/>
            <a:chExt cx="3217932" cy="85256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AC82F96-8BA8-4EB9-8B2D-040EF0EDAEF0}"/>
                </a:ext>
              </a:extLst>
            </p:cNvPr>
            <p:cNvSpPr/>
            <p:nvPr/>
          </p:nvSpPr>
          <p:spPr>
            <a:xfrm>
              <a:off x="4557243" y="4430148"/>
              <a:ext cx="32179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NZ" sz="2000" dirty="0"/>
                <a:t>Pacific Student Achievement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C29D45D-949C-4A79-81EA-106FD8440C9A}"/>
                </a:ext>
              </a:extLst>
            </p:cNvPr>
            <p:cNvSpPr/>
            <p:nvPr/>
          </p:nvSpPr>
          <p:spPr>
            <a:xfrm>
              <a:off x="4614600" y="4882606"/>
              <a:ext cx="31032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NZ" sz="2000" dirty="0"/>
                <a:t>Other Student Achievement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8481940-AF99-455B-ABF1-B2F36BACC3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9698" y="4851913"/>
              <a:ext cx="3093022" cy="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A83D4B0-7043-4394-84C8-3BAFFC95CD3E}"/>
              </a:ext>
            </a:extLst>
          </p:cNvPr>
          <p:cNvSpPr txBox="1"/>
          <p:nvPr/>
        </p:nvSpPr>
        <p:spPr>
          <a:xfrm>
            <a:off x="269776" y="67273"/>
            <a:ext cx="3132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b="1" dirty="0">
                <a:latin typeface="Calibri" panose="020F0502020204030204" pitchFamily="34" charset="0"/>
                <a:cs typeface="Calibri" panose="020F0502020204030204" pitchFamily="34" charset="0"/>
              </a:rPr>
              <a:t>Equity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C3A4E80-FA4F-4DE3-B40D-C9595A69C29F}"/>
              </a:ext>
            </a:extLst>
          </p:cNvPr>
          <p:cNvCxnSpPr>
            <a:cxnSpLocks/>
          </p:cNvCxnSpPr>
          <p:nvPr/>
        </p:nvCxnSpPr>
        <p:spPr>
          <a:xfrm>
            <a:off x="395536" y="764704"/>
            <a:ext cx="2153511" cy="0"/>
          </a:xfrm>
          <a:prstGeom prst="line">
            <a:avLst/>
          </a:prstGeom>
          <a:ln w="38100">
            <a:solidFill>
              <a:srgbClr val="E31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368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23C8938-6891-4276-A226-6061269356F7}"/>
              </a:ext>
            </a:extLst>
          </p:cNvPr>
          <p:cNvSpPr txBox="1"/>
          <p:nvPr/>
        </p:nvSpPr>
        <p:spPr>
          <a:xfrm>
            <a:off x="269776" y="764704"/>
            <a:ext cx="6024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/>
              <a:t>School A</a:t>
            </a:r>
            <a:endParaRPr lang="en-N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B7C2B9-766D-4562-AD83-C224DD9FEBD5}"/>
              </a:ext>
            </a:extLst>
          </p:cNvPr>
          <p:cNvSpPr txBox="1"/>
          <p:nvPr/>
        </p:nvSpPr>
        <p:spPr>
          <a:xfrm>
            <a:off x="269776" y="67273"/>
            <a:ext cx="3132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b="1" dirty="0">
                <a:latin typeface="Calibri" panose="020F0502020204030204" pitchFamily="34" charset="0"/>
                <a:cs typeface="Calibri" panose="020F0502020204030204" pitchFamily="34" charset="0"/>
              </a:rPr>
              <a:t>STEM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5475CF7-8ECC-494F-9110-6278A63EACAC}"/>
              </a:ext>
            </a:extLst>
          </p:cNvPr>
          <p:cNvCxnSpPr>
            <a:cxnSpLocks/>
          </p:cNvCxnSpPr>
          <p:nvPr/>
        </p:nvCxnSpPr>
        <p:spPr>
          <a:xfrm>
            <a:off x="395536" y="764704"/>
            <a:ext cx="1859149" cy="0"/>
          </a:xfrm>
          <a:prstGeom prst="line">
            <a:avLst/>
          </a:prstGeom>
          <a:ln w="38100">
            <a:solidFill>
              <a:srgbClr val="E31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0207B29-F151-4FDE-A125-C59EAE4CF7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315" y="995536"/>
            <a:ext cx="6023370" cy="543810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2A6C5F2-D1AA-44A7-AB97-5F987BCC8B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387" y="5669601"/>
            <a:ext cx="1849613" cy="118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12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B3A0F6E-0EE1-41DE-ABD0-214A466307F2}"/>
              </a:ext>
            </a:extLst>
          </p:cNvPr>
          <p:cNvSpPr txBox="1"/>
          <p:nvPr/>
        </p:nvSpPr>
        <p:spPr>
          <a:xfrm>
            <a:off x="269776" y="764704"/>
            <a:ext cx="6024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/>
              <a:t>School B</a:t>
            </a:r>
            <a:endParaRPr lang="en-N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226C33-6F2C-4160-AB1C-6C4BF550CFE0}"/>
              </a:ext>
            </a:extLst>
          </p:cNvPr>
          <p:cNvSpPr txBox="1"/>
          <p:nvPr/>
        </p:nvSpPr>
        <p:spPr>
          <a:xfrm>
            <a:off x="269776" y="67273"/>
            <a:ext cx="3132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b="1" dirty="0">
                <a:latin typeface="Calibri" panose="020F0502020204030204" pitchFamily="34" charset="0"/>
                <a:cs typeface="Calibri" panose="020F0502020204030204" pitchFamily="34" charset="0"/>
              </a:rPr>
              <a:t>STEM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A504ED-9DDD-431B-8686-A9EFF3EDE4D1}"/>
              </a:ext>
            </a:extLst>
          </p:cNvPr>
          <p:cNvCxnSpPr>
            <a:cxnSpLocks/>
          </p:cNvCxnSpPr>
          <p:nvPr/>
        </p:nvCxnSpPr>
        <p:spPr>
          <a:xfrm>
            <a:off x="376747" y="764704"/>
            <a:ext cx="1783993" cy="0"/>
          </a:xfrm>
          <a:prstGeom prst="line">
            <a:avLst/>
          </a:prstGeom>
          <a:ln w="38100">
            <a:solidFill>
              <a:srgbClr val="E31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244B613-C69F-4D0B-BF3A-F0A877E8A9EB}"/>
              </a:ext>
            </a:extLst>
          </p:cNvPr>
          <p:cNvSpPr txBox="1"/>
          <p:nvPr/>
        </p:nvSpPr>
        <p:spPr>
          <a:xfrm>
            <a:off x="6217920" y="1426464"/>
            <a:ext cx="320039" cy="4770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DBA4C4F-6633-45B2-AC36-066055C71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39" y="980019"/>
            <a:ext cx="6108721" cy="5340559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55D99D9-5F06-44AC-9576-295068C58F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387" y="5669601"/>
            <a:ext cx="1849613" cy="118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90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8033</TotalTime>
  <Words>870</Words>
  <Application>Microsoft Office PowerPoint</Application>
  <PresentationFormat>On-screen Show (4:3)</PresentationFormat>
  <Paragraphs>249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</vt:lpstr>
      <vt:lpstr>Calibri</vt:lpstr>
      <vt:lpstr>Calibri Light</vt:lpstr>
      <vt:lpstr>Cambria Math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Equality     Equity      Easy access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Aimie Hines</dc:creator>
  <cp:lastModifiedBy>Karen Eder</cp:lastModifiedBy>
  <cp:revision>76</cp:revision>
  <cp:lastPrinted>2020-02-11T19:44:42Z</cp:lastPrinted>
  <dcterms:created xsi:type="dcterms:W3CDTF">2017-09-01T00:49:44Z</dcterms:created>
  <dcterms:modified xsi:type="dcterms:W3CDTF">2020-03-10T18:49:13Z</dcterms:modified>
</cp:coreProperties>
</file>