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5"/>
  </p:sldMasterIdLst>
  <p:notesMasterIdLst>
    <p:notesMasterId r:id="rId16"/>
  </p:notesMasterIdLst>
  <p:sldIdLst>
    <p:sldId id="262" r:id="rId6"/>
    <p:sldId id="263" r:id="rId7"/>
    <p:sldId id="269" r:id="rId8"/>
    <p:sldId id="275" r:id="rId9"/>
    <p:sldId id="268" r:id="rId10"/>
    <p:sldId id="270" r:id="rId11"/>
    <p:sldId id="272" r:id="rId12"/>
    <p:sldId id="273" r:id="rId13"/>
    <p:sldId id="27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B7E63F-7B71-AC7C-D007-47D58C4087AD}" name="Stephen Tisch" initials="ST" userId="S::stephen.tisch@nzqa.govt.nz::42b3957d-8e16-4ce6-84b8-39432743ad7d" providerId="AD"/>
  <p188:author id="{FC2A47F6-561A-EF07-5E55-6359F143CE3A}" name="Amanda Picken" initials="AP" userId="S::amanda.picken@nzqa.govt.nz::28d4c8a8-920c-4cb1-bd0c-4a3c87b29c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41"/>
    <a:srgbClr val="FCC400"/>
    <a:srgbClr val="600000"/>
    <a:srgbClr val="D83967"/>
    <a:srgbClr val="65A625"/>
    <a:srgbClr val="763C83"/>
    <a:srgbClr val="007382"/>
    <a:srgbClr val="004150"/>
    <a:srgbClr val="1A9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0F988-6DB6-4431-9A53-3D974399A1B3}" v="15" dt="2024-03-04T02:06:19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1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8069D-2626-4D34-BB63-9F78F7BAC74F}" type="datetimeFigureOut">
              <a:rPr lang="en-NZ" smtClean="0"/>
              <a:t>11/03/2024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E2F66-3498-4ED6-894E-ABDF84CB13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46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C5D602-6983-D16E-0245-1CED4E5D7E87}"/>
              </a:ext>
            </a:extLst>
          </p:cNvPr>
          <p:cNvSpPr/>
          <p:nvPr userDrawn="1"/>
        </p:nvSpPr>
        <p:spPr>
          <a:xfrm>
            <a:off x="0" y="0"/>
            <a:ext cx="12192000" cy="544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0C0A6-96FA-C0E2-C42C-571A6B2F06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9499" y="1122364"/>
            <a:ext cx="6205883" cy="1392238"/>
          </a:xfrm>
        </p:spPr>
        <p:txBody>
          <a:bodyPr anchor="b">
            <a:normAutofit/>
          </a:bodyPr>
          <a:lstStyle>
            <a:lvl1pPr algn="l">
              <a:defRPr sz="3900"/>
            </a:lvl1pPr>
          </a:lstStyle>
          <a:p>
            <a:r>
              <a:rPr lang="en-US" dirty="0" err="1"/>
              <a:t>MyNZQA</a:t>
            </a:r>
            <a:r>
              <a:rPr lang="en-US" dirty="0"/>
              <a:t> learner account 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FC412-9A2E-E196-0D8F-71FB55B07E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9499" y="3467100"/>
            <a:ext cx="6295335" cy="558245"/>
          </a:xfrm>
        </p:spPr>
        <p:txBody>
          <a:bodyPr/>
          <a:lstStyle>
            <a:lvl1pPr marL="0" indent="0" algn="l">
              <a:buNone/>
              <a:defRPr sz="2400" b="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Navigating your </a:t>
            </a:r>
            <a:r>
              <a:rPr lang="en-US" dirty="0" err="1"/>
              <a:t>MyNZQA</a:t>
            </a:r>
            <a:r>
              <a:rPr lang="en-US" dirty="0"/>
              <a:t> learner account </a:t>
            </a:r>
            <a:endParaRPr lang="en-NZ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CA93CF-5543-E870-FD49-5F77803CF394}"/>
              </a:ext>
            </a:extLst>
          </p:cNvPr>
          <p:cNvCxnSpPr/>
          <p:nvPr userDrawn="1"/>
        </p:nvCxnSpPr>
        <p:spPr>
          <a:xfrm>
            <a:off x="1079500" y="2990850"/>
            <a:ext cx="4546600" cy="0"/>
          </a:xfrm>
          <a:prstGeom prst="line">
            <a:avLst/>
          </a:prstGeom>
          <a:ln w="57150">
            <a:solidFill>
              <a:srgbClr val="1A9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ECEEAC0-392F-B846-0CFE-573BD0251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" y="5754813"/>
            <a:ext cx="4175768" cy="765050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624C52F-4737-E232-F162-160BDFC85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66" y="-217687"/>
            <a:ext cx="3432055" cy="65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C0A6-96FA-C0E2-C42C-571A6B2F0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499" y="1451432"/>
            <a:ext cx="6366329" cy="2391226"/>
          </a:xfrm>
        </p:spPr>
        <p:txBody>
          <a:bodyPr anchor="b">
            <a:normAutofit/>
          </a:bodyPr>
          <a:lstStyle>
            <a:lvl1pPr algn="l">
              <a:defRPr sz="39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CA93CF-5543-E870-FD49-5F77803CF394}"/>
              </a:ext>
            </a:extLst>
          </p:cNvPr>
          <p:cNvCxnSpPr>
            <a:cxnSpLocks/>
          </p:cNvCxnSpPr>
          <p:nvPr userDrawn="1"/>
        </p:nvCxnSpPr>
        <p:spPr>
          <a:xfrm>
            <a:off x="1079500" y="3963307"/>
            <a:ext cx="3202214" cy="0"/>
          </a:xfrm>
          <a:prstGeom prst="line">
            <a:avLst/>
          </a:prstGeom>
          <a:ln w="57150">
            <a:solidFill>
              <a:srgbClr val="1A9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B144A23-6050-3A4B-EC01-7B7AA82E7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93" y="-219070"/>
            <a:ext cx="4292640" cy="82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9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687B-C3DD-D08A-A252-DD37CC660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686" y="1665958"/>
            <a:ext cx="10315113" cy="56040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You can use your </a:t>
            </a:r>
            <a:r>
              <a:rPr lang="en-US" dirty="0" err="1"/>
              <a:t>MyNZQA</a:t>
            </a:r>
            <a:r>
              <a:rPr lang="en-US" dirty="0"/>
              <a:t> learner account to:</a:t>
            </a:r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17F67-0E86-5B13-E85C-C5301DB2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/ 00 Month 0000 / Version 00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444D-B60B-85D5-E0F3-36906F82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Presentation header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0ED84-069F-2F7B-6CA2-266C1118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898AA6-C494-EA85-CB14-F2C7046787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8225" y="2569029"/>
            <a:ext cx="10315575" cy="3698421"/>
          </a:xfrm>
        </p:spPr>
        <p:txBody>
          <a:bodyPr/>
          <a:lstStyle>
            <a:lvl1pPr>
              <a:defRPr/>
            </a:lvl1pPr>
          </a:lstStyle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check your entries and results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upload digital submissions for marking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request reviews or reconsiderations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order copies of your certificates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print or request your Record of Achievement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update your details like email address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986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687B-C3DD-D08A-A252-DD37CC660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687" y="1665958"/>
            <a:ext cx="5057548" cy="752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  <a:endParaRPr lang="en-N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17F67-0E86-5B13-E85C-C5301DB2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/ 00 Month 0000 / Version 00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444D-B60B-85D5-E0F3-36906F82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Presentation header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0ED84-069F-2F7B-6CA2-266C1118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898AA6-C494-EA85-CB14-F2C704678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5" y="2569029"/>
            <a:ext cx="5057775" cy="37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E2B39F-15F6-4A2A-411B-5C9AFDA1CD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825" y="1744980"/>
            <a:ext cx="4629150" cy="45970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937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FBD42-EFCA-CBCF-0960-7FE4A9E4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/>
              <a:t>/ 00 Month 0000 / Version 00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2C33-842F-D7F0-E6D6-6D20A1EC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Presentation header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CB4D3-D0D4-6002-5B56-C18C9957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/>
              <a:t>Page </a:t>
            </a:r>
            <a:fld id="{6FDC0E35-3AC6-4B9D-AFEB-F61F280406EF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5ED09634-4830-331C-3B5B-15ADE604F3B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54100" y="1689100"/>
            <a:ext cx="10083800" cy="29464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19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arewe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C0A6-96FA-C0E2-C42C-571A6B2F06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9500" y="1768549"/>
            <a:ext cx="5016500" cy="1747837"/>
          </a:xfrm>
        </p:spPr>
        <p:txBody>
          <a:bodyPr anchor="b">
            <a:normAutofit/>
          </a:bodyPr>
          <a:lstStyle>
            <a:lvl1pPr algn="l">
              <a:defRPr sz="3900"/>
            </a:lvl1pPr>
          </a:lstStyle>
          <a:p>
            <a:r>
              <a:rPr lang="en-US" dirty="0"/>
              <a:t>Kia </a:t>
            </a:r>
            <a:r>
              <a:rPr lang="en-US" dirty="0" err="1"/>
              <a:t>ora</a:t>
            </a:r>
            <a:br>
              <a:rPr lang="en-US" dirty="0"/>
            </a:br>
            <a:r>
              <a:rPr lang="en-US" dirty="0"/>
              <a:t>Thank you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FC412-9A2E-E196-0D8F-71FB55B07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3987800"/>
            <a:ext cx="5016500" cy="1135061"/>
          </a:xfrm>
        </p:spPr>
        <p:txBody>
          <a:bodyPr>
            <a:normAutofit/>
          </a:bodyPr>
          <a:lstStyle>
            <a:lvl1pPr marL="0" indent="0" algn="l">
              <a:buNone/>
              <a:defRPr sz="15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CA93CF-5543-E870-FD49-5F77803CF394}"/>
              </a:ext>
            </a:extLst>
          </p:cNvPr>
          <p:cNvCxnSpPr>
            <a:cxnSpLocks/>
          </p:cNvCxnSpPr>
          <p:nvPr userDrawn="1"/>
        </p:nvCxnSpPr>
        <p:spPr>
          <a:xfrm>
            <a:off x="1079500" y="3600450"/>
            <a:ext cx="2489200" cy="0"/>
          </a:xfrm>
          <a:prstGeom prst="line">
            <a:avLst/>
          </a:prstGeom>
          <a:ln w="57150">
            <a:solidFill>
              <a:srgbClr val="1A9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ECEEAC0-392F-B846-0CFE-573BD0251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" y="5754813"/>
            <a:ext cx="4175768" cy="76505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DA1729C-1B8A-20C0-94EF-0F544321F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93" y="-219070"/>
            <a:ext cx="4292640" cy="82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9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C2AF6B-6A58-F975-244D-908D6D228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7"/>
          <a:stretch/>
        </p:blipFill>
        <p:spPr>
          <a:xfrm>
            <a:off x="0" y="0"/>
            <a:ext cx="12191999" cy="12287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8915D-05ED-00E1-23D4-3842BB46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86" y="1665958"/>
            <a:ext cx="10315113" cy="7378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Header 1 goes here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CD28-569B-3E0E-48EA-90C327583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686" y="2535810"/>
            <a:ext cx="10315113" cy="36411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D7B7-F36E-7E77-D464-033A2908D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0154" y="318125"/>
            <a:ext cx="1814659" cy="273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/>
              <a:t>/ 00 Month 0000 / Version 00</a:t>
            </a:r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B3E59-7E87-66F8-DF0C-3E0932E0C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4742" y="318125"/>
            <a:ext cx="3515413" cy="273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Presentation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325FD-4297-EAEF-5AB4-0BD9DC593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1614" y="591205"/>
            <a:ext cx="2743200" cy="216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NZ" dirty="0"/>
              <a:t>Page </a:t>
            </a:r>
            <a:fld id="{6FDC0E35-3AC6-4B9D-AFEB-F61F280406E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699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1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zqa.govt.nz/logi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2.nzqa.govt.n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2.nzqa.govt.nz/login/using-the-learner-portal/how-to-create-a-new-learner-accoun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9F16-BBB6-7238-8DEB-8AC2F8499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MyNZQA learner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36A66-EB2E-EA47-43C8-616A36BD9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499" y="3467100"/>
            <a:ext cx="7087039" cy="558245"/>
          </a:xfrm>
        </p:spPr>
        <p:txBody>
          <a:bodyPr>
            <a:noAutofit/>
          </a:bodyPr>
          <a:lstStyle/>
          <a:p>
            <a:r>
              <a:rPr lang="en-NZ" sz="3200" dirty="0">
                <a:latin typeface="Calibri"/>
                <a:ea typeface="Calibri"/>
                <a:cs typeface="Calibri"/>
              </a:rPr>
              <a:t>Using your MyNZQA learner account</a:t>
            </a:r>
          </a:p>
        </p:txBody>
      </p:sp>
    </p:spTree>
    <p:extLst>
      <p:ext uri="{BB962C8B-B14F-4D97-AF65-F5344CB8AC3E}">
        <p14:creationId xmlns:p14="http://schemas.microsoft.com/office/powerpoint/2010/main" val="359682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5778-863F-90BC-E95A-4242A46CF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499" y="2101518"/>
            <a:ext cx="9564437" cy="1086007"/>
          </a:xfrm>
        </p:spPr>
        <p:txBody>
          <a:bodyPr>
            <a:normAutofit/>
          </a:bodyPr>
          <a:lstStyle/>
          <a:p>
            <a:r>
              <a:rPr lang="en-NZ" sz="2200" i="1" dirty="0">
                <a:latin typeface="+mn-lt"/>
              </a:rPr>
              <a:t>If you need further help with your Learner account, then please call the Contact Centre on 0800 697 296 or ask Awhina at https://www2.nzqa.govt.nz/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F2458-EC24-A78E-6862-D78B6080B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3987800"/>
            <a:ext cx="2080795" cy="487947"/>
          </a:xfrm>
        </p:spPr>
        <p:txBody>
          <a:bodyPr>
            <a:normAutofit/>
          </a:bodyPr>
          <a:lstStyle/>
          <a:p>
            <a:r>
              <a:rPr lang="en-NZ" sz="2400" dirty="0"/>
              <a:t>Ngā mihi nui!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566E1-E445-1A42-9C39-10AFFEA9A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883" y="2985335"/>
            <a:ext cx="2114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23937E-48B1-9E30-4E7A-6768DE77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You can use your MyNZQA learner account to: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5BF7-1F69-86BA-0E91-C5B52556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3565" y="318125"/>
            <a:ext cx="1461248" cy="273080"/>
          </a:xfrm>
        </p:spPr>
        <p:txBody>
          <a:bodyPr/>
          <a:lstStyle/>
          <a:p>
            <a:r>
              <a:rPr lang="en-NZ" dirty="0"/>
              <a:t>February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B013-5543-15A2-B9C7-DA2B8E56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dirty="0"/>
              <a:t>Page </a:t>
            </a:r>
            <a:fld id="{6FDC0E35-3AC6-4B9D-AFEB-F61F280406EF}" type="slidenum">
              <a:rPr lang="en-NZ" smtClean="0"/>
              <a:pPr/>
              <a:t>2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54DF0-0C2D-BA1F-6186-D3B471E50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8743" y="2792473"/>
            <a:ext cx="7364782" cy="3397311"/>
          </a:xfrm>
        </p:spPr>
        <p:txBody>
          <a:bodyPr/>
          <a:lstStyle/>
          <a:p>
            <a:pPr marL="702310" lvl="2" indent="-342900">
              <a:buFont typeface="Symbol" panose="05050102010706020507" pitchFamily="18" charset="2"/>
              <a:buChar char=""/>
            </a:pPr>
            <a:r>
              <a:rPr lang="en-NZ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</a:t>
            </a: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your NCEA entries and results</a:t>
            </a:r>
            <a:endParaRPr lang="en-NZ" sz="2800" b="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02310" lvl="2" indent="-342900">
              <a:buFont typeface="Symbol" panose="05050102010706020507" pitchFamily="18" charset="2"/>
              <a:buChar char=""/>
            </a:pPr>
            <a:r>
              <a:rPr lang="en-NZ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upload</a:t>
            </a: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digital submissions for marking</a:t>
            </a:r>
            <a:endParaRPr lang="en-NZ" sz="2800" b="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02310" lvl="2" indent="-342900">
              <a:buFont typeface="Symbol" panose="05050102010706020507" pitchFamily="18" charset="2"/>
              <a:buChar char=""/>
            </a:pPr>
            <a:r>
              <a:rPr lang="en-NZ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</a:t>
            </a: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reviews or reconsiderations</a:t>
            </a:r>
            <a:endParaRPr lang="en-NZ" sz="2800" b="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02310" lvl="2" indent="-342900">
              <a:buFont typeface="Symbol" panose="05050102010706020507" pitchFamily="18" charset="2"/>
              <a:buChar char=""/>
            </a:pPr>
            <a:r>
              <a:rPr lang="en-NZ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order</a:t>
            </a: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copies of your certificates</a:t>
            </a:r>
            <a:endParaRPr lang="en-NZ" sz="2800" b="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02310" lvl="2" indent="-342900">
              <a:buFont typeface="Symbol" panose="05050102010706020507" pitchFamily="18" charset="2"/>
              <a:buChar char=""/>
            </a:pPr>
            <a:r>
              <a:rPr lang="en-NZ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print</a:t>
            </a: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or request your Record of Achievement</a:t>
            </a:r>
            <a:endParaRPr lang="en-NZ" sz="2800" b="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02310" lvl="2" indent="-342900">
              <a:buFont typeface="Symbol" panose="05050102010706020507" pitchFamily="18" charset="2"/>
              <a:buChar char=""/>
            </a:pPr>
            <a:r>
              <a:rPr lang="en-NZ" sz="2800" b="1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update</a:t>
            </a: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details</a:t>
            </a: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like </a:t>
            </a: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/>
                <a:ea typeface="Times New Roman" panose="02020603050405020304" pitchFamily="18" charset="0"/>
                <a:cs typeface="Calibri"/>
              </a:rPr>
              <a:t>your email</a:t>
            </a: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address</a:t>
            </a:r>
            <a:endParaRPr lang="en-NZ" sz="2800" b="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90994-FDB8-35FD-9878-00754D95B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23" y="2420768"/>
            <a:ext cx="1895740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4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3FD28-B2F8-4702-2CE2-904FEDEEB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EE3FBA7-DF2E-81F2-8613-898BBFA46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93" y="1212660"/>
            <a:ext cx="5181663" cy="53272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5DF9B2-0086-25AD-B1AB-0740D66D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68225"/>
            <a:ext cx="5943782" cy="560407"/>
          </a:xfrm>
        </p:spPr>
        <p:txBody>
          <a:bodyPr/>
          <a:lstStyle/>
          <a:p>
            <a:r>
              <a:rPr lang="en-NZ" dirty="0"/>
              <a:t>Login or create account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C286E-A4E7-6194-09E7-C6E83E91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3565" y="318125"/>
            <a:ext cx="1461248" cy="273080"/>
          </a:xfrm>
        </p:spPr>
        <p:txBody>
          <a:bodyPr/>
          <a:lstStyle/>
          <a:p>
            <a:r>
              <a:rPr lang="en-NZ" dirty="0"/>
              <a:t>February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23C2-3087-2DBC-7C00-6FC7571A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dirty="0"/>
              <a:t>Page </a:t>
            </a:r>
            <a:fld id="{6FDC0E35-3AC6-4B9D-AFEB-F61F280406EF}" type="slidenum">
              <a:rPr lang="en-NZ" smtClean="0"/>
              <a:pPr/>
              <a:t>3</a:t>
            </a:fld>
            <a:endParaRPr lang="en-NZ" dirty="0"/>
          </a:p>
        </p:txBody>
      </p:sp>
      <p:pic>
        <p:nvPicPr>
          <p:cNvPr id="10" name="Picture 9" descr="A hand pointing to a butt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164594FC-3F99-A7BF-CC78-A03C0D9FC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20" y="3062346"/>
            <a:ext cx="1833122" cy="12746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A641-BAC7-0EB0-80AC-74D803394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983" y="1928632"/>
            <a:ext cx="7823836" cy="1324685"/>
          </a:xfrm>
        </p:spPr>
        <p:txBody>
          <a:bodyPr>
            <a:normAutofit/>
          </a:bodyPr>
          <a:lstStyle/>
          <a:p>
            <a:pPr lvl="2" indent="0">
              <a:buNone/>
            </a:pP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Click on the Login button on the NZQA homepage</a:t>
            </a:r>
          </a:p>
          <a:p>
            <a:pPr lvl="2" indent="0">
              <a:buNone/>
            </a:pPr>
            <a:r>
              <a:rPr lang="en-N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https://www2.nzqa.govt.nz/login/</a:t>
            </a:r>
          </a:p>
          <a:p>
            <a:pPr marL="702900" lvl="2" indent="-342900">
              <a:buFont typeface="Symbol" panose="05050102010706020507" pitchFamily="18" charset="2"/>
              <a:buChar char=""/>
            </a:pPr>
            <a:endParaRPr lang="en-NZ" sz="2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885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03ED9-E424-F597-E271-10EBED040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7E1A58-8513-3B2F-030B-57DD487A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04" y="1368225"/>
            <a:ext cx="5943782" cy="560407"/>
          </a:xfrm>
        </p:spPr>
        <p:txBody>
          <a:bodyPr>
            <a:normAutofit fontScale="90000"/>
          </a:bodyPr>
          <a:lstStyle/>
          <a:p>
            <a:r>
              <a:rPr lang="en-NZ" dirty="0"/>
              <a:t>National Student Number (NSN)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52175-B259-60BF-2FA5-1A9B888F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3565" y="318125"/>
            <a:ext cx="1461248" cy="273080"/>
          </a:xfrm>
        </p:spPr>
        <p:txBody>
          <a:bodyPr/>
          <a:lstStyle/>
          <a:p>
            <a:r>
              <a:rPr lang="en-NZ" dirty="0"/>
              <a:t>February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06FE7-C92F-0F59-9472-2F9D5825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dirty="0"/>
              <a:t>Page </a:t>
            </a:r>
            <a:fld id="{6FDC0E35-3AC6-4B9D-AFEB-F61F280406EF}" type="slidenum">
              <a:rPr lang="en-NZ" smtClean="0"/>
              <a:pPr/>
              <a:t>4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3C7AF-C770-D2FD-EFB6-CE61195782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983" y="1928633"/>
            <a:ext cx="11567700" cy="1306273"/>
          </a:xfrm>
        </p:spPr>
        <p:txBody>
          <a:bodyPr>
            <a:normAutofit/>
          </a:bodyPr>
          <a:lstStyle/>
          <a:p>
            <a:pPr lvl="2" indent="0">
              <a:buNone/>
            </a:pP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 you are creating an account, you will need your NSN to verify your identity (Step 3). This is your personal student number; it will appear on all of your external assessments.</a:t>
            </a:r>
            <a:endParaRPr lang="en-NZ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829A8-7CD3-348B-8135-178B3E46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69" y="2806078"/>
            <a:ext cx="3210292" cy="1743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644D8-C146-DCCF-F330-D7B13F46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993" y="4817172"/>
            <a:ext cx="2801984" cy="186798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8961EA9-ADF9-2907-216F-2FF0F808ECBC}"/>
              </a:ext>
            </a:extLst>
          </p:cNvPr>
          <p:cNvSpPr txBox="1">
            <a:spLocks/>
          </p:cNvSpPr>
          <p:nvPr/>
        </p:nvSpPr>
        <p:spPr>
          <a:xfrm>
            <a:off x="230740" y="3052865"/>
            <a:ext cx="8913260" cy="344171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71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>
              <a:buFont typeface="Arial" panose="020B0604020202020204" pitchFamily="34" charset="0"/>
              <a:buNone/>
            </a:pPr>
            <a:endParaRPr lang="en-NZ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 indent="0">
              <a:buFont typeface="Arial" panose="020B0604020202020204" pitchFamily="34" charset="0"/>
              <a:buNone/>
            </a:pP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Get your NSN from:</a:t>
            </a:r>
          </a:p>
          <a:p>
            <a:pPr marL="1238250" lvl="3" indent="-342900">
              <a:buFont typeface="Courier New" panose="02070309020205020404" pitchFamily="49" charset="0"/>
              <a:buChar char="o"/>
            </a:pP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your teachers or</a:t>
            </a:r>
          </a:p>
          <a:p>
            <a:pPr marL="1238250" lvl="3" indent="-342900">
              <a:buFont typeface="Courier New" panose="02070309020205020404" pitchFamily="49" charset="0"/>
              <a:buChar char="o"/>
            </a:pP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your school online portal or</a:t>
            </a:r>
          </a:p>
          <a:p>
            <a:pPr marL="12382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srgbClr val="007382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NZQA Contact Centre 0800 697 296 or</a:t>
            </a:r>
            <a:endParaRPr lang="en-NZ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38250" lvl="3" indent="-342900">
              <a:buFont typeface="Courier New" panose="02070309020205020404" pitchFamily="49" charset="0"/>
              <a:buChar char="o"/>
            </a:pP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Awhina – NZQA’s chatbot at </a:t>
            </a:r>
            <a:r>
              <a:rPr lang="en-NZ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https://www2.nzqa.govt.nz/</a:t>
            </a:r>
            <a:endParaRPr lang="en-NZ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 indent="0">
              <a:buFont typeface="Arial" panose="020B0604020202020204" pitchFamily="34" charset="0"/>
              <a:buNone/>
            </a:pPr>
            <a:endParaRPr lang="en-NZ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 indent="0">
              <a:buFont typeface="Arial" panose="020B0604020202020204" pitchFamily="34" charset="0"/>
              <a:buNone/>
            </a:pP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Your NSN is </a:t>
            </a:r>
            <a:r>
              <a:rPr lang="en-NZ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nine</a:t>
            </a: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digits long e.g. 123456789. You </a:t>
            </a:r>
            <a:r>
              <a:rPr lang="en-NZ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don’t need to put a zero at the start of your NSN </a:t>
            </a:r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 using it to login.</a:t>
            </a:r>
            <a:endParaRPr lang="en-NZ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13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5BF7-1F69-86BA-0E91-C5B52556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3565" y="318125"/>
            <a:ext cx="1461248" cy="273080"/>
          </a:xfrm>
        </p:spPr>
        <p:txBody>
          <a:bodyPr/>
          <a:lstStyle/>
          <a:p>
            <a:r>
              <a:rPr lang="en-NZ" dirty="0"/>
              <a:t>February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B013-5543-15A2-B9C7-DA2B8E56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dirty="0"/>
              <a:t>Page </a:t>
            </a:r>
            <a:fld id="{6FDC0E35-3AC6-4B9D-AFEB-F61F280406EF}" type="slidenum">
              <a:rPr lang="en-NZ" smtClean="0"/>
              <a:pPr/>
              <a:t>5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54DF0-0C2D-BA1F-6186-D3B471E50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25279"/>
            <a:ext cx="6826313" cy="965362"/>
          </a:xfrm>
        </p:spPr>
        <p:txBody>
          <a:bodyPr>
            <a:normAutofit/>
          </a:bodyPr>
          <a:lstStyle/>
          <a:p>
            <a:pPr lvl="2" indent="0">
              <a:buNone/>
            </a:pPr>
            <a:r>
              <a:rPr lang="en-N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Watch </a:t>
            </a:r>
            <a:r>
              <a:rPr lang="en-NZ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this </a:t>
            </a:r>
            <a:r>
              <a:rPr lang="en-NZ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NZ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on how to create a MyNZQA learner account</a:t>
            </a:r>
          </a:p>
          <a:p>
            <a:pPr lvl="2" indent="0">
              <a:buNone/>
            </a:pPr>
            <a:endParaRPr lang="en-NZ" sz="2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92C1E26F-4BE7-427F-DDE7-27C635E72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2" y="2454272"/>
            <a:ext cx="5721118" cy="3801181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7F3C03-9178-D551-0AFB-6F74AC4EB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885" y="1289220"/>
            <a:ext cx="5088547" cy="53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81057-EEAA-A147-9DB6-BF75806A4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882A1B-01D0-988E-F226-AA51E373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18" y="1403334"/>
            <a:ext cx="3628879" cy="961494"/>
          </a:xfrm>
        </p:spPr>
        <p:txBody>
          <a:bodyPr>
            <a:normAutofit fontScale="90000"/>
          </a:bodyPr>
          <a:lstStyle/>
          <a:p>
            <a:r>
              <a:rPr lang="en-NZ" dirty="0"/>
              <a:t>Keep your account details up-to-date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99938-9FD4-6879-D1FE-A849E83A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3565" y="318125"/>
            <a:ext cx="1461248" cy="273080"/>
          </a:xfrm>
        </p:spPr>
        <p:txBody>
          <a:bodyPr/>
          <a:lstStyle/>
          <a:p>
            <a:r>
              <a:rPr lang="en-NZ" dirty="0"/>
              <a:t>February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E4EA5-EC08-8E06-AFBC-005C897A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dirty="0"/>
              <a:t>Page </a:t>
            </a:r>
            <a:fld id="{6FDC0E35-3AC6-4B9D-AFEB-F61F280406EF}" type="slidenum">
              <a:rPr lang="en-NZ" smtClean="0"/>
              <a:pPr/>
              <a:t>6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E3CFA-82DE-1DAF-C91F-053493C75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312" y="2608143"/>
            <a:ext cx="3373302" cy="3458572"/>
          </a:xfrm>
        </p:spPr>
        <p:txBody>
          <a:bodyPr>
            <a:normAutofit fontScale="92500" lnSpcReduction="20000"/>
          </a:bodyPr>
          <a:lstStyle/>
          <a:p>
            <a:pPr marL="817200" lvl="2" indent="-457200"/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case NZQA needs to contact you e.g. regarding your results or requests</a:t>
            </a:r>
          </a:p>
          <a:p>
            <a:pPr marL="817200" lvl="2" indent="-457200"/>
            <a:r>
              <a:rPr lang="en-NZ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 you can access your account after you leave school, change your email to an address external to school</a:t>
            </a:r>
            <a:endParaRPr lang="en-NZ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EC87E-06B5-5F39-67DD-036986ABC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2" y="1183978"/>
            <a:ext cx="7484456" cy="5522239"/>
          </a:xfrm>
          <a:prstGeom prst="rect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244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65070-6746-3D6A-8D5E-A3980E87A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708C17-5358-866D-4217-B1F462D5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87" y="1276296"/>
            <a:ext cx="2237634" cy="1494336"/>
          </a:xfrm>
        </p:spPr>
        <p:txBody>
          <a:bodyPr>
            <a:normAutofit/>
          </a:bodyPr>
          <a:lstStyle/>
          <a:p>
            <a:r>
              <a:rPr lang="en-NZ" sz="2800" dirty="0">
                <a:solidFill>
                  <a:schemeClr val="accent6">
                    <a:lumMod val="50000"/>
                  </a:schemeClr>
                </a:solidFill>
              </a:rPr>
              <a:t>Check your entries and 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C1D67-2893-0336-AB25-A9113A87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3565" y="318125"/>
            <a:ext cx="1461248" cy="273080"/>
          </a:xfrm>
        </p:spPr>
        <p:txBody>
          <a:bodyPr/>
          <a:lstStyle/>
          <a:p>
            <a:r>
              <a:rPr lang="en-NZ" dirty="0"/>
              <a:t>February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791F2-7258-D212-2461-C19902B2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dirty="0"/>
              <a:t>Page </a:t>
            </a:r>
            <a:fld id="{6FDC0E35-3AC6-4B9D-AFEB-F61F280406EF}" type="slidenum">
              <a:rPr lang="en-NZ" smtClean="0"/>
              <a:pPr/>
              <a:t>7</a:t>
            </a:fld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33A213-636C-4FCB-4B2D-0767753AB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7" y="2615184"/>
            <a:ext cx="1542805" cy="3918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6BDAA0-C212-35A8-E214-AD5E77112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28" y="170713"/>
            <a:ext cx="9108948" cy="6512593"/>
          </a:xfrm>
          <a:prstGeom prst="rect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367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DAE6F-DE5D-37F0-874A-29E5F82D7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1CF9A-9F3F-AC93-4A15-32B87E0F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3565" y="318125"/>
            <a:ext cx="1461248" cy="273080"/>
          </a:xfrm>
        </p:spPr>
        <p:txBody>
          <a:bodyPr/>
          <a:lstStyle/>
          <a:p>
            <a:r>
              <a:rPr lang="en-NZ" dirty="0"/>
              <a:t>February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C2115-BF58-E779-9FEC-6A96255B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dirty="0"/>
              <a:t>Page </a:t>
            </a:r>
            <a:fld id="{6FDC0E35-3AC6-4B9D-AFEB-F61F280406EF}" type="slidenum">
              <a:rPr lang="en-NZ" smtClean="0"/>
              <a:pPr/>
              <a:t>8</a:t>
            </a:fld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2A16C-6878-CD01-2465-CD18D7CD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8" y="231570"/>
            <a:ext cx="9264315" cy="6353844"/>
          </a:xfrm>
          <a:prstGeom prst="rect">
            <a:avLst/>
          </a:prstGeom>
          <a:ln w="15875">
            <a:solidFill>
              <a:srgbClr val="003A41"/>
            </a:solidFill>
          </a:ln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8252ABB-B84E-6C83-25C3-FB987CD1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5818" y="1258008"/>
            <a:ext cx="2237634" cy="1439472"/>
          </a:xfrm>
        </p:spPr>
        <p:txBody>
          <a:bodyPr>
            <a:normAutofit/>
          </a:bodyPr>
          <a:lstStyle/>
          <a:p>
            <a:r>
              <a:rPr lang="en-NZ" sz="2800" dirty="0">
                <a:solidFill>
                  <a:schemeClr val="accent6">
                    <a:lumMod val="50000"/>
                  </a:schemeClr>
                </a:solidFill>
              </a:rPr>
              <a:t>Check your entries and results</a:t>
            </a:r>
          </a:p>
        </p:txBody>
      </p:sp>
    </p:spTree>
    <p:extLst>
      <p:ext uri="{BB962C8B-B14F-4D97-AF65-F5344CB8AC3E}">
        <p14:creationId xmlns:p14="http://schemas.microsoft.com/office/powerpoint/2010/main" val="238648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651A7-8E54-BE64-A402-D110EC41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742EB7-4006-E082-B60F-9DD6CBF3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Explore your MyNZQA learner account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39FF3-7C47-7DBE-DF29-233E16A8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3565" y="318125"/>
            <a:ext cx="1461248" cy="273080"/>
          </a:xfrm>
        </p:spPr>
        <p:txBody>
          <a:bodyPr/>
          <a:lstStyle/>
          <a:p>
            <a:r>
              <a:rPr lang="en-NZ" dirty="0"/>
              <a:t>February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80901-73CE-C7E7-A155-97EE3D24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NZ" dirty="0"/>
              <a:t>Page </a:t>
            </a:r>
            <a:fld id="{6FDC0E35-3AC6-4B9D-AFEB-F61F280406EF}" type="slidenum">
              <a:rPr lang="en-NZ" smtClean="0"/>
              <a:pPr/>
              <a:t>9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F7194-AC1F-6879-6E0B-D2BE83D48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2699" y="2420768"/>
            <a:ext cx="4951705" cy="2210868"/>
          </a:xfrm>
        </p:spPr>
        <p:txBody>
          <a:bodyPr>
            <a:normAutofit/>
          </a:bodyPr>
          <a:lstStyle/>
          <a:p>
            <a:pPr marL="702900" lvl="2" indent="-342900">
              <a:buFont typeface="Symbol" panose="05050102010706020507" pitchFamily="18" charset="2"/>
              <a:buChar char=""/>
            </a:pPr>
            <a:r>
              <a:rPr lang="en-NZ" sz="2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on the drop-down menus ˅ to see all available options</a:t>
            </a:r>
          </a:p>
          <a:p>
            <a:pPr marL="702900" lvl="2" indent="-342900">
              <a:buFont typeface="Symbol" panose="05050102010706020507" pitchFamily="18" charset="2"/>
              <a:buChar char=""/>
            </a:pPr>
            <a:r>
              <a:rPr lang="en-NZ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Sometimes when you click on a menu option or link you will be re-directed to the old portal</a:t>
            </a:r>
            <a:endParaRPr lang="en-NZ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DD494-12F3-F9EF-D163-8BF2EFC58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95" y="2420768"/>
            <a:ext cx="1895740" cy="3896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748FB1-4FB9-0A07-610B-BB727F66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259" y="1182414"/>
            <a:ext cx="2479108" cy="5531740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B357D1F1-59F0-AEDA-B20C-C22F22C599BF}"/>
              </a:ext>
            </a:extLst>
          </p:cNvPr>
          <p:cNvSpPr/>
          <p:nvPr/>
        </p:nvSpPr>
        <p:spPr>
          <a:xfrm>
            <a:off x="3257800" y="4706007"/>
            <a:ext cx="2341180" cy="119029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C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022BA54-84AD-4977-97AA-4C242703E5A7}"/>
              </a:ext>
            </a:extLst>
          </p:cNvPr>
          <p:cNvSpPr/>
          <p:nvPr/>
        </p:nvSpPr>
        <p:spPr>
          <a:xfrm>
            <a:off x="6780577" y="4044750"/>
            <a:ext cx="2317531" cy="13225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05EFA1-0350-B90B-2257-A7206C1171D7}"/>
              </a:ext>
            </a:extLst>
          </p:cNvPr>
          <p:cNvSpPr txBox="1"/>
          <p:nvPr/>
        </p:nvSpPr>
        <p:spPr>
          <a:xfrm>
            <a:off x="3764459" y="5043807"/>
            <a:ext cx="198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new portal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848ACF-7A8D-37B2-CD09-0E2B0B9E6A4E}"/>
              </a:ext>
            </a:extLst>
          </p:cNvPr>
          <p:cNvSpPr txBox="1"/>
          <p:nvPr/>
        </p:nvSpPr>
        <p:spPr>
          <a:xfrm>
            <a:off x="7027013" y="4437989"/>
            <a:ext cx="198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Calibri" panose="020F0502020204030204" pitchFamily="34" charset="0"/>
                <a:cs typeface="Calibri" panose="020F0502020204030204" pitchFamily="34" charset="0"/>
              </a:rPr>
              <a:t>old portal</a:t>
            </a:r>
          </a:p>
        </p:txBody>
      </p:sp>
    </p:spTree>
    <p:extLst>
      <p:ext uri="{BB962C8B-B14F-4D97-AF65-F5344CB8AC3E}">
        <p14:creationId xmlns:p14="http://schemas.microsoft.com/office/powerpoint/2010/main" val="1211823792"/>
      </p:ext>
    </p:extLst>
  </p:cSld>
  <p:clrMapOvr>
    <a:masterClrMapping/>
  </p:clrMapOvr>
</p:sld>
</file>

<file path=ppt/theme/theme1.xml><?xml version="1.0" encoding="utf-8"?>
<a:theme xmlns:a="http://schemas.openxmlformats.org/drawingml/2006/main" name="Kete">
  <a:themeElements>
    <a:clrScheme name="NZQA">
      <a:dk1>
        <a:sysClr val="windowText" lastClr="000000"/>
      </a:dk1>
      <a:lt1>
        <a:sysClr val="window" lastClr="FFFFFF"/>
      </a:lt1>
      <a:dk2>
        <a:srgbClr val="850000"/>
      </a:dk2>
      <a:lt2>
        <a:srgbClr val="F1F4F5"/>
      </a:lt2>
      <a:accent1>
        <a:srgbClr val="FBE280"/>
      </a:accent1>
      <a:accent2>
        <a:srgbClr val="8DCCD2"/>
      </a:accent2>
      <a:accent3>
        <a:srgbClr val="C2A7C6"/>
      </a:accent3>
      <a:accent4>
        <a:srgbClr val="BAD79C"/>
      </a:accent4>
      <a:accent5>
        <a:srgbClr val="EDA6BB"/>
      </a:accent5>
      <a:accent6>
        <a:srgbClr val="007382"/>
      </a:accent6>
      <a:hlink>
        <a:srgbClr val="000000"/>
      </a:hlink>
      <a:folHlink>
        <a:srgbClr val="000000"/>
      </a:folHlink>
    </a:clrScheme>
    <a:fontScheme name="NZQA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QA_Secondary Providers.potx" id="{9DAAE701-3A23-43C4-8C1B-552F5EC3E4BA}" vid="{2430B89B-3C2F-48CF-B8BF-66712FD278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Mail" ma:contentTypeID="0x0101002EDBD51EBB370843BDD9289DCB4FC712005F59B511E6A66B43BD2459AAEF49F8DF" ma:contentTypeVersion="51" ma:contentTypeDescription="Create a new document." ma:contentTypeScope="" ma:versionID="f43127a201633da59065095d41c0bbb9">
  <xsd:schema xmlns:xsd="http://www.w3.org/2001/XMLSchema" xmlns:xs="http://www.w3.org/2001/XMLSchema" xmlns:p="http://schemas.microsoft.com/office/2006/metadata/properties" xmlns:ns1="http://schemas.microsoft.com/sharepoint/v3" xmlns:ns2="6068b734-9082-4a39-a91f-7b5bc4a25c8f" xmlns:ns3="c91a514c-9034-4fa3-897a-8352025b26ed" xmlns:ns4="4f9c820c-e7e2-444d-97ee-45f2b3485c1d" xmlns:ns5="15ffb055-6eb4-45a1-bc20-bf2ac0d420da" xmlns:ns6="725c79e5-42ce-4aa0-ac78-b6418001f0d2" xmlns:ns7="d0b61010-d6f3-4072-b934-7bbb13e97771" xmlns:ns8="9041ebba-a81c-4d56-bb33-df1ee4123f66" xmlns:ns9="17d8922c-a61f-43d3-b83e-4cfbb4051fb9" targetNamespace="http://schemas.microsoft.com/office/2006/metadata/properties" ma:root="true" ma:fieldsID="bae2a2be13d589192a014189227038b0" ns1:_="" ns2:_="" ns3:_="" ns4:_="" ns5:_="" ns6:_="" ns7:_="" ns8:_="" ns9:_="">
    <xsd:import namespace="http://schemas.microsoft.com/sharepoint/v3"/>
    <xsd:import namespace="6068b734-9082-4a39-a91f-7b5bc4a25c8f"/>
    <xsd:import namespace="c91a514c-9034-4fa3-897a-8352025b26ed"/>
    <xsd:import namespace="4f9c820c-e7e2-444d-97ee-45f2b3485c1d"/>
    <xsd:import namespace="15ffb055-6eb4-45a1-bc20-bf2ac0d420da"/>
    <xsd:import namespace="725c79e5-42ce-4aa0-ac78-b6418001f0d2"/>
    <xsd:import namespace="d0b61010-d6f3-4072-b934-7bbb13e97771"/>
    <xsd:import namespace="9041ebba-a81c-4d56-bb33-df1ee4123f66"/>
    <xsd:import namespace="17d8922c-a61f-43d3-b83e-4cfbb4051fb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4:To" minOccurs="0"/>
                <xsd:element ref="ns3:ILFrom" minOccurs="0"/>
                <xsd:element ref="ns5:Received" minOccurs="0"/>
                <xsd:element ref="ns4:Sent" minOccurs="0"/>
                <xsd:element ref="ns4:DocumentType" minOccurs="0"/>
                <xsd:element ref="ns4:OriginalSubject" minOccurs="0"/>
                <xsd:element ref="ns5:SecurityClassification" minOccurs="0"/>
                <xsd:element ref="ns6:AggregationNarrative" minOccurs="0"/>
                <xsd:element ref="ns4:RelatedPeople" minOccurs="0"/>
                <xsd:element ref="ns4:Case" minOccurs="0"/>
                <xsd:element ref="ns4:Activity" minOccurs="0"/>
                <xsd:element ref="ns4:Function" minOccurs="0"/>
                <xsd:element ref="ns4:Project" minOccurs="0"/>
                <xsd:element ref="ns4:CategoryName" minOccurs="0"/>
                <xsd:element ref="ns4:PRAType" minOccurs="0"/>
                <xsd:element ref="ns4:PRADate1" minOccurs="0"/>
                <xsd:element ref="ns4:PRADate2" minOccurs="0"/>
                <xsd:element ref="ns4:PRADate3" minOccurs="0"/>
                <xsd:element ref="ns4:PRADateDisposal" minOccurs="0"/>
                <xsd:element ref="ns4:PRADateTrigger" minOccurs="0"/>
                <xsd:element ref="ns4:PRAText1" minOccurs="0"/>
                <xsd:element ref="ns4:PRAText2" minOccurs="0"/>
                <xsd:element ref="ns4:PRAText3" minOccurs="0"/>
                <xsd:element ref="ns4:PRAText4" minOccurs="0"/>
                <xsd:element ref="ns4:PRAText5" minOccurs="0"/>
                <xsd:element ref="ns4:AggregationStatus" minOccurs="0"/>
                <xsd:element ref="ns4:CategoryValue" minOccurs="0"/>
                <xsd:element ref="ns4:BusinessValue" minOccurs="0"/>
                <xsd:element ref="ns5:MailPreviewData" minOccurs="0"/>
                <xsd:element ref="ns4:Subactivity" minOccurs="0"/>
                <xsd:element ref="ns3:Channel" minOccurs="0"/>
                <xsd:element ref="ns3:Team" minOccurs="0"/>
                <xsd:element ref="ns4:Narrative" minOccurs="0"/>
                <xsd:element ref="ns5:KeyWords" minOccurs="0"/>
                <xsd:element ref="ns3:Level2" minOccurs="0"/>
                <xsd:element ref="ns3:Level3" minOccurs="0"/>
                <xsd:element ref="ns3:Year" minOccurs="0"/>
                <xsd:element ref="ns7:CC" minOccurs="0"/>
                <xsd:element ref="ns2:MāoriActivity" minOccurs="0"/>
                <xsd:element ref="ns2:MāoriFunction" minOccurs="0"/>
                <xsd:element ref="ns8:ManagerConfidential" minOccurs="0"/>
                <xsd:element ref="ns9:FunctionGroup" minOccurs="0"/>
                <xsd:element ref="ns1:_ExtendedDescription" minOccurs="0"/>
                <xsd:element ref="ns5:HarmonieUIHidden" minOccurs="0"/>
                <xsd:element ref="ns7:OverrideLabel" minOccurs="0"/>
                <xsd:element ref="ns7:SetLabel" minOccurs="0"/>
                <xsd:element ref="ns8:Version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54" nillable="true" ma:displayName="Description" ma:hidden="true" ma:internalName="_Extended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8b734-9082-4a39-a91f-7b5bc4a25c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āoriActivity" ma:index="50" nillable="true" ma:displayName="Māori Activity" ma:default="NA" ma:internalName="M_x0101_oriActivity" ma:readOnly="false">
      <xsd:simpleType>
        <xsd:restriction base="dms:Text">
          <xsd:maxLength value="255"/>
        </xsd:restriction>
      </xsd:simpleType>
    </xsd:element>
    <xsd:element name="MāoriFunction" ma:index="51" nillable="true" ma:displayName="Māori Function" ma:default="He aromatawai mā te ākonga" ma:internalName="M_x0101_oriFunc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ILFrom" ma:index="13" nillable="true" ma:displayName="From" ma:internalName="ILFrom" ma:readOnly="false">
      <xsd:simpleType>
        <xsd:restriction base="dms:Text">
          <xsd:maxLength value="255"/>
        </xsd:restriction>
      </xsd:simpleType>
    </xsd:element>
    <xsd:element name="Channel" ma:index="42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43" nillable="true" ma:displayName="Team" ma:default="Digital External Assessment" ma:hidden="true" ma:internalName="Team" ma:readOnly="false">
      <xsd:simpleType>
        <xsd:restriction base="dms:Text">
          <xsd:maxLength value="255"/>
        </xsd:restriction>
      </xsd:simpleType>
    </xsd:element>
    <xsd:element name="Level2" ma:index="46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47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8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To" ma:index="12" nillable="true" ma:displayName="To" ma:internalName="To" ma:readOnly="false">
      <xsd:simpleType>
        <xsd:restriction base="dms:Text">
          <xsd:maxLength value="255"/>
        </xsd:restriction>
      </xsd:simpleType>
    </xsd:element>
    <xsd:element name="Sent" ma:index="15" nillable="true" ma:displayName="Sent" ma:format="DateTime" ma:internalName="Sent" ma:readOnly="false">
      <xsd:simpleType>
        <xsd:restriction base="dms:DateTime"/>
      </xsd:simpleType>
    </xsd:element>
    <xsd:element name="DocumentType" ma:index="16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OriginalSubject" ma:index="17" nillable="true" ma:displayName="Original Subject" ma:hidden="true" ma:internalName="OriginalSubject" ma:readOnly="false">
      <xsd:simpleType>
        <xsd:restriction base="dms:Text">
          <xsd:maxLength value="255"/>
        </xsd:restriction>
      </xsd:simpleType>
    </xsd:element>
    <xsd:element name="RelatedPeople" ma:index="20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se" ma:index="21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Activity" ma:index="22" nillable="true" ma:displayName="Activity" ma:default="External Assessment" ma:hidden="true" ma:internalName="Activity" ma:readOnly="false">
      <xsd:simpleType>
        <xsd:restriction base="dms:Text">
          <xsd:maxLength value="255"/>
        </xsd:restriction>
      </xsd:simpleType>
    </xsd:element>
    <xsd:element name="Function" ma:index="23" nillable="true" ma:displayName="Function" ma:default="Learner Assessment" ma:hidden="true" ma:internalName="Function" ma:readOnly="false">
      <xsd:simpleType>
        <xsd:restriction base="dms:Text">
          <xsd:maxLength value="255"/>
        </xsd:restriction>
      </xsd:simpleType>
    </xsd:element>
    <xsd:element name="Project" ma:index="24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CategoryName" ma:index="25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PRAType" ma:index="26" nillable="true" ma:displayName="PRA Type" ma:default="Doc" ma:hidden="true" ma:indexed="true" ma:internalName="PRAType" ma:readOnly="false">
      <xsd:simpleType>
        <xsd:restriction base="dms:Text">
          <xsd:maxLength value="255"/>
        </xsd:restriction>
      </xsd:simpleType>
    </xsd:element>
    <xsd:element name="PRADate1" ma:index="27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8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9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30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31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32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33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34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5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6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7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CategoryValue" ma:index="38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39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Subactivity" ma:index="41" nillable="true" ma:displayName="Subactivity" ma:default="NA" ma:hidden="true" ma:internalName="Subactivity" ma:readOnly="false">
      <xsd:simpleType>
        <xsd:restriction base="dms:Text">
          <xsd:maxLength value="255"/>
        </xsd:restriction>
      </xsd:simpleType>
    </xsd:element>
    <xsd:element name="Narrative" ma:index="44" nillable="true" ma:displayName="Narrative" ma:hidden="true" ma:internalName="Narrative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Received" ma:index="14" nillable="true" ma:displayName="Received" ma:format="DateOnly" ma:internalName="Received" ma:readOnly="false">
      <xsd:simpleType>
        <xsd:restriction base="dms:DateTime"/>
      </xsd:simpleType>
    </xsd:element>
    <xsd:element name="SecurityClassification" ma:index="18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  <xsd:element name="MailPreviewData" ma:index="40" nillable="true" ma:displayName="MailPreviewData" ma:hidden="true" ma:internalName="MailPreviewData" ma:readOnly="false">
      <xsd:simpleType>
        <xsd:restriction base="dms:Note"/>
      </xsd:simpleType>
    </xsd:element>
    <xsd:element name="KeyWords" ma:index="45" nillable="true" ma:displayName="Key Words" ma:hidden="true" ma:internalName="KeyWords" ma:readOnly="false">
      <xsd:simpleType>
        <xsd:restriction base="dms:Note"/>
      </xsd:simpleType>
    </xsd:element>
    <xsd:element name="HarmonieUIHidden" ma:index="55" nillable="true" ma:displayName="HarmonieUIHidden" ma:hidden="true" ma:internalName="HarmonieUIHidde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19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61010-d6f3-4072-b934-7bbb13e97771" elementFormDefault="qualified">
    <xsd:import namespace="http://schemas.microsoft.com/office/2006/documentManagement/types"/>
    <xsd:import namespace="http://schemas.microsoft.com/office/infopath/2007/PartnerControls"/>
    <xsd:element name="CC" ma:index="49" nillable="true" ma:displayName="CC" ma:hidden="true" ma:internalName="CC" ma:readOnly="false">
      <xsd:simpleType>
        <xsd:restriction base="dms:Text">
          <xsd:maxLength value="255"/>
        </xsd:restriction>
      </xsd:simpleType>
    </xsd:element>
    <xsd:element name="OverrideLabel" ma:index="56" nillable="true" ma:displayName="Override Label" ma:hidden="true" ma:indexed="true" ma:internalName="OverrideLabel" ma:readOnly="false">
      <xsd:simpleType>
        <xsd:restriction base="dms:Text">
          <xsd:maxLength value="255"/>
        </xsd:restriction>
      </xsd:simpleType>
    </xsd:element>
    <xsd:element name="SetLabel" ma:index="57" nillable="true" ma:displayName="Set Label" ma:default="D03M" ma:hidden="true" ma:indexed="true" ma:internalName="SetLabel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1ebba-a81c-4d56-bb33-df1ee4123f66" elementFormDefault="qualified">
    <xsd:import namespace="http://schemas.microsoft.com/office/2006/documentManagement/types"/>
    <xsd:import namespace="http://schemas.microsoft.com/office/infopath/2007/PartnerControls"/>
    <xsd:element name="ManagerConfidential" ma:index="52" nillable="true" ma:displayName="Manager Confidential" ma:default="NA" ma:hidden="true" ma:internalName="ManagerConfidential" ma:readOnly="false">
      <xsd:simpleType>
        <xsd:restriction base="dms:Text">
          <xsd:maxLength value="255"/>
        </xsd:restriction>
      </xsd:simpleType>
    </xsd:element>
    <xsd:element name="VersionComments" ma:index="58" nillable="true" ma:displayName="Version Comments" ma:internalName="VersionComme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8922c-a61f-43d3-b83e-4cfbb4051fb9" elementFormDefault="qualified">
    <xsd:import namespace="http://schemas.microsoft.com/office/2006/documentManagement/types"/>
    <xsd:import namespace="http://schemas.microsoft.com/office/infopath/2007/PartnerControls"/>
    <xsd:element name="FunctionGroup" ma:index="53" nillable="true" ma:displayName="Function Group" ma:default="Active" ma:format="Dropdown" ma:hidden="true" ma:internalName="FunctionGroup" ma:readOnly="false">
      <xsd:simpleType>
        <xsd:restriction base="dms:Choice">
          <xsd:enumeration value="Active"/>
          <xsd:enumeration value="Legacy Inform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ADateDisposal xmlns="4f9c820c-e7e2-444d-97ee-45f2b3485c1d" xsi:nil="true"/>
    <BusinessValue xmlns="4f9c820c-e7e2-444d-97ee-45f2b3485c1d" xsi:nil="true"/>
    <Subactivity xmlns="4f9c820c-e7e2-444d-97ee-45f2b3485c1d">NA</Subactivity>
    <OriginalSubject xmlns="4f9c820c-e7e2-444d-97ee-45f2b3485c1d" xsi:nil="true"/>
    <SecurityClassification xmlns="15ffb055-6eb4-45a1-bc20-bf2ac0d420da" xsi:nil="true"/>
    <KeyWords xmlns="15ffb055-6eb4-45a1-bc20-bf2ac0d420da" xsi:nil="true"/>
    <PRADate3 xmlns="4f9c820c-e7e2-444d-97ee-45f2b3485c1d" xsi:nil="true"/>
    <PRAText5 xmlns="4f9c820c-e7e2-444d-97ee-45f2b3485c1d" xsi:nil="true"/>
    <Level2 xmlns="c91a514c-9034-4fa3-897a-8352025b26ed">NA</Level2>
    <Activity xmlns="4f9c820c-e7e2-444d-97ee-45f2b3485c1d">External Assessment</Activity>
    <ILFrom xmlns="c91a514c-9034-4fa3-897a-8352025b26ed" xsi:nil="true"/>
    <AggregationStatus xmlns="4f9c820c-e7e2-444d-97ee-45f2b3485c1d">Normal</AggregationStatus>
    <OverrideLabel xmlns="d0b61010-d6f3-4072-b934-7bbb13e97771" xsi:nil="true"/>
    <Sent xmlns="4f9c820c-e7e2-444d-97ee-45f2b3485c1d" xsi:nil="true"/>
    <PRADate2 xmlns="4f9c820c-e7e2-444d-97ee-45f2b3485c1d" xsi:nil="true"/>
    <CategoryValue xmlns="4f9c820c-e7e2-444d-97ee-45f2b3485c1d">NA</CategoryValue>
    <Case xmlns="4f9c820c-e7e2-444d-97ee-45f2b3485c1d">NA</Case>
    <PRAText1 xmlns="4f9c820c-e7e2-444d-97ee-45f2b3485c1d" xsi:nil="true"/>
    <PRAText4 xmlns="4f9c820c-e7e2-444d-97ee-45f2b3485c1d" xsi:nil="true"/>
    <Level3 xmlns="c91a514c-9034-4fa3-897a-8352025b26ed" xsi:nil="true"/>
    <Team xmlns="c91a514c-9034-4fa3-897a-8352025b26ed">Digital External Assessment</Team>
    <Project xmlns="4f9c820c-e7e2-444d-97ee-45f2b3485c1d">NA</Project>
    <_ExtendedDescription xmlns="http://schemas.microsoft.com/sharepoint/v3" xsi:nil="true"/>
    <MāoriFunction xmlns="6068b734-9082-4a39-a91f-7b5bc4a25c8f">He aromatawai mā te ākonga</MāoriFunction>
    <FunctionGroup xmlns="17d8922c-a61f-43d3-b83e-4cfbb4051fb9">Active</FunctionGroup>
    <Function xmlns="4f9c820c-e7e2-444d-97ee-45f2b3485c1d">Learner Assessment</Function>
    <ManagerConfidential xmlns="9041ebba-a81c-4d56-bb33-df1ee4123f66">NA</ManagerConfidential>
    <SetLabel xmlns="d0b61010-d6f3-4072-b934-7bbb13e97771">D03M</SetLabel>
    <VersionComments xmlns="9041ebba-a81c-4d56-bb33-df1ee4123f66" xsi:nil="true"/>
    <Received xmlns="15ffb055-6eb4-45a1-bc20-bf2ac0d420da" xsi:nil="true"/>
    <AggregationNarrative xmlns="725c79e5-42ce-4aa0-ac78-b6418001f0d2" xsi:nil="true"/>
    <RelatedPeople xmlns="4f9c820c-e7e2-444d-97ee-45f2b3485c1d">
      <UserInfo>
        <DisplayName/>
        <AccountId xsi:nil="true"/>
        <AccountType/>
      </UserInfo>
    </RelatedPeople>
    <Channel xmlns="c91a514c-9034-4fa3-897a-8352025b26ed">NA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CC xmlns="d0b61010-d6f3-4072-b934-7bbb13e97771" xsi:nil="true"/>
    <MāoriActivity xmlns="6068b734-9082-4a39-a91f-7b5bc4a25c8f">NA</MāoriActivity>
    <HarmonieUIHidden xmlns="15ffb055-6eb4-45a1-bc20-bf2ac0d420da" xsi:nil="true"/>
    <Year xmlns="c91a514c-9034-4fa3-897a-8352025b26ed">NA</Year>
    <CategoryName xmlns="4f9c820c-e7e2-444d-97ee-45f2b3485c1d">NA</CategoryName>
    <PRADateTrigger xmlns="4f9c820c-e7e2-444d-97ee-45f2b3485c1d" xsi:nil="true"/>
    <Narrative xmlns="4f9c820c-e7e2-444d-97ee-45f2b3485c1d" xsi:nil="true"/>
    <To xmlns="4f9c820c-e7e2-444d-97ee-45f2b3485c1d" xsi:nil="true"/>
    <PRAText2 xmlns="4f9c820c-e7e2-444d-97ee-45f2b3485c1d" xsi:nil="true"/>
    <MailPreviewData xmlns="15ffb055-6eb4-45a1-bc20-bf2ac0d420da" xsi:nil="true"/>
    <_dlc_DocId xmlns="6068b734-9082-4a39-a91f-7b5bc4a25c8f">NZQA-1310657799-108</_dlc_DocId>
    <_dlc_DocIdUrl xmlns="6068b734-9082-4a39-a91f-7b5bc4a25c8f">
      <Url>https://nzqa.sharepoint.com/sites/MT-DEA/_layouts/15/DocIdRedir.aspx?ID=NZQA-1310657799-108</Url>
      <Description>NZQA-1310657799-108</Description>
    </_dlc_DocIdUrl>
  </documentManagement>
</p:properties>
</file>

<file path=customXml/itemProps1.xml><?xml version="1.0" encoding="utf-8"?>
<ds:datastoreItem xmlns:ds="http://schemas.openxmlformats.org/officeDocument/2006/customXml" ds:itemID="{1717CD09-CC53-45D5-8BC0-7F638FAABD9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A8D8047-3ED4-4425-8C6A-5F1A37C260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E7201-B150-4AC6-B47D-E201A77D9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068b734-9082-4a39-a91f-7b5bc4a25c8f"/>
    <ds:schemaRef ds:uri="c91a514c-9034-4fa3-897a-8352025b26ed"/>
    <ds:schemaRef ds:uri="4f9c820c-e7e2-444d-97ee-45f2b3485c1d"/>
    <ds:schemaRef ds:uri="15ffb055-6eb4-45a1-bc20-bf2ac0d420da"/>
    <ds:schemaRef ds:uri="725c79e5-42ce-4aa0-ac78-b6418001f0d2"/>
    <ds:schemaRef ds:uri="d0b61010-d6f3-4072-b934-7bbb13e97771"/>
    <ds:schemaRef ds:uri="9041ebba-a81c-4d56-bb33-df1ee4123f66"/>
    <ds:schemaRef ds:uri="17d8922c-a61f-43d3-b83e-4cfbb4051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3153012-502B-4E9B-89E8-51A6D95B1074}">
  <ds:schemaRefs>
    <ds:schemaRef ds:uri="f8258520-c0a9-44ff-950c-dcf144ec7b27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17d8922c-a61f-43d3-b83e-4cfbb4051fb9"/>
    <ds:schemaRef ds:uri="4f9c820c-e7e2-444d-97ee-45f2b3485c1d"/>
    <ds:schemaRef ds:uri="15ffb055-6eb4-45a1-bc20-bf2ac0d420da"/>
    <ds:schemaRef ds:uri="c91a514c-9034-4fa3-897a-8352025b26ed"/>
    <ds:schemaRef ds:uri="d0b61010-d6f3-4072-b934-7bbb13e97771"/>
    <ds:schemaRef ds:uri="http://schemas.microsoft.com/sharepoint/v3"/>
    <ds:schemaRef ds:uri="6068b734-9082-4a39-a91f-7b5bc4a25c8f"/>
    <ds:schemaRef ds:uri="9041ebba-a81c-4d56-bb33-df1ee4123f66"/>
    <ds:schemaRef ds:uri="725c79e5-42ce-4aa0-ac78-b6418001f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NZQA_Secondary Providers</Template>
  <TotalTime>10741</TotalTime>
  <Words>354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Bold</vt:lpstr>
      <vt:lpstr>Calibri</vt:lpstr>
      <vt:lpstr>Courier New</vt:lpstr>
      <vt:lpstr>Symbol</vt:lpstr>
      <vt:lpstr>Times New Roman</vt:lpstr>
      <vt:lpstr>Kete</vt:lpstr>
      <vt:lpstr>MyNZQA learner account</vt:lpstr>
      <vt:lpstr>You can use your MyNZQA learner account to:</vt:lpstr>
      <vt:lpstr>Login or create account</vt:lpstr>
      <vt:lpstr>National Student Number (NSN)</vt:lpstr>
      <vt:lpstr>PowerPoint Presentation</vt:lpstr>
      <vt:lpstr>Keep your account details up-to-date</vt:lpstr>
      <vt:lpstr>Check your entries and results</vt:lpstr>
      <vt:lpstr>Check your entries and results</vt:lpstr>
      <vt:lpstr>Explore your MyNZQA learner account</vt:lpstr>
      <vt:lpstr>If you need further help with your Learner account, then please call the Contact Centre on 0800 697 296 or ask Awhina at https://www2.nzqa.govt.nz/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Heading goes here and here</dc:title>
  <dc:creator>NZQA</dc:creator>
  <cp:lastModifiedBy>Jeanne-Marie Logan</cp:lastModifiedBy>
  <cp:revision>12</cp:revision>
  <dcterms:created xsi:type="dcterms:W3CDTF">2023-06-15T21:33:30Z</dcterms:created>
  <dcterms:modified xsi:type="dcterms:W3CDTF">2024-03-11T02:15:05Z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0x0101002EDBD51EBB370843BDD9289DCB4FC712005F59B511E6A66B43BD2459AAEF49F8DF</vt:lpwstr>
  </property>
  <property fmtid="{D5CDD505-2E9C-101B-9397-08002B2CF9AE}" pid="3" name="_dlc_DocIdItemGuid">
    <vt:lpwstr>a65a08b5-494f-4090-bb2c-bcae4f7ffd51</vt:lpwstr>
  </property>
  <property fmtid="{D5CDD505-2E9C-101B-9397-08002B2CF9AE}" pid="4" name="SharedWithUsers">
    <vt:lpwstr>29;#Geoff Meadows;#30;#Craig Fransen;#31;#Alice Wards;#32;#Nichola Coe;#33;#Jackie Power;#34;#Colin Daniel;#35;#Gabe Sorensen;#36;#Matehaere Clarke;#37;#Andrew Macklin;#25;#Amanda Picken;#38;#Frank Moran;#39;#Marion Harvey;#40;#Oliver Alini;#41;#Paul A Smith;#42;#Karen Eder;#43;#Jane Griffin;#44;#Wikitoria Osborne;#45;#Robyn Thompson;#46;#Noema Kake;#47;#Penny Kinsella</vt:lpwstr>
  </property>
</Properties>
</file>